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1.xml" ContentType="application/vnd.openxmlformats-officedocument.drawingml.chart+xml"/>
  <Override PartName="/ppt/tags/tag36.xml" ContentType="application/vnd.openxmlformats-officedocument.presentationml.tags+xml"/>
  <Override PartName="/ppt/tags/tag37.xml" ContentType="application/vnd.openxmlformats-officedocument.presentationml.tags+xml"/>
  <Override PartName="/ppt/notesSlides/notesSlide2.xml" ContentType="application/vnd.openxmlformats-officedocument.presentationml.notesSlide+xml"/>
  <Override PartName="/ppt/tags/tag38.xml" ContentType="application/vnd.openxmlformats-officedocument.presentationml.tags+xml"/>
  <Override PartName="/ppt/notesSlides/notesSlide3.xml" ContentType="application/vnd.openxmlformats-officedocument.presentationml.notesSlide+xml"/>
  <Override PartName="/ppt/tags/tag39.xml" ContentType="application/vnd.openxmlformats-officedocument.presentationml.tags+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tags/tag40.xml" ContentType="application/vnd.openxmlformats-officedocument.presentationml.tags+xml"/>
  <Override PartName="/ppt/notesSlides/notesSlide5.xml" ContentType="application/vnd.openxmlformats-officedocument.presentationml.notesSlide+xml"/>
  <Override PartName="/ppt/tags/tag41.xml" ContentType="application/vnd.openxmlformats-officedocument.presentationml.tags+xml"/>
  <Override PartName="/ppt/notesSlides/notesSlide6.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4.xml" ContentType="application/vnd.openxmlformats-officedocument.presentationml.tags+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710" r:id="rId5"/>
    <p:sldMasterId id="2147483731" r:id="rId6"/>
    <p:sldMasterId id="2147483747" r:id="rId7"/>
    <p:sldMasterId id="2147483759" r:id="rId8"/>
  </p:sldMasterIdLst>
  <p:notesMasterIdLst>
    <p:notesMasterId r:id="rId36"/>
  </p:notesMasterIdLst>
  <p:sldIdLst>
    <p:sldId id="2147481214" r:id="rId9"/>
    <p:sldId id="2147471997" r:id="rId10"/>
    <p:sldId id="259" r:id="rId11"/>
    <p:sldId id="2147471732" r:id="rId12"/>
    <p:sldId id="2147481221" r:id="rId13"/>
    <p:sldId id="2147481178" r:id="rId14"/>
    <p:sldId id="2147481166" r:id="rId15"/>
    <p:sldId id="2147471738" r:id="rId16"/>
    <p:sldId id="2147471736" r:id="rId17"/>
    <p:sldId id="2147481215" r:id="rId18"/>
    <p:sldId id="2147481181" r:id="rId19"/>
    <p:sldId id="276" r:id="rId20"/>
    <p:sldId id="2147481191" r:id="rId21"/>
    <p:sldId id="269" r:id="rId22"/>
    <p:sldId id="2147481180" r:id="rId23"/>
    <p:sldId id="2147481210" r:id="rId24"/>
    <p:sldId id="433" r:id="rId25"/>
    <p:sldId id="413" r:id="rId26"/>
    <p:sldId id="2147481196" r:id="rId27"/>
    <p:sldId id="2147481190" r:id="rId28"/>
    <p:sldId id="2147471748" r:id="rId29"/>
    <p:sldId id="2147471749" r:id="rId30"/>
    <p:sldId id="2147471750" r:id="rId31"/>
    <p:sldId id="2147481217" r:id="rId32"/>
    <p:sldId id="2147481218" r:id="rId33"/>
    <p:sldId id="2147481219" r:id="rId34"/>
    <p:sldId id="2147481220" r:id="rId3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BEFEF663-3C0B-4BAC-B5BA-CBB2D5200394}">
          <p14:sldIdLst>
            <p14:sldId id="2147481214"/>
            <p14:sldId id="2147471997"/>
            <p14:sldId id="259"/>
            <p14:sldId id="2147471732"/>
            <p14:sldId id="2147481221"/>
            <p14:sldId id="2147481178"/>
            <p14:sldId id="2147481166"/>
            <p14:sldId id="2147471738"/>
            <p14:sldId id="2147471736"/>
            <p14:sldId id="2147481215"/>
            <p14:sldId id="2147481181"/>
            <p14:sldId id="276"/>
            <p14:sldId id="2147481191"/>
            <p14:sldId id="269"/>
            <p14:sldId id="2147481180"/>
            <p14:sldId id="2147481210"/>
            <p14:sldId id="433"/>
            <p14:sldId id="413"/>
            <p14:sldId id="2147481196"/>
            <p14:sldId id="2147481190"/>
            <p14:sldId id="2147471748"/>
            <p14:sldId id="2147471749"/>
            <p14:sldId id="2147471750"/>
            <p14:sldId id="2147481217"/>
            <p14:sldId id="2147481218"/>
            <p14:sldId id="2147481219"/>
            <p14:sldId id="2147481220"/>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806AB2A-D034-59AF-22EB-2FB6291F3503}" name="NIKOLAY TABAKAEV" initials="NT" userId="9e70c6224aa94094" providerId="Windows Live"/>
  <p188:author id="{41AEBE35-23F6-CA61-3B54-F3B5A10119AE}" name="Pavel Vladimirovich Pavlov" initials="PP" userId="S::pavel.v.pavlov@swixxbiopharma.com::e17f2dba-1b86-4246-b24a-6a9f9eb8a4db" providerId="AD"/>
  <p188:author id="{442DDE47-64E9-AD55-6793-2477BD8360DB}" name="Kristina Sukhenko" initials="KS" userId="S::kristina.sukhenko@swixxbiopharma.com::7413b6a6-f512-4424-be47-4b28fa421ee0" providerId="AD"/>
  <p188:author id="{8443ED59-20C7-4FDF-8DCA-8A14D1AA1C8C}" name="Microsoft Office User" initials="MOU" userId="Microsoft Office User" providerId="None"/>
  <p188:author id="{5406FAC7-470D-7590-04E4-E66A7E87100F}" name="Natalia Fionina" initials="NF" userId="S::natalia.fionina@swixxbiopharma.com::b5bde283-0681-4849-8bfc-2827c375f9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427E"/>
    <a:srgbClr val="DA78C0"/>
    <a:srgbClr val="B7128E"/>
    <a:srgbClr val="B1589E"/>
    <a:srgbClr val="652C91"/>
    <a:srgbClr val="DB6348"/>
    <a:srgbClr val="B1C440"/>
    <a:srgbClr val="F3EBF9"/>
    <a:srgbClr val="00698F"/>
    <a:srgbClr val="828F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0" autoAdjust="0"/>
    <p:restoredTop sz="93447" autoAdjust="0"/>
  </p:normalViewPr>
  <p:slideViewPr>
    <p:cSldViewPr snapToGrid="0">
      <p:cViewPr varScale="1">
        <p:scale>
          <a:sx n="114" d="100"/>
          <a:sy n="114" d="100"/>
        </p:scale>
        <p:origin x="28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949152542372881E-2"/>
          <c:y val="0.11636363636363636"/>
          <c:w val="0.85296610169491527"/>
          <c:h val="0.81345454545454543"/>
        </c:manualLayout>
      </c:layout>
      <c:barChart>
        <c:barDir val="bar"/>
        <c:grouping val="stacked"/>
        <c:varyColors val="0"/>
        <c:ser>
          <c:idx val="0"/>
          <c:order val="0"/>
          <c:spPr>
            <a:solidFill>
              <a:srgbClr val="C0C0C0"/>
            </a:solidFill>
            <a:ln>
              <a:noFill/>
            </a:ln>
          </c:spPr>
          <c:invertIfNegative val="0"/>
          <c:dPt>
            <c:idx val="1"/>
            <c:invertIfNegative val="0"/>
            <c:bubble3D val="0"/>
            <c:spPr>
              <a:solidFill>
                <a:schemeClr val="accent1"/>
              </a:solidFill>
              <a:ln>
                <a:noFill/>
              </a:ln>
            </c:spPr>
            <c:extLst>
              <c:ext xmlns:c16="http://schemas.microsoft.com/office/drawing/2014/chart" uri="{C3380CC4-5D6E-409C-BE32-E72D297353CC}">
                <c16:uniqueId val="{00000000-580B-45CB-9A26-05DCAFDC556E}"/>
              </c:ext>
            </c:extLst>
          </c:dPt>
          <c:dLbls>
            <c:dLbl>
              <c:idx val="0"/>
              <c:layout>
                <c:manualLayout>
                  <c:x val="0.44745762711864406"/>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580B-45CB-9A26-05DCAFDC556E}"/>
                </c:ext>
              </c:extLst>
            </c:dLbl>
            <c:dLbl>
              <c:idx val="1"/>
              <c:layout>
                <c:manualLayout>
                  <c:x val="0.375"/>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580B-45CB-9A26-05DCAFDC556E}"/>
                </c:ext>
              </c:extLst>
            </c:dLbl>
            <c:dLbl>
              <c:idx val="2"/>
              <c:layout>
                <c:manualLayout>
                  <c:x val="0.36610169491525424"/>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580B-45CB-9A26-05DCAFDC556E}"/>
                </c:ext>
              </c:extLst>
            </c:dLbl>
            <c:dLbl>
              <c:idx val="3"/>
              <c:layout>
                <c:manualLayout>
                  <c:x val="0.30720338983050849"/>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580B-45CB-9A26-05DCAFDC556E}"/>
                </c:ext>
              </c:extLst>
            </c:dLbl>
            <c:dLbl>
              <c:idx val="4"/>
              <c:layout>
                <c:manualLayout>
                  <c:x val="0.26101694915254237"/>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580B-45CB-9A26-05DCAFDC556E}"/>
                </c:ext>
              </c:extLst>
            </c:dLbl>
            <c:dLbl>
              <c:idx val="5"/>
              <c:layout>
                <c:manualLayout>
                  <c:x val="0.23940677966101695"/>
                  <c:y val="1.090909090909091E-3"/>
                </c:manualLayout>
              </c:layout>
              <c:numFmt formatCode="#,##0;&quot;-&quot;#,##0" sourceLinked="0"/>
              <c:spPr>
                <a:noFill/>
                <a:ln>
                  <a:noFill/>
                </a:ln>
              </c:spPr>
              <c:txPr>
                <a:bodyPr wrap="none"/>
                <a:lstStyle/>
                <a:p>
                  <a:pPr>
                    <a:defRPr sz="1400" kern="120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580B-45CB-9A26-05DCAFDC556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47.78</c:v>
                </c:pt>
                <c:pt idx="1">
                  <c:v>39.32</c:v>
                </c:pt>
                <c:pt idx="2">
                  <c:v>38.22</c:v>
                </c:pt>
                <c:pt idx="3">
                  <c:v>31.35</c:v>
                </c:pt>
                <c:pt idx="4">
                  <c:v>25.96</c:v>
                </c:pt>
                <c:pt idx="5">
                  <c:v>23.39</c:v>
                </c:pt>
              </c:numCache>
            </c:numRef>
          </c:val>
          <c:extLst>
            <c:ext xmlns:c16="http://schemas.microsoft.com/office/drawing/2014/chart" uri="{C3380CC4-5D6E-409C-BE32-E72D297353CC}">
              <c16:uniqueId val="{00000006-580B-45CB-9A26-05DCAFDC556E}"/>
            </c:ext>
          </c:extLst>
        </c:ser>
        <c:dLbls>
          <c:showLegendKey val="0"/>
          <c:showVal val="0"/>
          <c:showCatName val="0"/>
          <c:showSerName val="0"/>
          <c:showPercent val="0"/>
          <c:showBubbleSize val="0"/>
        </c:dLbls>
        <c:gapWidth val="80"/>
        <c:overlap val="100"/>
        <c:axId val="1887919775"/>
        <c:axId val="1"/>
      </c:barChart>
      <c:catAx>
        <c:axId val="1887919775"/>
        <c:scaling>
          <c:orientation val="maxMin"/>
        </c:scaling>
        <c:delete val="0"/>
        <c:axPos val="l"/>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50"/>
          <c:min val="0"/>
        </c:scaling>
        <c:delete val="0"/>
        <c:axPos val="t"/>
        <c:majorGridlines>
          <c:spPr>
            <a:ln>
              <a:noFill/>
            </a:ln>
          </c:spPr>
        </c:majorGridlines>
        <c:numFmt formatCode="#,##0;&quot;-&quot;#,##0" sourceLinked="0"/>
        <c:majorTickMark val="out"/>
        <c:minorTickMark val="none"/>
        <c:tickLblPos val="nextTo"/>
        <c:spPr>
          <a:ln w="9525" cmpd="sng" algn="ctr">
            <a:solidFill>
              <a:schemeClr val="tx1"/>
            </a:solidFill>
            <a:prstDash val="solid"/>
          </a:ln>
        </c:spPr>
        <c:txPr>
          <a:bodyPr wrap="none"/>
          <a:lstStyle/>
          <a:p>
            <a:pPr>
              <a:defRPr sz="1400" kern="1200">
                <a:solidFill>
                  <a:schemeClr val="tx1"/>
                </a:solidFill>
                <a:latin typeface="+mn-lt"/>
                <a:ea typeface="+mn-ea"/>
                <a:cs typeface="+mn-cs"/>
              </a:defRPr>
            </a:pPr>
            <a:endParaRPr lang="ru-RU"/>
          </a:p>
        </c:txPr>
        <c:crossAx val="1887919775"/>
        <c:crosses val="min"/>
        <c:crossBetween val="between"/>
        <c:majorUnit val="25"/>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600" b="1" i="0" u="none" strike="noStrike" kern="1200" baseline="0">
                <a:solidFill>
                  <a:srgbClr val="662C91"/>
                </a:solidFill>
                <a:latin typeface="+mn-lt"/>
                <a:ea typeface="+mn-ea"/>
                <a:cs typeface="+mn-cs"/>
              </a:defRPr>
            </a:pPr>
            <a:r>
              <a:rPr lang="ru-RU" sz="1600" dirty="0">
                <a:solidFill>
                  <a:srgbClr val="662C91"/>
                </a:solidFill>
              </a:rPr>
              <a:t>Спорадический МРЩЖ (75%)</a:t>
            </a:r>
          </a:p>
        </c:rich>
      </c:tx>
      <c:layout>
        <c:manualLayout>
          <c:xMode val="edge"/>
          <c:yMode val="edge"/>
          <c:x val="0.13419028124853621"/>
          <c:y val="1.4889619414392029E-3"/>
        </c:manualLayout>
      </c:layout>
      <c:overlay val="0"/>
      <c:spPr>
        <a:noFill/>
        <a:ln>
          <a:noFill/>
        </a:ln>
        <a:effectLst/>
      </c:spPr>
      <c:txPr>
        <a:bodyPr rot="0" spcFirstLastPara="1" vertOverflow="ellipsis" vert="horz" wrap="square" anchor="ctr" anchorCtr="1"/>
        <a:lstStyle/>
        <a:p>
          <a:pPr algn="l">
            <a:defRPr sz="1600" b="1" i="0" u="none" strike="noStrike" kern="1200" baseline="0">
              <a:solidFill>
                <a:srgbClr val="662C91"/>
              </a:solidFill>
              <a:latin typeface="+mn-lt"/>
              <a:ea typeface="+mn-ea"/>
              <a:cs typeface="+mn-cs"/>
            </a:defRPr>
          </a:pPr>
          <a:endParaRPr lang="ru-RU"/>
        </a:p>
      </c:txPr>
    </c:title>
    <c:autoTitleDeleted val="0"/>
    <c:plotArea>
      <c:layout>
        <c:manualLayout>
          <c:layoutTarget val="inner"/>
          <c:xMode val="edge"/>
          <c:yMode val="edge"/>
          <c:x val="0.16846044620951578"/>
          <c:y val="0.26596564059960615"/>
          <c:w val="0.34056156707711888"/>
          <c:h val="0.63930057249520233"/>
        </c:manualLayout>
      </c:layout>
      <c:pieChart>
        <c:varyColors val="1"/>
        <c:ser>
          <c:idx val="0"/>
          <c:order val="0"/>
          <c:tx>
            <c:strRef>
              <c:f>Sheet1!$B$1</c:f>
              <c:strCache>
                <c:ptCount val="1"/>
                <c:pt idx="0">
                  <c:v>Спорадический МРЩЖ</c:v>
                </c:pt>
              </c:strCache>
            </c:strRef>
          </c:tx>
          <c:dPt>
            <c:idx val="0"/>
            <c:bubble3D val="0"/>
            <c:spPr>
              <a:solidFill>
                <a:srgbClr val="B7128E"/>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B33-42E0-A28F-8BA26F58EC3B}"/>
              </c:ext>
            </c:extLst>
          </c:dPt>
          <c:dPt>
            <c:idx val="1"/>
            <c:bubble3D val="0"/>
            <c:spPr>
              <a:solidFill>
                <a:srgbClr val="B1589E"/>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B33-42E0-A28F-8BA26F58EC3B}"/>
              </c:ext>
            </c:extLst>
          </c:dPt>
          <c:dPt>
            <c:idx val="2"/>
            <c:bubble3D val="0"/>
            <c:spPr>
              <a:solidFill>
                <a:srgbClr val="DA78C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B33-42E0-A28F-8BA26F58EC3B}"/>
              </c:ext>
            </c:extLst>
          </c:dPt>
          <c:dLbls>
            <c:dLbl>
              <c:idx val="2"/>
              <c:layout>
                <c:manualLayout>
                  <c:x val="-1.0950624667086885E-2"/>
                  <c:y val="3.3794252119104189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ru-RU"/>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B33-42E0-A28F-8BA26F58EC3B}"/>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Sheet1!$A$2:$A$4</c:f>
              <c:strCache>
                <c:ptCount val="3"/>
                <c:pt idx="0">
                  <c:v>Соматическая мутация RET</c:v>
                </c:pt>
                <c:pt idx="1">
                  <c:v>Мутация RAS</c:v>
                </c:pt>
                <c:pt idx="2">
                  <c:v>Другая мутация</c:v>
                </c:pt>
              </c:strCache>
            </c:strRef>
          </c:cat>
          <c:val>
            <c:numRef>
              <c:f>Sheet1!$B$2:$B$4</c:f>
              <c:numCache>
                <c:formatCode>0%</c:formatCode>
                <c:ptCount val="3"/>
                <c:pt idx="0">
                  <c:v>0.5</c:v>
                </c:pt>
                <c:pt idx="1">
                  <c:v>0.4</c:v>
                </c:pt>
                <c:pt idx="2">
                  <c:v>0.1</c:v>
                </c:pt>
              </c:numCache>
            </c:numRef>
          </c:val>
          <c:extLst>
            <c:ext xmlns:c16="http://schemas.microsoft.com/office/drawing/2014/chart" uri="{C3380CC4-5D6E-409C-BE32-E72D297353CC}">
              <c16:uniqueId val="{00000006-9B33-42E0-A28F-8BA26F58EC3B}"/>
            </c:ext>
          </c:extLst>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1070621063565125"/>
          <c:y val="0.29488508517188183"/>
          <c:w val="0.48693313664944937"/>
          <c:h val="0.49943444804793752"/>
        </c:manualLayout>
      </c:layout>
      <c:overlay val="0"/>
      <c:spPr>
        <a:noFill/>
        <a:ln>
          <a:noFill/>
        </a:ln>
        <a:effectLst/>
      </c:spPr>
      <c:txPr>
        <a:bodyPr rot="0" spcFirstLastPara="1" vertOverflow="ellipsis" vert="horz" wrap="square" anchor="ctr" anchorCtr="1"/>
        <a:lstStyle/>
        <a:p>
          <a:pPr>
            <a:defRPr sz="1197" b="0" i="1" u="none" strike="noStrike" kern="1200" baseline="0">
              <a:solidFill>
                <a:schemeClr val="dk1">
                  <a:lumMod val="75000"/>
                  <a:lumOff val="25000"/>
                </a:schemeClr>
              </a:solidFill>
              <a:latin typeface="+mn-lt"/>
              <a:ea typeface="+mn-ea"/>
              <a:cs typeface="+mn-cs"/>
            </a:defRPr>
          </a:pPr>
          <a:endParaRPr lang="ru-RU"/>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ru-R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031107902526855"/>
          <c:y val="0.16781051456928253"/>
          <c:w val="0.41778090596199036"/>
          <c:h val="0.52064329385757446"/>
        </c:manualLayout>
      </c:layout>
      <c:pieChart>
        <c:varyColors val="1"/>
        <c:ser>
          <c:idx val="0"/>
          <c:order val="0"/>
          <c:tx>
            <c:strRef>
              <c:f>Sheet1!$B$1</c:f>
              <c:strCache>
                <c:ptCount val="1"/>
                <c:pt idx="0">
                  <c:v>Спорадический медуллярный*[1]</c:v>
                </c:pt>
              </c:strCache>
            </c:strRef>
          </c:tx>
          <c:spPr>
            <a:ln w="6350">
              <a:noFill/>
            </a:ln>
          </c:spPr>
          <c:dPt>
            <c:idx val="0"/>
            <c:bubble3D val="0"/>
            <c:spPr>
              <a:solidFill>
                <a:srgbClr val="D52B1E"/>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A8C3-4A61-AB52-B3F8AAF28736}"/>
              </c:ext>
            </c:extLst>
          </c:dPt>
          <c:dPt>
            <c:idx val="1"/>
            <c:bubble3D val="0"/>
            <c:spPr>
              <a:solidFill>
                <a:srgbClr val="263F6A"/>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A8C3-4A61-AB52-B3F8AAF28736}"/>
              </c:ext>
            </c:extLst>
          </c:dPt>
          <c:dPt>
            <c:idx val="2"/>
            <c:bubble3D val="0"/>
            <c:spPr>
              <a:solidFill>
                <a:srgbClr val="D5D2CA"/>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5-A8C3-4A61-AB52-B3F8AAF28736}"/>
              </c:ext>
            </c:extLst>
          </c:dPt>
          <c:dPt>
            <c:idx val="3"/>
            <c:bubble3D val="0"/>
            <c:spPr>
              <a:solidFill>
                <a:srgbClr val="FED100"/>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7-A8C3-4A61-AB52-B3F8AAF28736}"/>
              </c:ext>
            </c:extLst>
          </c:dPt>
          <c:dPt>
            <c:idx val="4"/>
            <c:bubble3D val="0"/>
            <c:spPr>
              <a:solidFill>
                <a:srgbClr val="D52B1E"/>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9-A8C3-4A61-AB52-B3F8AAF28736}"/>
              </c:ext>
            </c:extLst>
          </c:dPt>
          <c:dPt>
            <c:idx val="5"/>
            <c:bubble3D val="0"/>
            <c:spPr>
              <a:solidFill>
                <a:srgbClr val="275E37"/>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B-A8C3-4A61-AB52-B3F8AAF28736}"/>
              </c:ext>
            </c:extLst>
          </c:dPt>
          <c:dLbls>
            <c:dLbl>
              <c:idx val="0"/>
              <c:layout>
                <c:manualLayout>
                  <c:x val="-0.19798445701599121"/>
                  <c:y val="-1.3333277776837349E-2"/>
                </c:manualLayout>
              </c:layout>
              <c:tx>
                <c:rich>
                  <a:bodyPr rot="0" spcFirstLastPara="1" vertOverflow="ellipsis" vert="horz" wrap="square" anchor="ctr" anchorCtr="1"/>
                  <a:lstStyle/>
                  <a:p>
                    <a:pPr>
                      <a:defRPr sz="900" b="1" i="0" u="none" strike="noStrike" kern="1200" baseline="0">
                        <a:solidFill>
                          <a:schemeClr val="bg1"/>
                        </a:solidFill>
                        <a:latin typeface="Arial" panose="020B0604020202020204" pitchFamily="34" charset="0"/>
                        <a:ea typeface="+mn-ea"/>
                        <a:cs typeface="Arial" panose="020B0604020202020204" pitchFamily="34" charset="0"/>
                      </a:defRPr>
                    </a:pPr>
                    <a:fld id="{6753979B-E182-438F-B885-FCDC20AB5B02}" type="PERCENTAGE">
                      <a:rPr lang="en-US" sz="900" b="1">
                        <a:solidFill>
                          <a:schemeClr val="bg1"/>
                        </a:solidFill>
                      </a:rPr>
                      <a:pPr>
                        <a:defRPr sz="900" b="1" i="0" u="none" strike="noStrike" kern="1200" baseline="0">
                          <a:solidFill>
                            <a:schemeClr val="bg1"/>
                          </a:solidFill>
                          <a:latin typeface="Arial" panose="020B0604020202020204" pitchFamily="34" charset="0"/>
                          <a:ea typeface="+mn-ea"/>
                          <a:cs typeface="Arial" panose="020B0604020202020204" pitchFamily="34" charset="0"/>
                        </a:defRPr>
                      </a:pPr>
                      <a:t>[ПРОЦЕНТ]</a:t>
                    </a:fld>
                    <a:endParaRPr lang="ru-RU"/>
                  </a:p>
                </c:rich>
              </c:tx>
              <c:spPr>
                <a:noFill/>
                <a:ln>
                  <a:noFill/>
                </a:ln>
                <a:effectLst/>
              </c:spPr>
              <c:dLblPos val="bestFit"/>
              <c:showLegendKey val="0"/>
              <c:showVal val="1"/>
              <c:showCatName val="1"/>
              <c:showSerName val="0"/>
              <c:showPercent val="1"/>
              <c:showBubbleSize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15:dlblFieldTable/>
                  <c15:showDataLabelsRange val="0"/>
                </c:ext>
                <c:ext xmlns:c16="http://schemas.microsoft.com/office/drawing/2014/chart" uri="{C3380CC4-5D6E-409C-BE32-E72D297353CC}">
                  <c16:uniqueId val="{00000001-A8C3-4A61-AB52-B3F8AAF28736}"/>
                </c:ext>
              </c:extLst>
            </c:dLbl>
            <c:dLbl>
              <c:idx val="1"/>
              <c:layout>
                <c:manualLayout>
                  <c:x val="0.20186027884483337"/>
                  <c:y val="-1.8380282446742058E-2"/>
                </c:manualLayout>
              </c:layout>
              <c:tx>
                <c:rich>
                  <a:bodyPr rot="0" spcFirstLastPara="1" vertOverflow="ellipsis" vert="horz" wrap="square" anchor="ctr" anchorCtr="1"/>
                  <a:lstStyle/>
                  <a:p>
                    <a:pPr>
                      <a:defRPr sz="900" b="1" i="0" u="none" strike="noStrike" kern="1200" baseline="0">
                        <a:solidFill>
                          <a:schemeClr val="bg1"/>
                        </a:solidFill>
                        <a:latin typeface="Arial" panose="020B0604020202020204" pitchFamily="34" charset="0"/>
                        <a:ea typeface="+mn-ea"/>
                        <a:cs typeface="Arial" panose="020B0604020202020204" pitchFamily="34" charset="0"/>
                      </a:defRPr>
                    </a:pPr>
                    <a:fld id="{5486F4CE-1E31-46D7-ACFA-C51C7BC18F82}" type="PERCENTAGE">
                      <a:rPr lang="en-US" sz="900" b="1" baseline="0" smtClean="0">
                        <a:solidFill>
                          <a:schemeClr val="bg1"/>
                        </a:solidFill>
                      </a:rPr>
                      <a:pPr>
                        <a:defRPr sz="900" b="1" i="0" u="none" strike="noStrike" kern="1200" baseline="0">
                          <a:solidFill>
                            <a:schemeClr val="bg1"/>
                          </a:solidFill>
                          <a:latin typeface="Arial" panose="020B0604020202020204" pitchFamily="34" charset="0"/>
                          <a:ea typeface="+mn-ea"/>
                          <a:cs typeface="Arial" panose="020B0604020202020204" pitchFamily="34" charset="0"/>
                        </a:defRPr>
                      </a:pPr>
                      <a:t>[ПРОЦЕНТ]</a:t>
                    </a:fld>
                    <a:endParaRPr lang="ru-RU"/>
                  </a:p>
                </c:rich>
              </c:tx>
              <c:spPr>
                <a:noFill/>
                <a:ln>
                  <a:noFill/>
                </a:ln>
                <a:effectLst/>
              </c:spPr>
              <c:dLblPos val="bestFit"/>
              <c:showLegendKey val="0"/>
              <c:showVal val="1"/>
              <c:showCatName val="1"/>
              <c:showSerName val="0"/>
              <c:showPercent val="1"/>
              <c:showBubbleSize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15:dlblFieldTable/>
                  <c15:showDataLabelsRange val="0"/>
                </c:ext>
                <c:ext xmlns:c16="http://schemas.microsoft.com/office/drawing/2014/chart" uri="{C3380CC4-5D6E-409C-BE32-E72D297353CC}">
                  <c16:uniqueId val="{00000003-A8C3-4A61-AB52-B3F8AAF28736}"/>
                </c:ext>
              </c:extLst>
            </c:dLbl>
            <c:dLbl>
              <c:idx val="2"/>
              <c:layout>
                <c:manualLayout>
                  <c:x val="7.329578697681427E-2"/>
                  <c:y val="0.10149402916431427"/>
                </c:manualLayout>
              </c:layout>
              <c:tx>
                <c:rich>
                  <a:bodyPr rot="0" spcFirstLastPara="1" vertOverflow="ellipsis" vert="horz" wrap="square" anchor="ctr" anchorCtr="1"/>
                  <a:lstStyle/>
                  <a:p>
                    <a:pPr>
                      <a:defRPr sz="900" b="1" i="0" u="none" strike="noStrike" kern="1200" baseline="0">
                        <a:solidFill>
                          <a:schemeClr val="bg1"/>
                        </a:solidFill>
                        <a:latin typeface="Arial" panose="020B0604020202020204" pitchFamily="34" charset="0"/>
                        <a:ea typeface="+mn-ea"/>
                        <a:cs typeface="Arial" panose="020B0604020202020204" pitchFamily="34" charset="0"/>
                      </a:defRPr>
                    </a:pPr>
                    <a:r>
                      <a:rPr lang="en-US" sz="900" b="1" baseline="0">
                        <a:solidFill>
                          <a:schemeClr val="bg1"/>
                        </a:solidFill>
                      </a:rPr>
                      <a:t> </a:t>
                    </a:r>
                    <a:fld id="{E5E61EB3-B2DC-4050-B672-5CB9B3214708}" type="PERCENTAGE">
                      <a:rPr lang="en-US" sz="900" b="1" baseline="0">
                        <a:solidFill>
                          <a:schemeClr val="bg1"/>
                        </a:solidFill>
                      </a:rPr>
                      <a:pPr>
                        <a:defRPr sz="900" b="1" i="0" u="none" strike="noStrike" kern="1200" baseline="0">
                          <a:solidFill>
                            <a:schemeClr val="bg1"/>
                          </a:solidFill>
                          <a:latin typeface="Arial" panose="020B0604020202020204" pitchFamily="34" charset="0"/>
                          <a:ea typeface="+mn-ea"/>
                          <a:cs typeface="Arial" panose="020B0604020202020204" pitchFamily="34" charset="0"/>
                        </a:defRPr>
                      </a:pPr>
                      <a:t>[ПРОЦЕНТ]</a:t>
                    </a:fld>
                    <a:endParaRPr lang="en-US" sz="900" b="1" baseline="0">
                      <a:solidFill>
                        <a:schemeClr val="bg1"/>
                      </a:solidFill>
                    </a:endParaRPr>
                  </a:p>
                </c:rich>
              </c:tx>
              <c:spPr>
                <a:noFill/>
                <a:ln>
                  <a:noFill/>
                </a:ln>
                <a:effectLst/>
              </c:spPr>
              <c:dLblPos val="bestFit"/>
              <c:showLegendKey val="0"/>
              <c:showVal val="1"/>
              <c:showCatName val="1"/>
              <c:showSerName val="0"/>
              <c:showPercent val="1"/>
              <c:showBubbleSize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15:dlblFieldTable/>
                  <c15:showDataLabelsRange val="0"/>
                </c:ext>
                <c:ext xmlns:c16="http://schemas.microsoft.com/office/drawing/2014/chart" uri="{C3380CC4-5D6E-409C-BE32-E72D297353CC}">
                  <c16:uniqueId val="{00000005-A8C3-4A61-AB52-B3F8AAF28736}"/>
                </c:ext>
              </c:extLst>
            </c:dLbl>
            <c:spPr>
              <a:noFill/>
              <a:ln>
                <a:noFill/>
              </a:ln>
              <a:effectLst/>
            </c:spPr>
            <c:txPr>
              <a:bodyPr rot="0" spcFirstLastPara="1" vertOverflow="ellipsis" vert="horz" wrap="square" anchor="ctr" anchorCtr="1"/>
              <a:lstStyle/>
              <a:p>
                <a:pPr>
                  <a:defRPr sz="900" b="0"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ru-RU"/>
              </a:p>
            </c:txPr>
            <c:dLblPos val="bestFit"/>
            <c:showLegendKey val="0"/>
            <c:showVal val="0"/>
            <c:showCatName val="1"/>
            <c:showSerName val="0"/>
            <c:showPercent val="1"/>
            <c:showBubbleSize val="0"/>
            <c:showLeaderLines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extLst>
          </c:dLbls>
          <c:cat>
            <c:strRef>
              <c:f>Sheet1!$A$2:$A$4</c:f>
              <c:strCache>
                <c:ptCount val="3"/>
                <c:pt idx="0">
                  <c:v>Соматическая мутация RET</c:v>
                </c:pt>
                <c:pt idx="1">
                  <c:v>RAS</c:v>
                </c:pt>
                <c:pt idx="2">
                  <c:v>Неизвестная мутация</c:v>
                </c:pt>
              </c:strCache>
            </c:strRef>
          </c:cat>
          <c:val>
            <c:numRef>
              <c:f>Sheet1!$B$2:$B$4</c:f>
              <c:numCache>
                <c:formatCode>General</c:formatCode>
                <c:ptCount val="3"/>
                <c:pt idx="0">
                  <c:v>50</c:v>
                </c:pt>
                <c:pt idx="1">
                  <c:v>40</c:v>
                </c:pt>
                <c:pt idx="2">
                  <c:v>10</c:v>
                </c:pt>
              </c:numCache>
            </c:numRef>
          </c:val>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C-A8C3-4A61-AB52-B3F8AAF28736}"/>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smtId="4294967295">
          <a:solidFill>
            <a:schemeClr val="tx1"/>
          </a:solidFill>
          <a:latin typeface="Arial" panose="020B0604020202020204" pitchFamily="34" charset="0"/>
          <a:cs typeface="Arial" panose="020B0604020202020204" pitchFamily="34" charset="0"/>
        </a:defRPr>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0853410959243774"/>
          <c:y val="2.8271002694964409E-2"/>
          <c:w val="0.34663829207420349"/>
          <c:h val="0.70209759473800659"/>
        </c:manualLayout>
      </c:layout>
      <c:pieChart>
        <c:varyColors val="1"/>
        <c:ser>
          <c:idx val="0"/>
          <c:order val="0"/>
          <c:tx>
            <c:strRef>
              <c:f>Sheet1!$B$1</c:f>
              <c:strCache>
                <c:ptCount val="1"/>
                <c:pt idx="0">
                  <c:v>Наследственный рак щитовидной железы </c:v>
                </c:pt>
              </c:strCache>
            </c:strRef>
          </c:tx>
          <c:spPr>
            <a:solidFill>
              <a:schemeClr val="bg2"/>
            </a:solidFill>
            <a:ln w="6350">
              <a:noFill/>
            </a:ln>
          </c:spPr>
          <c:dPt>
            <c:idx val="0"/>
            <c:bubble3D val="0"/>
            <c:spPr>
              <a:solidFill>
                <a:srgbClr val="D52B1E"/>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C187-45A3-9448-10FC3412EC22}"/>
              </c:ext>
            </c:extLst>
          </c:dPt>
          <c:dPt>
            <c:idx val="1"/>
            <c:bubble3D val="0"/>
            <c:spPr>
              <a:solidFill>
                <a:srgbClr val="D5D2CA"/>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C187-45A3-9448-10FC3412EC22}"/>
              </c:ext>
            </c:extLst>
          </c:dPt>
          <c:dLbls>
            <c:dLbl>
              <c:idx val="0"/>
              <c:layout>
                <c:manualLayout>
                  <c:x val="-7.2950750589370728E-2"/>
                  <c:y val="-0.25160303711891174"/>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ru-RU"/>
                </a:p>
              </c:txPr>
              <c:dLblPos val="bestFit"/>
              <c:showLegendKey val="0"/>
              <c:showVal val="0"/>
              <c:showCatName val="0"/>
              <c:showSerName val="0"/>
              <c:showPercent val="1"/>
              <c:showBubbleSize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ext xmlns:c16="http://schemas.microsoft.com/office/drawing/2014/chart" uri="{C3380CC4-5D6E-409C-BE32-E72D297353CC}">
                  <c16:uniqueId val="{00000001-C187-45A3-9448-10FC3412EC22}"/>
                </c:ext>
              </c:extLst>
            </c:dLbl>
            <c:dLbl>
              <c:idx val="1"/>
              <c:layout>
                <c:manualLayout>
                  <c:x val="5.8366559445858002E-2"/>
                  <c:y val="7.049260288476944E-2"/>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ru-RU"/>
                </a:p>
              </c:txPr>
              <c:dLblPos val="bestFit"/>
              <c:showLegendKey val="0"/>
              <c:showVal val="0"/>
              <c:showCatName val="0"/>
              <c:showSerName val="0"/>
              <c:showPercent val="1"/>
              <c:showBubbleSize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ext xmlns:c16="http://schemas.microsoft.com/office/drawing/2014/chart" uri="{C3380CC4-5D6E-409C-BE32-E72D297353CC}">
                  <c16:uniqueId val="{00000003-C187-45A3-9448-10FC3412EC22}"/>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ru-RU"/>
              </a:p>
            </c:txPr>
            <c:dLblPos val="ctr"/>
            <c:showLegendKey val="0"/>
            <c:showVal val="0"/>
            <c:showCatName val="0"/>
            <c:showSerName val="0"/>
            <c:showPercent val="1"/>
            <c:showBubbleSize val="0"/>
            <c:showLeaderLines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5="http://schemas.microsoft.com/office/drawing/2012/chart" uri="{CE6537A1-D6FC-4f65-9D91-7224C49458BB}"/>
            </c:extLst>
          </c:dLbls>
          <c:cat>
            <c:strRef>
              <c:f>Sheet1!$A$2:$A$3</c:f>
              <c:strCache>
                <c:ptCount val="2"/>
                <c:pt idx="0">
                  <c:v>Мутация RET</c:v>
                </c:pt>
                <c:pt idx="1">
                  <c:v>Без мутации RET </c:v>
                </c:pt>
              </c:strCache>
            </c:strRef>
          </c:cat>
          <c:val>
            <c:numRef>
              <c:f>Sheet1!$B$2:$B$3</c:f>
              <c:numCache>
                <c:formatCode>General</c:formatCode>
                <c:ptCount val="2"/>
                <c:pt idx="0">
                  <c:v>90</c:v>
                </c:pt>
                <c:pt idx="1">
                  <c:v>10</c:v>
                </c:pt>
              </c:numCache>
            </c:numRef>
          </c:val>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4-C187-45A3-9448-10FC3412EC22}"/>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smtId="4294967295">
          <a:latin typeface="Arial" panose="020B0604020202020204" pitchFamily="34" charset="0"/>
          <a:cs typeface="Arial" panose="020B0604020202020204" pitchFamily="34" charset="0"/>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Колонка1</c:v>
                </c:pt>
              </c:strCache>
            </c:strRef>
          </c:tx>
          <c:dPt>
            <c:idx val="0"/>
            <c:bubble3D val="0"/>
            <c:spPr>
              <a:solidFill>
                <a:srgbClr val="82786F"/>
              </a:solidFill>
              <a:ln w="19050">
                <a:solidFill>
                  <a:schemeClr val="lt1"/>
                </a:solid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70D7-4769-A268-EA4B5A943F50}"/>
              </c:ext>
            </c:extLst>
          </c:dPt>
          <c:dPt>
            <c:idx val="1"/>
            <c:bubble3D val="0"/>
            <c:spPr>
              <a:solidFill>
                <a:srgbClr val="00A1DE"/>
              </a:solidFill>
              <a:ln w="19050">
                <a:solidFill>
                  <a:schemeClr val="lt1"/>
                </a:solid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2-70D7-4769-A268-EA4B5A943F50}"/>
              </c:ext>
            </c:extLst>
          </c:dPt>
          <c:dPt>
            <c:idx val="2"/>
            <c:bubble3D val="0"/>
            <c:spPr>
              <a:solidFill>
                <a:srgbClr val="D52B1E"/>
              </a:solidFill>
              <a:ln w="19050">
                <a:solidFill>
                  <a:schemeClr val="lt1"/>
                </a:solid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70D7-4769-A268-EA4B5A943F50}"/>
              </c:ext>
            </c:extLst>
          </c:dPt>
          <c:dPt>
            <c:idx val="3"/>
            <c:bubble3D val="0"/>
            <c:spPr>
              <a:solidFill>
                <a:srgbClr val="263F6A"/>
              </a:solidFill>
              <a:ln w="19050">
                <a:solidFill>
                  <a:schemeClr val="lt1"/>
                </a:solid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4-70D7-4769-A268-EA4B5A943F50}"/>
              </c:ext>
            </c:extLst>
          </c:dPt>
          <c:dPt>
            <c:idx val="4"/>
            <c:bubble3D val="0"/>
            <c:spPr>
              <a:solidFill>
                <a:schemeClr val="accent5"/>
              </a:solidFill>
              <a:ln w="19050">
                <a:solidFill>
                  <a:schemeClr val="lt1"/>
                </a:solid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9-1B1D-4012-A2F2-EE82C2A6EBE6}"/>
              </c:ext>
            </c:extLst>
          </c:dPt>
          <c:cat>
            <c:strRef>
              <c:f>Sheet1!$A$2:$A$6</c:f>
              <c:strCache>
                <c:ptCount val="5"/>
                <c:pt idx="0">
                  <c:v>Папиллярный</c:v>
                </c:pt>
                <c:pt idx="1">
                  <c:v>Фолликулярный</c:v>
                </c:pt>
                <c:pt idx="2">
                  <c:v>Медуллярный</c:v>
                </c:pt>
                <c:pt idx="3">
                  <c:v>Анапластический</c:v>
                </c:pt>
                <c:pt idx="4">
                  <c:v>Другой/неизвестный</c:v>
                </c:pt>
              </c:strCache>
            </c:strRef>
          </c:cat>
          <c:val>
            <c:numRef>
              <c:f>Sheet1!$B$2:$B$6</c:f>
              <c:numCache>
                <c:formatCode>General</c:formatCode>
                <c:ptCount val="5"/>
                <c:pt idx="0">
                  <c:v>80</c:v>
                </c:pt>
                <c:pt idx="1">
                  <c:v>15</c:v>
                </c:pt>
                <c:pt idx="2">
                  <c:v>2</c:v>
                </c:pt>
                <c:pt idx="3">
                  <c:v>2</c:v>
                </c:pt>
                <c:pt idx="4">
                  <c:v>1</c:v>
                </c:pt>
              </c:numCache>
            </c:numRef>
          </c:val>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0-70D7-4769-A268-EA4B5A943F5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85957300662994"/>
          <c:y val="0.15735803544521332"/>
          <c:w val="0.64788448810577393"/>
          <c:h val="0.68521833419799805"/>
        </c:manualLayout>
      </c:layout>
      <c:pieChart>
        <c:varyColors val="1"/>
        <c:ser>
          <c:idx val="0"/>
          <c:order val="0"/>
          <c:tx>
            <c:strRef>
              <c:f>Sheet1!$B$1</c:f>
              <c:strCache>
                <c:ptCount val="1"/>
                <c:pt idx="0">
                  <c:v>Продажи</c:v>
                </c:pt>
              </c:strCache>
            </c:strRef>
          </c:tx>
          <c:spPr>
            <a:ln w="6350">
              <a:noFill/>
            </a:ln>
          </c:spPr>
          <c:dPt>
            <c:idx val="0"/>
            <c:bubble3D val="0"/>
            <c:spPr>
              <a:solidFill>
                <a:schemeClr val="bg2">
                  <a:lumMod val="40000"/>
                  <a:lumOff val="60000"/>
                </a:schemeClr>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8214-4842-AE5C-69E55FAFD359}"/>
              </c:ext>
            </c:extLst>
          </c:dPt>
          <c:dPt>
            <c:idx val="1"/>
            <c:bubble3D val="0"/>
            <c:spPr>
              <a:solidFill>
                <a:schemeClr val="bg2"/>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8214-4842-AE5C-69E55FAFD359}"/>
              </c:ext>
            </c:extLst>
          </c:dPt>
          <c:dPt>
            <c:idx val="2"/>
            <c:bubble3D val="0"/>
            <c:spPr>
              <a:solidFill>
                <a:schemeClr val="accent2"/>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5-8214-4842-AE5C-69E55FAFD359}"/>
              </c:ext>
            </c:extLst>
          </c:dPt>
          <c:dPt>
            <c:idx val="3"/>
            <c:bubble3D val="0"/>
            <c:spPr>
              <a:solidFill>
                <a:schemeClr val="tx2"/>
              </a:solidFill>
              <a:ln w="63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7-8214-4842-AE5C-69E55FAFD359}"/>
              </c:ext>
            </c:extLst>
          </c:dPt>
          <c:cat>
            <c:strRef>
              <c:f>Sheet1!$A$2:$A$5</c:f>
              <c:strCache>
                <c:ptCount val="4"/>
                <c:pt idx="0">
                  <c:v>Другие</c:v>
                </c:pt>
                <c:pt idx="1">
                  <c:v>Крупноклеточная карцинома</c:v>
                </c:pt>
                <c:pt idx="2">
                  <c:v>Плоскоклеточный</c:v>
                </c:pt>
                <c:pt idx="3">
                  <c:v>Аденокарцинома</c:v>
                </c:pt>
              </c:strCache>
            </c:strRef>
          </c:cat>
          <c:val>
            <c:numRef>
              <c:f>Sheet1!$B$2:$B$5</c:f>
              <c:numCache>
                <c:formatCode>General</c:formatCode>
                <c:ptCount val="4"/>
                <c:pt idx="0">
                  <c:v>25</c:v>
                </c:pt>
                <c:pt idx="1">
                  <c:v>10</c:v>
                </c:pt>
                <c:pt idx="2">
                  <c:v>25</c:v>
                </c:pt>
                <c:pt idx="3">
                  <c:v>40</c:v>
                </c:pt>
              </c:numCache>
            </c:numRef>
          </c:val>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8-8214-4842-AE5C-69E55FAFD359}"/>
            </c:ext>
          </c:extLst>
        </c:ser>
        <c:dLbls>
          <c:showLegendKey val="0"/>
          <c:showVal val="0"/>
          <c:showCatName val="0"/>
          <c:showSerName val="0"/>
          <c:showPercent val="0"/>
          <c:showBubbleSize val="0"/>
          <c:showLeaderLines val="1"/>
        </c:dLbls>
        <c:firstSliceAng val="0"/>
      </c:pieChart>
      <c:spPr>
        <a:noFill/>
        <a:ln w="25400">
          <a:noFill/>
        </a:ln>
        <a:effectLst/>
      </c:spPr>
    </c:plotArea>
    <c:plotVisOnly val="1"/>
    <c:dispBlanksAs val="gap"/>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Колонка1</c:v>
                </c:pt>
              </c:strCache>
            </c:strRef>
          </c:tx>
          <c:spPr>
            <a:ln>
              <a:noFill/>
            </a:ln>
          </c:spPr>
          <c:dPt>
            <c:idx val="0"/>
            <c:bubble3D val="0"/>
            <c:spPr>
              <a:solidFill>
                <a:srgbClr val="82786F"/>
              </a:solidFill>
              <a:ln w="190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C760-4673-81F6-5639A72D8F03}"/>
              </c:ext>
            </c:extLst>
          </c:dPt>
          <c:dPt>
            <c:idx val="1"/>
            <c:bubble3D val="0"/>
            <c:spPr>
              <a:solidFill>
                <a:srgbClr val="00A1DE"/>
              </a:solidFill>
              <a:ln w="190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C760-4673-81F6-5639A72D8F03}"/>
              </c:ext>
            </c:extLst>
          </c:dPt>
          <c:dPt>
            <c:idx val="2"/>
            <c:bubble3D val="0"/>
            <c:spPr>
              <a:solidFill>
                <a:srgbClr val="D52B1E"/>
              </a:solidFill>
              <a:ln w="190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5-C760-4673-81F6-5639A72D8F03}"/>
              </c:ext>
            </c:extLst>
          </c:dPt>
          <c:dPt>
            <c:idx val="3"/>
            <c:bubble3D val="0"/>
            <c:spPr>
              <a:solidFill>
                <a:srgbClr val="263F6A"/>
              </a:solidFill>
              <a:ln w="190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7-C760-4673-81F6-5639A72D8F03}"/>
              </c:ext>
            </c:extLst>
          </c:dPt>
          <c:dPt>
            <c:idx val="4"/>
            <c:bubble3D val="0"/>
            <c:spPr>
              <a:solidFill>
                <a:schemeClr val="accent5"/>
              </a:solidFill>
              <a:ln w="19050">
                <a:noFill/>
              </a:ln>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9-C760-4673-81F6-5639A72D8F03}"/>
              </c:ext>
            </c:extLst>
          </c:dPt>
          <c:cat>
            <c:strRef>
              <c:f>Sheet1!$A$2:$A$6</c:f>
              <c:strCache>
                <c:ptCount val="5"/>
                <c:pt idx="0">
                  <c:v>Папиллярный</c:v>
                </c:pt>
                <c:pt idx="1">
                  <c:v>Фолликулярный</c:v>
                </c:pt>
                <c:pt idx="2">
                  <c:v>Медуллярный</c:v>
                </c:pt>
                <c:pt idx="3">
                  <c:v>Анапластический</c:v>
                </c:pt>
                <c:pt idx="4">
                  <c:v>Другой/неизвестный</c:v>
                </c:pt>
              </c:strCache>
            </c:strRef>
          </c:cat>
          <c:val>
            <c:numRef>
              <c:f>Sheet1!$B$2:$B$6</c:f>
              <c:numCache>
                <c:formatCode>General</c:formatCode>
                <c:ptCount val="5"/>
                <c:pt idx="0">
                  <c:v>80</c:v>
                </c:pt>
                <c:pt idx="1">
                  <c:v>15</c:v>
                </c:pt>
                <c:pt idx="2">
                  <c:v>2</c:v>
                </c:pt>
                <c:pt idx="3">
                  <c:v>2</c:v>
                </c:pt>
                <c:pt idx="4">
                  <c:v>1</c:v>
                </c:pt>
              </c:numCache>
            </c:numRef>
          </c:val>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A-C760-4673-81F6-5639A72D8F0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2000" b="1" i="0" u="none" strike="noStrike" kern="1200" baseline="0">
                <a:solidFill>
                  <a:srgbClr val="662C91"/>
                </a:solidFill>
                <a:latin typeface="+mn-lt"/>
                <a:ea typeface="+mn-ea"/>
                <a:cs typeface="+mn-cs"/>
              </a:defRPr>
            </a:pPr>
            <a:r>
              <a:rPr lang="ru-RU" sz="2000" dirty="0">
                <a:solidFill>
                  <a:srgbClr val="662C91"/>
                </a:solidFill>
              </a:rPr>
              <a:t>Медуллярный рак встречается в 4-6% случаев РЩЖ</a:t>
            </a:r>
            <a:endParaRPr lang="en-US" sz="2000" dirty="0">
              <a:solidFill>
                <a:srgbClr val="662C91"/>
              </a:solidFill>
            </a:endParaRPr>
          </a:p>
        </c:rich>
      </c:tx>
      <c:layout>
        <c:manualLayout>
          <c:xMode val="edge"/>
          <c:yMode val="edge"/>
          <c:x val="7.5420339334457145E-2"/>
          <c:y val="1.8341959108985176E-2"/>
        </c:manualLayout>
      </c:layout>
      <c:overlay val="0"/>
      <c:spPr>
        <a:noFill/>
        <a:ln>
          <a:noFill/>
        </a:ln>
        <a:effectLst/>
      </c:spPr>
      <c:txPr>
        <a:bodyPr rot="0" spcFirstLastPara="1" vertOverflow="ellipsis" vert="horz" wrap="square" anchor="ctr" anchorCtr="1"/>
        <a:lstStyle/>
        <a:p>
          <a:pPr algn="l">
            <a:defRPr sz="2000" b="1" i="0" u="none" strike="noStrike" kern="1200" baseline="0">
              <a:solidFill>
                <a:srgbClr val="662C91"/>
              </a:solidFill>
              <a:latin typeface="+mn-lt"/>
              <a:ea typeface="+mn-ea"/>
              <a:cs typeface="+mn-cs"/>
            </a:defRPr>
          </a:pPr>
          <a:endParaRPr lang="ru-RU"/>
        </a:p>
      </c:txPr>
    </c:title>
    <c:autoTitleDeleted val="0"/>
    <c:plotArea>
      <c:layout/>
      <c:pieChart>
        <c:varyColors val="1"/>
        <c:ser>
          <c:idx val="0"/>
          <c:order val="0"/>
          <c:tx>
            <c:strRef>
              <c:f>Sheet1!$B$1</c:f>
              <c:strCache>
                <c:ptCount val="1"/>
                <c:pt idx="0">
                  <c:v>Column1</c:v>
                </c:pt>
              </c:strCache>
            </c:strRef>
          </c:tx>
          <c:dPt>
            <c:idx val="0"/>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CACD-46EA-ADA9-2A09E09FB56F}"/>
              </c:ext>
            </c:extLst>
          </c:dPt>
          <c:dPt>
            <c:idx val="1"/>
            <c:bubble3D val="0"/>
            <c:spPr>
              <a:solidFill>
                <a:schemeClr val="bg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CACD-46EA-ADA9-2A09E09FB56F}"/>
              </c:ext>
            </c:extLst>
          </c:dPt>
          <c:dPt>
            <c:idx val="2"/>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CACD-46EA-ADA9-2A09E09FB56F}"/>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4-CACD-46EA-ADA9-2A09E09FB56F}"/>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CACD-46EA-ADA9-2A09E09FB56F}"/>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4"/>
                <c:pt idx="0">
                  <c:v>Другие</c:v>
                </c:pt>
                <c:pt idx="1">
                  <c:v>Медуллярный</c:v>
                </c:pt>
                <c:pt idx="2">
                  <c:v>Фолликулярный</c:v>
                </c:pt>
                <c:pt idx="3">
                  <c:v>Папиллярный</c:v>
                </c:pt>
              </c:strCache>
            </c:strRef>
          </c:cat>
          <c:val>
            <c:numRef>
              <c:f>Sheet1!$B$2:$B$5</c:f>
              <c:numCache>
                <c:formatCode>0%</c:formatCode>
                <c:ptCount val="4"/>
                <c:pt idx="0">
                  <c:v>0.05</c:v>
                </c:pt>
                <c:pt idx="1">
                  <c:v>0.05</c:v>
                </c:pt>
                <c:pt idx="2" formatCode="General">
                  <c:v>0.1</c:v>
                </c:pt>
                <c:pt idx="3">
                  <c:v>0.8</c:v>
                </c:pt>
              </c:numCache>
            </c:numRef>
          </c:val>
          <c:extLst>
            <c:ext xmlns:c16="http://schemas.microsoft.com/office/drawing/2014/chart" uri="{C3380CC4-5D6E-409C-BE32-E72D297353CC}">
              <c16:uniqueId val="{00000000-CACD-46EA-ADA9-2A09E09FB56F}"/>
            </c:ext>
          </c:extLst>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8191232409030478"/>
          <c:y val="0.3395910224534946"/>
          <c:w val="0.24698514052728932"/>
          <c:h val="0.31776072120005516"/>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ru-RU"/>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ru-RU"/>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600" b="1" i="0" u="none" strike="noStrike" kern="1200" baseline="0">
                <a:solidFill>
                  <a:srgbClr val="662C91"/>
                </a:solidFill>
                <a:latin typeface="+mn-lt"/>
                <a:ea typeface="+mn-ea"/>
                <a:cs typeface="+mn-cs"/>
              </a:defRPr>
            </a:pPr>
            <a:r>
              <a:rPr lang="ru-RU" sz="1600" dirty="0">
                <a:solidFill>
                  <a:srgbClr val="662C91"/>
                </a:solidFill>
              </a:rPr>
              <a:t>Наследственный МРЩЖ (25%)</a:t>
            </a:r>
          </a:p>
        </c:rich>
      </c:tx>
      <c:overlay val="0"/>
      <c:spPr>
        <a:noFill/>
        <a:ln>
          <a:noFill/>
        </a:ln>
        <a:effectLst/>
      </c:spPr>
      <c:txPr>
        <a:bodyPr rot="0" spcFirstLastPara="1" vertOverflow="ellipsis" vert="horz" wrap="square" anchor="ctr" anchorCtr="1"/>
        <a:lstStyle/>
        <a:p>
          <a:pPr>
            <a:defRPr sz="1600" b="1" i="0" u="none" strike="noStrike" kern="1200" baseline="0">
              <a:solidFill>
                <a:srgbClr val="662C91"/>
              </a:solidFill>
              <a:latin typeface="+mn-lt"/>
              <a:ea typeface="+mn-ea"/>
              <a:cs typeface="+mn-cs"/>
            </a:defRPr>
          </a:pPr>
          <a:endParaRPr lang="ru-RU"/>
        </a:p>
      </c:txPr>
    </c:title>
    <c:autoTitleDeleted val="0"/>
    <c:plotArea>
      <c:layout>
        <c:manualLayout>
          <c:layoutTarget val="inner"/>
          <c:xMode val="edge"/>
          <c:yMode val="edge"/>
          <c:x val="0.15981691963105688"/>
          <c:y val="0.30185255604454336"/>
          <c:w val="0.33895594534984635"/>
          <c:h val="0.63930057249520233"/>
        </c:manualLayout>
      </c:layout>
      <c:pieChart>
        <c:varyColors val="1"/>
        <c:ser>
          <c:idx val="0"/>
          <c:order val="0"/>
          <c:tx>
            <c:strRef>
              <c:f>Sheet1!$B$1</c:f>
              <c:strCache>
                <c:ptCount val="1"/>
                <c:pt idx="0">
                  <c:v>Наследственный МРЩЖ</c:v>
                </c:pt>
              </c:strCache>
            </c:strRef>
          </c:tx>
          <c:dPt>
            <c:idx val="0"/>
            <c:bubble3D val="0"/>
            <c:spPr>
              <a:solidFill>
                <a:srgbClr val="DA78C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4A3-4F70-8C8F-8A0541055BE3}"/>
              </c:ext>
            </c:extLst>
          </c:dPt>
          <c:dPt>
            <c:idx val="1"/>
            <c:bubble3D val="0"/>
            <c:spPr>
              <a:solidFill>
                <a:srgbClr val="B7128E"/>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4A3-4F70-8C8F-8A0541055BE3}"/>
              </c:ext>
            </c:extLst>
          </c:dPt>
          <c:dPt>
            <c:idx val="2"/>
            <c:bubble3D val="0"/>
            <c:spPr>
              <a:solidFill>
                <a:schemeClr val="accent2">
                  <a:tint val="3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4A3-4F70-8C8F-8A0541055BE3}"/>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showLegendKey val="0"/>
              <c:showVal val="0"/>
              <c:showCatName val="0"/>
              <c:showSerName val="0"/>
              <c:showPercent val="1"/>
              <c:showBubbleSize val="0"/>
              <c:extLst>
                <c:ext xmlns:c16="http://schemas.microsoft.com/office/drawing/2014/chart" uri="{C3380CC4-5D6E-409C-BE32-E72D297353CC}">
                  <c16:uniqueId val="{00000001-34A3-4F70-8C8F-8A0541055BE3}"/>
                </c:ext>
              </c:extLst>
            </c:dLbl>
            <c:dLbl>
              <c:idx val="1"/>
              <c:layout>
                <c:manualLayout>
                  <c:x val="-3.0182149342984563E-2"/>
                  <c:y val="2.762041089508991E-2"/>
                </c:manualLayout>
              </c:layout>
              <c:tx>
                <c:rich>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fld id="{44FD1F67-2059-4BFB-98C8-3327AAC65532}" type="PERCENTAGE">
                      <a:rPr lang="en-US">
                        <a:solidFill>
                          <a:schemeClr val="tx1"/>
                        </a:solidFill>
                      </a:rPr>
                      <a:pPr>
                        <a:defRPr sz="1600"/>
                      </a:pPr>
                      <a:t>[ПРОЦЕНТ]</a:t>
                    </a:fld>
                    <a:endParaRPr lang="ru-RU"/>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4A3-4F70-8C8F-8A0541055BE3}"/>
                </c:ext>
              </c:extLst>
            </c:dLbl>
            <c:spPr>
              <a:no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Мутация RET</c:v>
                </c:pt>
                <c:pt idx="1">
                  <c:v>Без мутаций RET</c:v>
                </c:pt>
              </c:strCache>
            </c:strRef>
          </c:cat>
          <c:val>
            <c:numRef>
              <c:f>Sheet1!$B$2:$B$3</c:f>
              <c:numCache>
                <c:formatCode>0%</c:formatCode>
                <c:ptCount val="2"/>
                <c:pt idx="0">
                  <c:v>0.98</c:v>
                </c:pt>
                <c:pt idx="1">
                  <c:v>0.02</c:v>
                </c:pt>
              </c:numCache>
            </c:numRef>
          </c:val>
          <c:extLst>
            <c:ext xmlns:c16="http://schemas.microsoft.com/office/drawing/2014/chart" uri="{C3380CC4-5D6E-409C-BE32-E72D297353CC}">
              <c16:uniqueId val="{00000006-34A3-4F70-8C8F-8A0541055BE3}"/>
            </c:ext>
          </c:extLst>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0160840996908072"/>
          <c:y val="0.4201971006375595"/>
          <c:w val="0.32510120894255784"/>
          <c:h val="0.28439230009696331"/>
        </c:manualLayout>
      </c:layout>
      <c:overlay val="0"/>
      <c:spPr>
        <a:noFill/>
        <a:ln>
          <a:noFill/>
        </a:ln>
        <a:effectLst/>
      </c:spPr>
      <c:txPr>
        <a:bodyPr rot="0" spcFirstLastPara="1" vertOverflow="ellipsis" vert="horz" wrap="square" anchor="ctr" anchorCtr="1"/>
        <a:lstStyle/>
        <a:p>
          <a:pPr>
            <a:defRPr sz="1197" b="0" i="1" u="none" strike="noStrike" kern="1200" baseline="0">
              <a:solidFill>
                <a:schemeClr val="dk1">
                  <a:lumMod val="75000"/>
                  <a:lumOff val="25000"/>
                </a:schemeClr>
              </a:solidFill>
              <a:latin typeface="+mn-lt"/>
              <a:ea typeface="+mn-ea"/>
              <a:cs typeface="+mn-cs"/>
            </a:defRPr>
          </a:pPr>
          <a:endParaRPr lang="ru-RU"/>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06A31FD3-BF8E-413D-9F58-3DD08447F7C3}" type="datetimeFigureOut">
              <a:rPr lang="ru-RU" smtClean="0"/>
              <a:pPr/>
              <a:t>26.09.2024</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5AAB7332-71CD-44B7-8F21-8A7E6B69093E}" type="slidenum">
              <a:rPr lang="ru-RU" smtClean="0"/>
              <a:pPr/>
              <a:t>‹#›</a:t>
            </a:fld>
            <a:endParaRPr lang="ru-RU" dirty="0"/>
          </a:p>
        </p:txBody>
      </p:sp>
    </p:spTree>
    <p:extLst>
      <p:ext uri="{BB962C8B-B14F-4D97-AF65-F5344CB8AC3E}">
        <p14:creationId xmlns:p14="http://schemas.microsoft.com/office/powerpoint/2010/main" val="2312486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library.ru/item.asp?id=21523858"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tabLst/>
              <a:defRPr/>
            </a:pPr>
            <a:fld id="{60F33CF0-4697-431F-A38E-7805832D635A}" type="slidenum">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Arial"/>
              </a:rPr>
              <a:pPr marL="0" marR="0" lvl="0" indent="0" algn="r" defTabSz="914400" rtl="0" eaLnBrk="1" fontAlgn="auto" latinLnBrk="0" hangingPunct="1">
                <a:lnSpc>
                  <a:spcPct val="100000"/>
                </a:lnSpc>
                <a:spcBef>
                  <a:spcPct val="0"/>
                </a:spcBef>
                <a:spcAft>
                  <a:spcPct val="0"/>
                </a:spcAft>
                <a:buClrTx/>
                <a:buSzTx/>
                <a:buFontTx/>
                <a:buNone/>
                <a:tabLst/>
                <a:defRPr/>
              </a:pPr>
              <a:t>2</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3730123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en-US" altLang="en-US" sz="1200" b="1" kern="1200" dirty="0">
                <a:solidFill>
                  <a:schemeClr val="tx1"/>
                </a:solidFill>
                <a:latin typeface="Arial"/>
                <a:ea typeface="ＭＳ Ｐゴシック" panose="020B0600070205080204" pitchFamily="34" charset="-128"/>
                <a:cs typeface="Geneva" charset="0"/>
              </a:rPr>
              <a:t>Speaker Notes</a:t>
            </a:r>
            <a:endParaRPr lang="en-US" sz="1200" kern="1200" dirty="0">
              <a:solidFill>
                <a:schemeClr val="tx1"/>
              </a:solidFill>
              <a:latin typeface="Arial"/>
              <a:ea typeface="ヒラギノ角ゴ Pro W3" charset="0"/>
              <a:cs typeface="+mn-cs"/>
            </a:endParaRPr>
          </a:p>
          <a:p>
            <a:pPr marL="181240" lvl="0"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Thyroid cancer can be classified into differentiated, undifferentiated (anaplastic), or medullary types</a:t>
            </a:r>
          </a:p>
          <a:p>
            <a:pPr marL="638440" lvl="1"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Differentiated thyroid cancer represents more than 95% of all cases and is further divided into papillary thyroid carcinoma (~85% of differentiated thyroid cancers) and follicular thyroid carcinoma including </a:t>
            </a:r>
            <a:r>
              <a:rPr lang="en-US" sz="1200" kern="1200" baseline="0" dirty="0" err="1">
                <a:solidFill>
                  <a:schemeClr val="tx1"/>
                </a:solidFill>
                <a:latin typeface="Arial"/>
                <a:ea typeface="ヒラギノ角ゴ Pro W3" charset="0"/>
                <a:cs typeface="+mn-cs"/>
              </a:rPr>
              <a:t>Hürthle</a:t>
            </a:r>
            <a:r>
              <a:rPr lang="en-US" sz="1200" kern="1200" baseline="0" dirty="0">
                <a:solidFill>
                  <a:schemeClr val="tx1"/>
                </a:solidFill>
                <a:latin typeface="Arial"/>
                <a:ea typeface="ヒラギノ角ゴ Pro W3" charset="0"/>
                <a:cs typeface="+mn-cs"/>
              </a:rPr>
              <a:t> cell (~12% of differentiated thyroid cancers)</a:t>
            </a:r>
          </a:p>
          <a:p>
            <a:pPr marL="638440" lvl="1"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Undifferentiated (anaplastic) thyroid cancers represent less than 3% of all cases</a:t>
            </a:r>
          </a:p>
          <a:p>
            <a:pPr marL="638440" lvl="1"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Medullary thyroid carcinomas represent 1-2% of all cases and is further divided into sporadic (~75% of all medullary thyroid carcinomas) and hereditary (~25% of all medullary thyroid carcinomas)</a:t>
            </a:r>
          </a:p>
          <a:p>
            <a:pPr marL="1095640" lvl="2"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Hereditary medullary thyroid carcinomas are also divided into multiple endocrine neoplasia type 2a (pheochromocytoma or primary parathyroid hyperplasia) or multiple endocrine neoplasia type 2b (similar to multiple endocrine neoplasia type 2a but it does not include hyperparathyroidism)</a:t>
            </a:r>
          </a:p>
          <a:p>
            <a:pPr marL="1552840" lvl="3" indent="-181240">
              <a:buFont typeface="Arial" panose="020B0604020202020204" pitchFamily="34" charset="0"/>
              <a:buChar char="•"/>
            </a:pPr>
            <a:r>
              <a:rPr lang="en-US" sz="1200" kern="1200" baseline="0" dirty="0">
                <a:solidFill>
                  <a:schemeClr val="tx1"/>
                </a:solidFill>
                <a:latin typeface="Arial"/>
                <a:ea typeface="ヒラギノ角ゴ Pro W3" charset="0"/>
                <a:cs typeface="+mn-cs"/>
              </a:rPr>
              <a:t>Multiple endocrine neoplasia type 2b develops in earlier age and is considered more aggressive than multiple endocrine neoplasia type 2a</a:t>
            </a:r>
          </a:p>
          <a:p>
            <a:pPr marL="0" indent="0">
              <a:buFont typeface="Arial" panose="020B0604020202020204" pitchFamily="34" charset="0"/>
              <a:buNone/>
            </a:pPr>
            <a:endParaRPr lang="en-US" sz="1200" kern="1200" dirty="0">
              <a:solidFill>
                <a:schemeClr val="tx1"/>
              </a:solidFill>
              <a:latin typeface="Arial"/>
              <a:ea typeface="ヒラギノ角ゴ Pro W3" charset="0"/>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200" b="1" kern="1200" dirty="0">
                <a:solidFill>
                  <a:schemeClr val="tx1"/>
                </a:solidFill>
                <a:latin typeface="Arial"/>
                <a:ea typeface="ヒラギノ角ゴ Pro W3" charset="0"/>
                <a:cs typeface="+mn-cs"/>
              </a:rPr>
              <a:t> </a:t>
            </a:r>
            <a:r>
              <a:rPr lang="en-US" dirty="0">
                <a:solidFill>
                  <a:schemeClr val="tx1"/>
                </a:solidFill>
                <a:cs typeface="+mn-cs"/>
              </a:rPr>
              <a:t>Grande E. et al, Thyroid Cancer: Molecular Aspects and New Therapeutic Strategies. J </a:t>
            </a:r>
            <a:r>
              <a:rPr lang="en-US" dirty="0" err="1">
                <a:solidFill>
                  <a:schemeClr val="tx1"/>
                </a:solidFill>
                <a:cs typeface="+mn-cs"/>
              </a:rPr>
              <a:t>Thyr</a:t>
            </a:r>
            <a:r>
              <a:rPr lang="en-US" dirty="0">
                <a:solidFill>
                  <a:schemeClr val="tx1"/>
                </a:solidFill>
                <a:cs typeface="+mn-cs"/>
              </a:rPr>
              <a:t> Res 2012; 847108:1-10</a:t>
            </a:r>
            <a:r>
              <a:rPr lang="ru-RU" dirty="0">
                <a:solidFill>
                  <a:schemeClr val="tx1"/>
                </a:solidFill>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cs typeface="+mn-cs"/>
              </a:rPr>
              <a:t>Asban A., Patel A.J., Reddy S. et al. Cancer of the Endocrine System. ABELOFF’S Clinical Oncology, 6 ed, 2020: pp.1074 </a:t>
            </a:r>
            <a:r>
              <a:rPr lang="en-US" sz="1200" b="0" i="0" dirty="0">
                <a:solidFill>
                  <a:schemeClr val="tx1">
                    <a:lumMod val="95000"/>
                    <a:lumOff val="5000"/>
                  </a:schemeClr>
                </a:solidFill>
                <a:effectLst/>
                <a:highlight>
                  <a:srgbClr val="FFFFFF"/>
                </a:highlight>
              </a:rPr>
              <a:t>Filetti S, et </a:t>
            </a:r>
            <a:r>
              <a:rPr lang="en-US" sz="1200" b="0" i="0" dirty="0" err="1">
                <a:solidFill>
                  <a:schemeClr val="tx1">
                    <a:lumMod val="95000"/>
                    <a:lumOff val="5000"/>
                  </a:schemeClr>
                </a:solidFill>
                <a:effectLst/>
                <a:highlight>
                  <a:srgbClr val="FFFFFF"/>
                </a:highlight>
              </a:rPr>
              <a:t>al$ESMO</a:t>
            </a:r>
            <a:r>
              <a:rPr lang="en-US" sz="1200" b="0" i="0" dirty="0">
                <a:solidFill>
                  <a:schemeClr val="tx1">
                    <a:lumMod val="95000"/>
                    <a:lumOff val="5000"/>
                  </a:schemeClr>
                </a:solidFill>
                <a:effectLst/>
                <a:highlight>
                  <a:srgbClr val="FFFFFF"/>
                </a:highlight>
              </a:rPr>
              <a:t> Clinical Practice Guideline update on the use of systemic therapy in advanced thyroid cancer. Ann Oncol. 2022 Jul;33(7):674-684. </a:t>
            </a:r>
            <a:r>
              <a:rPr lang="en-US" sz="1200" b="0" i="0" dirty="0" err="1">
                <a:solidFill>
                  <a:schemeClr val="tx1">
                    <a:lumMod val="95000"/>
                    <a:lumOff val="5000"/>
                  </a:schemeClr>
                </a:solidFill>
                <a:effectLst/>
                <a:highlight>
                  <a:srgbClr val="FFFFFF"/>
                </a:highlight>
              </a:rPr>
              <a:t>doi</a:t>
            </a:r>
            <a:r>
              <a:rPr lang="en-US" sz="1200" b="0" i="0" dirty="0">
                <a:solidFill>
                  <a:schemeClr val="tx1">
                    <a:lumMod val="95000"/>
                    <a:lumOff val="5000"/>
                  </a:schemeClr>
                </a:solidFill>
                <a:effectLst/>
                <a:highlight>
                  <a:srgbClr val="FFFFFF"/>
                </a:highlight>
              </a:rPr>
              <a:t>: 10.1016/j.annonc.2022.04.009. </a:t>
            </a:r>
            <a:r>
              <a:rPr lang="en-US" sz="1200" b="0" i="0" dirty="0" err="1">
                <a:solidFill>
                  <a:schemeClr val="tx1">
                    <a:lumMod val="95000"/>
                    <a:lumOff val="5000"/>
                  </a:schemeClr>
                </a:solidFill>
                <a:effectLst/>
                <a:highlight>
                  <a:srgbClr val="FFFFFF"/>
                </a:highlight>
              </a:rPr>
              <a:t>Epub</a:t>
            </a:r>
            <a:r>
              <a:rPr lang="en-US" sz="1200" b="0" i="0" dirty="0">
                <a:solidFill>
                  <a:schemeClr val="tx1">
                    <a:lumMod val="95000"/>
                    <a:lumOff val="5000"/>
                  </a:schemeClr>
                </a:solidFill>
                <a:effectLst/>
                <a:highlight>
                  <a:srgbClr val="FFFFFF"/>
                </a:highlight>
              </a:rPr>
              <a:t> 2022 Apr 28. PMID: 35491008</a:t>
            </a:r>
            <a:r>
              <a:rPr kumimoji="0" lang="ru" sz="12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 </a:t>
            </a:r>
            <a:endParaRPr lang="ru-RU" dirty="0">
              <a:solidFill>
                <a:schemeClr val="tx1"/>
              </a:solidFill>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dirty="0">
                <a:solidFill>
                  <a:schemeClr val="tx1"/>
                </a:solidFill>
                <a:cs typeface="+mn-cs"/>
              </a:rPr>
              <a:t> </a:t>
            </a:r>
            <a:endParaRPr kumimoji="0" lang="ru-RU" sz="500" b="0" i="0" u="none" strike="noStrike" kern="1200" cap="none" spc="0" normalizeH="0" baseline="0" noProof="0" dirty="0">
              <a:ln>
                <a:noFill/>
              </a:ln>
              <a:solidFill>
                <a:srgbClr val="000000"/>
              </a:solidFill>
              <a:effectLst/>
              <a:highlight>
                <a:srgbClr val="000000">
                  <a:alpha val="0"/>
                </a:srgbClr>
              </a:highlight>
              <a:uLnTx/>
              <a:uFillTx/>
              <a:latin typeface="Arial"/>
              <a:ea typeface="+mn-ea"/>
              <a:cs typeface="Arial" panose="020B0604020202020204" pitchFamily="34" charset="0"/>
            </a:endParaRPr>
          </a:p>
          <a:p>
            <a:pPr marL="0" indent="0">
              <a:buFont typeface="Arial" panose="020B0604020202020204" pitchFamily="34" charset="0"/>
              <a:buNone/>
            </a:pPr>
            <a:endParaRPr lang="en-US" sz="1200" kern="1200" dirty="0">
              <a:solidFill>
                <a:schemeClr val="tx1"/>
              </a:solidFill>
              <a:latin typeface="Arial"/>
              <a:ea typeface="ヒラギノ角ゴ Pro W3" charset="0"/>
              <a:cs typeface="+mn-cs"/>
            </a:endParaRPr>
          </a:p>
        </p:txBody>
      </p:sp>
      <p:sp>
        <p:nvSpPr>
          <p:cNvPr id="4" name="Date Placeholder 3"/>
          <p:cNvSpPr>
            <a:spLocks noGrp="1"/>
          </p:cNvSpPr>
          <p:nvPr>
            <p:ph type="dt"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AE5F3982-A292-3444-ABBE-C838E93E9AA7}" type="datetime1">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Arial"/>
              </a:rPr>
              <a:pPr marL="0" marR="0" lvl="0" indent="0" algn="r" defTabSz="609585" rtl="0" eaLnBrk="1" fontAlgn="auto" latinLnBrk="0" hangingPunct="1">
                <a:lnSpc>
                  <a:spcPct val="100000"/>
                </a:lnSpc>
                <a:spcBef>
                  <a:spcPts val="0"/>
                </a:spcBef>
                <a:spcAft>
                  <a:spcPts val="0"/>
                </a:spcAft>
                <a:buClrTx/>
                <a:buSzTx/>
                <a:buFontTx/>
                <a:buNone/>
                <a:tabLst/>
                <a:defRPr/>
              </a:pPr>
              <a:t>9/26/2024</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Arial"/>
            </a:endParaRPr>
          </a:p>
        </p:txBody>
      </p:sp>
      <p:sp>
        <p:nvSpPr>
          <p:cNvPr id="5" name="Slide Number Placeholder 4"/>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F145A613-7C39-204D-9E84-E8628D5964A3}" type="slidenum">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Arial"/>
              </a:rPr>
              <a:pPr marL="0" marR="0" lvl="0" indent="0" algn="r" defTabSz="609585" rtl="0" eaLnBrk="1" fontAlgn="auto" latinLnBrk="0" hangingPunct="1">
                <a:lnSpc>
                  <a:spcPct val="100000"/>
                </a:lnSpc>
                <a:spcBef>
                  <a:spcPts val="0"/>
                </a:spcBef>
                <a:spcAft>
                  <a:spcPts val="0"/>
                </a:spcAft>
                <a:buClrTx/>
                <a:buSzTx/>
                <a:buFontTx/>
                <a:buNone/>
                <a:tabLst/>
                <a:defRPr/>
              </a:pPr>
              <a:t>6</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2374967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AB7332-71CD-44B7-8F21-8A7E6B69093E}" type="slidenum">
              <a:rPr kumimoji="0" 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430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en-US" altLang="en-US" sz="1200" b="1" kern="1200" dirty="0">
                <a:latin typeface="Arial" panose="020B0604020202020204" pitchFamily="34" charset="0"/>
                <a:ea typeface="ＭＳ Ｐゴシック" panose="020B0600070205080204" pitchFamily="34" charset="-128"/>
                <a:cs typeface="Geneva" charset="0"/>
              </a:rPr>
              <a:t>Note(s)</a:t>
            </a:r>
            <a:endParaRPr lang="en-US" sz="1200" b="1" kern="1200" dirty="0">
              <a:latin typeface="Arial" panose="020B0604020202020204" pitchFamily="34" charset="0"/>
              <a:ea typeface="ヒラギノ角ゴ Pro W3" charset="0"/>
              <a:cs typeface="+mn-cs"/>
            </a:endParaRPr>
          </a:p>
          <a:p>
            <a:pPr marL="181240" lvl="0" indent="-181240">
              <a:buFont typeface="Arial" panose="020B0604020202020204" pitchFamily="34" charset="0"/>
              <a:buChar char="•"/>
            </a:pPr>
            <a:r>
              <a:rPr lang="en-US" sz="1200" b="1" kern="1200" baseline="0" dirty="0">
                <a:latin typeface="Arial" panose="020B0604020202020204" pitchFamily="34" charset="0"/>
                <a:ea typeface="ヒラギノ角ゴ Pro W3" charset="0"/>
                <a:cs typeface="+mn-cs"/>
              </a:rPr>
              <a:t>Genomic alterations play an important role in several thyroid cancer subtypes</a:t>
            </a:r>
            <a:r>
              <a:rPr lang="en-US" sz="1200" b="1" kern="1200" baseline="30000" dirty="0">
                <a:latin typeface="Arial" panose="020B0604020202020204" pitchFamily="34" charset="0"/>
                <a:ea typeface="ヒラギノ角ゴ Pro W3" charset="0"/>
                <a:cs typeface="+mn-cs"/>
              </a:rPr>
              <a:t>1-3</a:t>
            </a:r>
          </a:p>
          <a:p>
            <a:pPr marL="181240" lvl="0" indent="-181240">
              <a:buFont typeface="Arial" panose="020B0604020202020204" pitchFamily="34" charset="0"/>
              <a:buChar char="•"/>
            </a:pPr>
            <a:r>
              <a:rPr lang="en-US" sz="1200" b="1" kern="1200" baseline="0" dirty="0">
                <a:effectLst/>
                <a:latin typeface="Arial" panose="020B0604020202020204" pitchFamily="34" charset="0"/>
                <a:ea typeface="ヒラギノ角ゴ Pro W3" charset="0"/>
                <a:cs typeface="+mn-cs"/>
              </a:rPr>
              <a:t>PTC accounts for approximately 80% of thyroid cancers followed by FTC (15%), and </a:t>
            </a:r>
            <a:r>
              <a:rPr lang="en-US" sz="1200" b="1" kern="1200" baseline="0" dirty="0" err="1">
                <a:effectLst/>
                <a:latin typeface="Arial" panose="020B0604020202020204" pitchFamily="34" charset="0"/>
                <a:ea typeface="ヒラギノ角ゴ Pro W3" charset="0"/>
                <a:cs typeface="+mn-cs"/>
              </a:rPr>
              <a:t>MTC</a:t>
            </a:r>
            <a:r>
              <a:rPr lang="en-US" sz="1200" b="1" kern="1200" baseline="0" dirty="0">
                <a:effectLst/>
                <a:latin typeface="Arial" panose="020B0604020202020204" pitchFamily="34" charset="0"/>
                <a:ea typeface="ヒラギノ角ゴ Pro W3" charset="0"/>
                <a:cs typeface="+mn-cs"/>
              </a:rPr>
              <a:t> and ATC (both 2%)</a:t>
            </a:r>
            <a:r>
              <a:rPr lang="en-US" sz="1200" b="1" kern="1200" baseline="30000" dirty="0">
                <a:effectLst/>
                <a:latin typeface="Arial" panose="020B0604020202020204" pitchFamily="34" charset="0"/>
                <a:ea typeface="ヒラギノ角ゴ Pro W3" charset="0"/>
                <a:cs typeface="+mn-cs"/>
              </a:rPr>
              <a:t>2</a:t>
            </a:r>
            <a:endParaRPr lang="en-US" sz="1200" b="1" kern="1200" baseline="0" dirty="0">
              <a:effectLst/>
              <a:latin typeface="Arial" panose="020B0604020202020204" pitchFamily="34" charset="0"/>
              <a:ea typeface="ヒラギノ角ゴ Pro W3" charset="0"/>
              <a:cs typeface="+mn-cs"/>
            </a:endParaRPr>
          </a:p>
          <a:p>
            <a:pPr marL="638440" lvl="1" indent="-181240">
              <a:buFont typeface="Arial" panose="020B0604020202020204" pitchFamily="34" charset="0"/>
              <a:buChar char="•"/>
            </a:pPr>
            <a:r>
              <a:rPr lang="en-US" sz="1200" b="1" kern="1200" baseline="0" dirty="0">
                <a:latin typeface="Arial" panose="020B0604020202020204" pitchFamily="34" charset="0"/>
                <a:ea typeface="ヒラギノ角ゴ Pro W3" charset="0"/>
                <a:cs typeface="+mn-cs"/>
              </a:rPr>
              <a:t>In sporadic </a:t>
            </a:r>
            <a:r>
              <a:rPr lang="en-US" sz="1200" b="1" kern="1200" baseline="0" dirty="0" err="1">
                <a:latin typeface="Arial" panose="020B0604020202020204" pitchFamily="34" charset="0"/>
                <a:ea typeface="ヒラギノ角ゴ Pro W3" charset="0"/>
                <a:cs typeface="+mn-cs"/>
              </a:rPr>
              <a:t>MTC</a:t>
            </a:r>
            <a:r>
              <a:rPr lang="en-US" sz="1200" b="1" kern="1200" baseline="0" dirty="0">
                <a:latin typeface="Arial" panose="020B0604020202020204" pitchFamily="34" charset="0"/>
                <a:ea typeface="ヒラギノ角ゴ Pro W3" charset="0"/>
                <a:cs typeface="+mn-cs"/>
              </a:rPr>
              <a:t>, 50% are characterized by somatic RET mutations while 10-40% are characterized by RAS mutations</a:t>
            </a:r>
            <a:r>
              <a:rPr lang="en-US" sz="1200" b="1" kern="1200" baseline="30000" dirty="0">
                <a:latin typeface="Arial" panose="020B0604020202020204" pitchFamily="34" charset="0"/>
                <a:ea typeface="ヒラギノ角ゴ Pro W3" charset="0"/>
                <a:cs typeface="+mn-cs"/>
              </a:rPr>
              <a:t>2</a:t>
            </a:r>
            <a:endParaRPr lang="en-US" sz="1200" b="1" kern="1200" baseline="0" dirty="0">
              <a:latin typeface="Arial" panose="020B0604020202020204" pitchFamily="34" charset="0"/>
              <a:ea typeface="ヒラギノ角ゴ Pro W3" charset="0"/>
              <a:cs typeface="+mn-cs"/>
            </a:endParaRPr>
          </a:p>
          <a:p>
            <a:pPr marL="638440" lvl="1" indent="-181240">
              <a:buFont typeface="Arial" panose="020B0604020202020204" pitchFamily="34" charset="0"/>
              <a:buChar char="•"/>
            </a:pPr>
            <a:r>
              <a:rPr lang="en-US" sz="1200" b="1" kern="1200" baseline="0" dirty="0">
                <a:latin typeface="Arial" panose="020B0604020202020204" pitchFamily="34" charset="0"/>
                <a:ea typeface="ヒラギノ角ゴ Pro W3" charset="0"/>
                <a:cs typeface="+mn-cs"/>
              </a:rPr>
              <a:t>In hereditary </a:t>
            </a:r>
            <a:r>
              <a:rPr lang="en-US" sz="1200" b="1" kern="1200" baseline="0" dirty="0" err="1">
                <a:latin typeface="Arial" panose="020B0604020202020204" pitchFamily="34" charset="0"/>
                <a:ea typeface="ヒラギノ角ゴ Pro W3" charset="0"/>
                <a:cs typeface="+mn-cs"/>
              </a:rPr>
              <a:t>MTC</a:t>
            </a:r>
            <a:r>
              <a:rPr lang="en-US" sz="1200" b="1" kern="1200" baseline="0" dirty="0">
                <a:latin typeface="Arial" panose="020B0604020202020204" pitchFamily="34" charset="0"/>
                <a:ea typeface="ヒラギノ角ゴ Pro W3" charset="0"/>
                <a:cs typeface="+mn-cs"/>
              </a:rPr>
              <a:t>, 90% involve RET mutations</a:t>
            </a:r>
            <a:r>
              <a:rPr lang="en-US" sz="1200" b="1" kern="1200" baseline="30000" dirty="0">
                <a:latin typeface="Arial" panose="020B0604020202020204" pitchFamily="34" charset="0"/>
                <a:ea typeface="ヒラギノ角ゴ Pro W3" charset="0"/>
                <a:cs typeface="+mn-cs"/>
              </a:rPr>
              <a:t>3</a:t>
            </a:r>
            <a:endParaRPr lang="en-US" sz="1200" b="1" kern="1200" baseline="0" dirty="0">
              <a:latin typeface="Arial" panose="020B0604020202020204" pitchFamily="34" charset="0"/>
              <a:ea typeface="ヒラギノ角ゴ Pro W3" charset="0"/>
              <a:cs typeface="+mn-cs"/>
            </a:endParaRPr>
          </a:p>
          <a:p>
            <a:pPr marL="0" indent="0">
              <a:buFont typeface="Arial" panose="020B0604020202020204" pitchFamily="34" charset="0"/>
              <a:buNone/>
            </a:pPr>
            <a:endParaRPr lang="en-US" sz="1200" b="1" kern="1200" dirty="0">
              <a:latin typeface="Arial" panose="020B0604020202020204" pitchFamily="34" charset="0"/>
              <a:ea typeface="ヒラギノ角ゴ Pro W3" charset="0"/>
              <a:cs typeface="+mn-cs"/>
            </a:endParaRPr>
          </a:p>
          <a:p>
            <a:pPr marL="0" indent="0">
              <a:buFont typeface="Arial" panose="020B0604020202020204" pitchFamily="34" charset="0"/>
              <a:buNone/>
            </a:pPr>
            <a:r>
              <a:rPr lang="en-US" sz="1200" b="1" kern="1200" dirty="0">
                <a:latin typeface="Arial" panose="020B0604020202020204" pitchFamily="34" charset="0"/>
                <a:ea typeface="ヒラギノ角ゴ Pro W3" charset="0"/>
                <a:cs typeface="+mn-cs"/>
              </a:rPr>
              <a:t>Abbreviation(s):</a:t>
            </a: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en-US" sz="1200" b="1" dirty="0">
                <a:latin typeface="Arial" panose="020B0604020202020204" pitchFamily="34" charset="0"/>
              </a:rPr>
              <a:t>ATC=anaplastic thyroid cancer; FTC=follicular thyroid cancer; MTC=medullary thyroid carcinoma; PTC=papillary thyroid cancer; </a:t>
            </a:r>
            <a:r>
              <a:rPr lang="en-US" sz="1200" b="1" kern="1200" dirty="0">
                <a:latin typeface="Arial" panose="020B0604020202020204" pitchFamily="34" charset="0"/>
              </a:rPr>
              <a:t>RAS=rat sarcoma; </a:t>
            </a:r>
            <a:r>
              <a:rPr lang="en-US" sz="1200" b="1" dirty="0">
                <a:latin typeface="Arial" panose="020B0604020202020204" pitchFamily="34" charset="0"/>
                <a:ea typeface="Arial"/>
                <a:cs typeface="Arial"/>
              </a:rPr>
              <a:t>RET=rearranged during transfection</a:t>
            </a:r>
            <a:r>
              <a:rPr lang="en-US" sz="1200" b="1" dirty="0">
                <a:latin typeface="Arial" panose="020B0604020202020204" pitchFamily="34" charset="0"/>
              </a:rPr>
              <a:t>.</a:t>
            </a:r>
            <a:endParaRPr lang="en-US" sz="1200" b="1" kern="1200" dirty="0">
              <a:latin typeface="Arial" panose="020B0604020202020204" pitchFamily="34" charset="0"/>
              <a:ea typeface="ヒラギノ角ゴ Pro W3" charset="0"/>
              <a:cs typeface="+mn-cs"/>
            </a:endParaRPr>
          </a:p>
          <a:p>
            <a:pPr marL="0" indent="0">
              <a:buFont typeface="Arial" panose="020B0604020202020204" pitchFamily="34" charset="0"/>
              <a:buNone/>
            </a:pPr>
            <a:endParaRPr lang="en-US" sz="1200" b="1" kern="1200" dirty="0">
              <a:latin typeface="Arial" panose="020B0604020202020204" pitchFamily="34" charset="0"/>
              <a:ea typeface="ヒラギノ角ゴ Pro W3" charset="0"/>
              <a:cs typeface="+mn-cs"/>
            </a:endParaRPr>
          </a:p>
          <a:p>
            <a:pPr marL="0" indent="0">
              <a:buFont typeface="Arial" panose="020B0604020202020204" pitchFamily="34" charset="0"/>
              <a:buNone/>
            </a:pPr>
            <a:r>
              <a:rPr lang="en-US" sz="1200" b="1" kern="1200" dirty="0">
                <a:latin typeface="Arial" panose="020B0604020202020204" pitchFamily="34" charset="0"/>
                <a:ea typeface="ヒラギノ角ゴ Pro W3" charset="0"/>
                <a:cs typeface="+mn-cs"/>
              </a:rPr>
              <a:t>Reference(s)</a:t>
            </a:r>
          </a:p>
          <a:p>
            <a:pPr marL="228600" marR="0" lvl="0" indent="-228600" algn="l" defTabSz="914400" rtl="0" eaLnBrk="1" fontAlgn="auto" latinLnBrk="0" hangingPunct="1">
              <a:lnSpc>
                <a:spcPct val="100000"/>
              </a:lnSpc>
              <a:spcBef>
                <a:spcPct val="0"/>
              </a:spcBef>
              <a:spcAft>
                <a:spcPct val="0"/>
              </a:spcAft>
              <a:buClrTx/>
              <a:buSzTx/>
              <a:buFont typeface="Arial" panose="020B0604020202020204" pitchFamily="34" charset="0"/>
              <a:buAutoNum type="arabicPeriod"/>
              <a:defRPr/>
            </a:pPr>
            <a:r>
              <a:rPr lang="en-US" altLang="en-US" sz="1200" b="1" spc="-8" dirty="0" err="1">
                <a:latin typeface="Arial" panose="020B0604020202020204" pitchFamily="34" charset="0"/>
              </a:rPr>
              <a:t>Raue</a:t>
            </a:r>
            <a:r>
              <a:rPr lang="en-US" altLang="en-US" sz="1200" b="1" spc="-8" dirty="0">
                <a:latin typeface="Arial" panose="020B0604020202020204" pitchFamily="34" charset="0"/>
              </a:rPr>
              <a:t> F, Frank-</a:t>
            </a:r>
            <a:r>
              <a:rPr lang="en-US" altLang="en-US" sz="1200" b="1" spc="-8" dirty="0" err="1">
                <a:latin typeface="Arial" panose="020B0604020202020204" pitchFamily="34" charset="0"/>
              </a:rPr>
              <a:t>Raue</a:t>
            </a:r>
            <a:r>
              <a:rPr lang="en-US" altLang="en-US" sz="1200" b="1" spc="-8" dirty="0">
                <a:latin typeface="Arial" panose="020B0604020202020204" pitchFamily="34" charset="0"/>
              </a:rPr>
              <a:t> K. Thyroid cancer: risk-stratified management and individualized therapy. Clin Cancer Res. 2016;22(20):5012-5021. </a:t>
            </a:r>
          </a:p>
          <a:p>
            <a:pPr marL="228600" indent="-228600">
              <a:buAutoNum type="arabicPeriod"/>
            </a:pPr>
            <a:r>
              <a:rPr lang="en-US" sz="1200" b="1" dirty="0">
                <a:latin typeface="Arial" panose="020B0604020202020204" pitchFamily="34" charset="0"/>
              </a:rPr>
              <a:t>Cleveland Clinic. Thyroid Cancer. Accessed September 5, 2023. https://my.clevelandclinic.org/health/diseases/12210-thyroid-cancer</a:t>
            </a:r>
          </a:p>
          <a:p>
            <a:pPr marL="228600" marR="0" lvl="0" indent="-228600" algn="l" defTabSz="914400" rtl="0" eaLnBrk="1" fontAlgn="auto" latinLnBrk="0" hangingPunct="1">
              <a:lnSpc>
                <a:spcPct val="100000"/>
              </a:lnSpc>
              <a:spcBef>
                <a:spcPct val="0"/>
              </a:spcBef>
              <a:spcAft>
                <a:spcPct val="0"/>
              </a:spcAft>
              <a:buClrTx/>
              <a:buSzTx/>
              <a:buFont typeface="Arial" panose="020B0604020202020204" pitchFamily="34" charset="0"/>
              <a:buAutoNum type="arabicPeriod"/>
              <a:defRPr/>
            </a:pPr>
            <a:r>
              <a:rPr lang="en-US" sz="1200" b="1" dirty="0" err="1">
                <a:effectLst/>
                <a:latin typeface="Arial" panose="020B0604020202020204" pitchFamily="34" charset="0"/>
                <a:ea typeface="Calibri" panose="020F0502020204030204" pitchFamily="34" charset="0"/>
                <a:cs typeface="Arial" panose="020B0604020202020204" pitchFamily="34" charset="0"/>
              </a:rPr>
              <a:t>Elisei</a:t>
            </a:r>
            <a:r>
              <a:rPr lang="en-US" sz="1200" b="1" dirty="0">
                <a:effectLst/>
                <a:latin typeface="Arial" panose="020B0604020202020204" pitchFamily="34" charset="0"/>
                <a:ea typeface="Calibri" panose="020F0502020204030204" pitchFamily="34" charset="0"/>
                <a:cs typeface="Arial" panose="020B0604020202020204" pitchFamily="34" charset="0"/>
              </a:rPr>
              <a:t> R, Grande E, </a:t>
            </a:r>
            <a:r>
              <a:rPr lang="en-US" sz="1200" b="1" dirty="0" err="1">
                <a:effectLst/>
                <a:latin typeface="Arial" panose="020B0604020202020204" pitchFamily="34" charset="0"/>
                <a:ea typeface="Calibri" panose="020F0502020204030204" pitchFamily="34" charset="0"/>
                <a:cs typeface="Arial" panose="020B0604020202020204" pitchFamily="34" charset="0"/>
              </a:rPr>
              <a:t>Kreissl</a:t>
            </a:r>
            <a:r>
              <a:rPr lang="en-US" sz="1200" b="1" dirty="0">
                <a:effectLst/>
                <a:latin typeface="Arial" panose="020B0604020202020204" pitchFamily="34" charset="0"/>
                <a:ea typeface="Calibri" panose="020F0502020204030204" pitchFamily="34" charset="0"/>
                <a:cs typeface="Arial" panose="020B0604020202020204" pitchFamily="34" charset="0"/>
              </a:rPr>
              <a:t> MC, et al. Current perspectives on the management of patients with advanced RET-driven thyroid cancer in Europe. Front </a:t>
            </a:r>
            <a:r>
              <a:rPr lang="en-US" sz="1200" b="1" dirty="0" err="1">
                <a:effectLst/>
                <a:latin typeface="Arial" panose="020B0604020202020204" pitchFamily="34" charset="0"/>
                <a:ea typeface="Calibri" panose="020F0502020204030204" pitchFamily="34" charset="0"/>
                <a:cs typeface="Arial" panose="020B0604020202020204" pitchFamily="34" charset="0"/>
              </a:rPr>
              <a:t>Oncol</a:t>
            </a:r>
            <a:r>
              <a:rPr lang="en-US" sz="1200" b="1" dirty="0">
                <a:effectLst/>
                <a:latin typeface="Arial" panose="020B0604020202020204" pitchFamily="34" charset="0"/>
                <a:ea typeface="Calibri" panose="020F0502020204030204" pitchFamily="34" charset="0"/>
                <a:cs typeface="Arial" panose="020B0604020202020204" pitchFamily="34" charset="0"/>
              </a:rPr>
              <a:t>. 2023;13:1141314.</a:t>
            </a:r>
          </a:p>
          <a:p>
            <a:pPr marL="228600" marR="0" lvl="0" indent="-228600" algn="l" defTabSz="914400" rtl="0" eaLnBrk="1" fontAlgn="auto" latinLnBrk="0" hangingPunct="1">
              <a:lnSpc>
                <a:spcPct val="100000"/>
              </a:lnSpc>
              <a:spcBef>
                <a:spcPct val="0"/>
              </a:spcBef>
              <a:spcAft>
                <a:spcPct val="0"/>
              </a:spcAft>
              <a:buClrTx/>
              <a:buSzTx/>
              <a:buFont typeface="Arial" panose="020B0604020202020204" pitchFamily="34" charset="0"/>
              <a:buAutoNum type="arabicPeriod"/>
              <a:defRPr/>
            </a:pPr>
            <a:endParaRPr lang="en-US" sz="12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en-US" b="1" dirty="0">
                <a:effectLst/>
                <a:latin typeface="Arial" panose="020B0604020202020204" pitchFamily="34" charset="0"/>
              </a:rPr>
              <a:t>QC completed by DRIVE on September 20, 2023.</a:t>
            </a:r>
            <a:endParaRPr lang="en-US" b="1"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Date Placeholder 3"/>
          <p:cNvSpPr>
            <a:spLocks noGrp="1"/>
          </p:cNvSpPr>
          <p:nvPr>
            <p:ph type="dt" idx="10"/>
          </p:nvPr>
        </p:nvSpPr>
        <p:spPr/>
        <p:txBody>
          <a:bodyPr/>
          <a:lstStyle/>
          <a:p>
            <a:pPr marL="0" marR="0" lvl="0" indent="0" algn="r" defTabSz="609585" rtl="0" eaLnBrk="1" fontAlgn="auto" latinLnBrk="0" hangingPunct="1">
              <a:lnSpc>
                <a:spcPct val="100000"/>
              </a:lnSpc>
              <a:spcBef>
                <a:spcPct val="0"/>
              </a:spcBef>
              <a:spcAft>
                <a:spcPct val="0"/>
              </a:spcAft>
              <a:buClrTx/>
              <a:buSzTx/>
              <a:buFontTx/>
              <a:buNone/>
              <a:tabLst/>
              <a:defRPr/>
            </a:pPr>
            <a:fld id="{AE5F3982-A292-3444-ABBE-C838E93E9AA7}" type="datetime1">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609585" rtl="0" eaLnBrk="1" fontAlgn="auto" latinLnBrk="0" hangingPunct="1">
                <a:lnSpc>
                  <a:spcPct val="100000"/>
                </a:lnSpc>
                <a:spcBef>
                  <a:spcPct val="0"/>
                </a:spcBef>
                <a:spcAft>
                  <a:spcPct val="0"/>
                </a:spcAft>
                <a:buClrTx/>
                <a:buSzTx/>
                <a:buFontTx/>
                <a:buNone/>
                <a:tabLst/>
                <a:defRPr/>
              </a:pPr>
              <a:t>9/26/2024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609585" rtl="0" eaLnBrk="1" fontAlgn="auto" latinLnBrk="0" hangingPunct="1">
              <a:lnSpc>
                <a:spcPct val="100000"/>
              </a:lnSpc>
              <a:spcBef>
                <a:spcPct val="0"/>
              </a:spcBef>
              <a:spcAft>
                <a:spcPct val="0"/>
              </a:spcAft>
              <a:buClrTx/>
              <a:buSzTx/>
              <a:buFontTx/>
              <a:buNone/>
              <a:tabLst/>
              <a:defRPr/>
            </a:pPr>
            <a:fld id="{F145A613-7C39-204D-9E84-E8628D5964A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609585" rtl="0" eaLnBrk="1" fontAlgn="auto"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8596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1.Kurinova AN, et al The formation of endocrinology in the ancient times]. </a:t>
            </a:r>
            <a:r>
              <a:rPr lang="en-US" sz="800" dirty="0" err="1"/>
              <a:t>Probl</a:t>
            </a:r>
            <a:r>
              <a:rPr lang="en-US" sz="800" dirty="0"/>
              <a:t> </a:t>
            </a:r>
            <a:r>
              <a:rPr lang="en-US" sz="800" dirty="0" err="1"/>
              <a:t>Endokrinol</a:t>
            </a:r>
            <a:r>
              <a:rPr lang="en-US" sz="800" dirty="0"/>
              <a:t> (</a:t>
            </a:r>
            <a:r>
              <a:rPr lang="en-US" sz="800" dirty="0" err="1"/>
              <a:t>Mosk</a:t>
            </a:r>
            <a:r>
              <a:rPr lang="en-US" sz="800" dirty="0"/>
              <a:t>). 2022 Feb 4;68(1):4-7. Russian.  .</a:t>
            </a:r>
            <a:r>
              <a:rPr lang="ru-RU" sz="800" dirty="0"/>
              <a:t> 2. Пирогов Н. И. Хирургический вопрос об экстирпации щитовидной железы. Дерпт, 1831. 3.</a:t>
            </a:r>
            <a:r>
              <a:rPr lang="en-US" sz="800" dirty="0"/>
              <a:t> </a:t>
            </a:r>
            <a:r>
              <a:rPr lang="ru-RU" sz="800" dirty="0" err="1"/>
              <a:t>Романчишен</a:t>
            </a:r>
            <a:r>
              <a:rPr lang="ru-RU" sz="800" dirty="0"/>
              <a:t> А.Ф., </a:t>
            </a:r>
            <a:r>
              <a:rPr lang="ru-RU" sz="800" dirty="0" err="1"/>
              <a:t>Вабалайте</a:t>
            </a:r>
            <a:r>
              <a:rPr lang="ru-RU" sz="800" dirty="0"/>
              <a:t> К.В. </a:t>
            </a:r>
            <a:r>
              <a:rPr lang="ru-RU" sz="800" dirty="0">
                <a:hlinkClick r:id="rId3">
                  <a:extLst>
                    <a:ext uri="{A12FA001-AC4F-418D-AE19-62706E023703}">
                      <ahyp:hlinkClr xmlns:ahyp="http://schemas.microsoft.com/office/drawing/2018/hyperlinkcolor" val="tx"/>
                    </a:ext>
                  </a:extLst>
                </a:hlinkClick>
              </a:rPr>
              <a:t>Зарождение, развитие хирургии щитовидной железы в России в XIX начале XX века и настоящее время</a:t>
            </a:r>
            <a:r>
              <a:rPr lang="ru-RU" sz="800" dirty="0"/>
              <a:t> // Эндокринная хирургия. 2014. № 1. С. 27—36</a:t>
            </a:r>
            <a:r>
              <a:rPr lang="en-US" sz="800" dirty="0"/>
              <a:t>.</a:t>
            </a:r>
            <a:r>
              <a:rPr lang="ru-RU" sz="800" dirty="0"/>
              <a:t> </a:t>
            </a:r>
            <a:r>
              <a:rPr lang="en-US" sz="800" dirty="0"/>
              <a:t>4. HARRISON DF, TUCKER WN. THE ROLE OF CHEMOTHERAPY IN ADVANCED CANCER OF THE HEAD AND NECK. A REVIEW OF EIGHTY CASES. Br J Cancer. 1964 Mar;18(1):74-97. </a:t>
            </a:r>
            <a:r>
              <a:rPr lang="ru-RU" sz="800" dirty="0"/>
              <a:t>5.</a:t>
            </a:r>
            <a:r>
              <a:rPr lang="en-US" sz="800" dirty="0"/>
              <a:t>FDA label </a:t>
            </a:r>
            <a:r>
              <a:rPr lang="en-US" sz="800" dirty="0" err="1"/>
              <a:t>Lenvima</a:t>
            </a:r>
            <a:r>
              <a:rPr lang="en-US" sz="800" dirty="0"/>
              <a:t> https://www.accessdata.fda.gov/drugsatfda_docs/label/2016/206947s004lbl.pdf </a:t>
            </a:r>
            <a:r>
              <a:rPr lang="ru-RU" sz="800" dirty="0"/>
              <a:t>дата обращения от 15.08.2024 6. </a:t>
            </a:r>
            <a:r>
              <a:rPr lang="en-US" sz="800" dirty="0"/>
              <a:t>FDA label </a:t>
            </a:r>
            <a:r>
              <a:rPr lang="en-US" sz="800" dirty="0" err="1"/>
              <a:t>Nexavar</a:t>
            </a:r>
            <a:r>
              <a:rPr lang="en-US" sz="800" dirty="0"/>
              <a:t> https://www.accessdata.fda.gov/drugsatfda_docs/label/2013/021923s016lbl.pdf </a:t>
            </a:r>
            <a:r>
              <a:rPr lang="ru-RU" sz="800" dirty="0"/>
              <a:t>дата обращения от 15.08.2024. 7</a:t>
            </a:r>
            <a:r>
              <a:rPr lang="en-US" sz="800" dirty="0"/>
              <a:t> FDA label RETEVMOhttps://www.accessdata.fda.gov/drugsatfda_docs/label/2024/213246s009lbl.pdf </a:t>
            </a:r>
            <a:r>
              <a:rPr lang="ru-RU" sz="800" dirty="0"/>
              <a:t>дата обращения от 15.08.2024</a:t>
            </a:r>
            <a:r>
              <a:rPr lang="en-US" sz="800" dirty="0"/>
              <a: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800" dirty="0"/>
          </a:p>
          <a:p>
            <a:endParaRPr lang="ru-RU" dirty="0"/>
          </a:p>
        </p:txBody>
      </p:sp>
      <p:sp>
        <p:nvSpPr>
          <p:cNvPr id="4" name="Номер слайда 3"/>
          <p:cNvSpPr>
            <a:spLocks noGrp="1"/>
          </p:cNvSpPr>
          <p:nvPr>
            <p:ph type="sldNum" sz="quarter" idx="5"/>
          </p:nvPr>
        </p:nvSpPr>
        <p:spPr/>
        <p:txBody>
          <a:bodyPr/>
          <a:lstStyle/>
          <a:p>
            <a:fld id="{5AAB7332-71CD-44B7-8F21-8A7E6B69093E}" type="slidenum">
              <a:rPr lang="ru-RU" smtClean="0"/>
              <a:t>13</a:t>
            </a:fld>
            <a:endParaRPr lang="ru-RU"/>
          </a:p>
        </p:txBody>
      </p:sp>
    </p:spTree>
    <p:extLst>
      <p:ext uri="{BB962C8B-B14F-4D97-AF65-F5344CB8AC3E}">
        <p14:creationId xmlns:p14="http://schemas.microsoft.com/office/powerpoint/2010/main" val="1050429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AE5F3982-A292-3444-ABBE-C838E93E9AA7}" type="datetime1">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9/26/2024</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F145A613-7C39-204D-9E84-E8628D5964A3}" type="slidenum">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14</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5063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343400"/>
            <a:ext cx="6096000" cy="4114800"/>
          </a:xfrm>
        </p:spPr>
        <p:txBody>
          <a:bodyPr/>
          <a:lstStyle/>
          <a:p>
            <a:pPr lvl="0" defTabSz="914400">
              <a:defRPr/>
            </a:pPr>
            <a:endParaRPr lang="en-US" sz="1000" dirty="0">
              <a:effectLst/>
              <a:latin typeface="Arial" pitchFamily="34" charset="0"/>
              <a:ea typeface="Calibri" panose="020F0502020204030204" pitchFamily="34" charset="0"/>
              <a:cs typeface="Arial" pitchFamily="34" charset="0"/>
            </a:endParaRPr>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ct val="0"/>
              </a:spcBef>
              <a:spcAft>
                <a:spcPct val="0"/>
              </a:spcAft>
              <a:buClrTx/>
              <a:buSzTx/>
              <a:buFontTx/>
              <a:buNone/>
              <a:tabLst/>
              <a:defRPr/>
            </a:pPr>
            <a:fld id="{A64E5DD4-4449-3B48-8452-332DBAB4BD76}" type="slidenum">
              <a:rPr kumimoji="0" lang="en-US" sz="1200" b="1" u="none" strike="noStrike" kern="1200" cap="none" spc="0" normalizeH="0" baseline="0" noProof="0" smtClean="0">
                <a:ln>
                  <a:noFill/>
                </a:ln>
                <a:solidFill>
                  <a:prstClr val="black"/>
                </a:solidFill>
                <a:effectLst/>
                <a:uLnTx/>
                <a:uFillTx/>
                <a:latin typeface="Arial" panose="020B0604020202020204" pitchFamily="34" charset="0"/>
                <a:ea typeface="Tahoma"/>
                <a:cs typeface="Tahoma"/>
              </a:rPr>
              <a:pPr marL="0" marR="0" lvl="0" indent="0" algn="r" defTabSz="609585" rtl="0" eaLnBrk="1" fontAlgn="auto" latinLnBrk="0" hangingPunct="1">
                <a:lnSpc>
                  <a:spcPct val="100000"/>
                </a:lnSpc>
                <a:spcBef>
                  <a:spcPct val="0"/>
                </a:spcBef>
                <a:spcAft>
                  <a:spcPct val="0"/>
                </a:spcAft>
                <a:buClrTx/>
                <a:buSzTx/>
                <a:buFontTx/>
                <a:buNone/>
                <a:tabLst/>
                <a:defRPr/>
              </a:pPr>
              <a:t>15</a:t>
            </a:fld>
            <a:endParaRPr kumimoji="0" lang="en-US" sz="1200" b="1" u="none" strike="noStrike" kern="1200" cap="none" spc="0" normalizeH="0" baseline="0" noProof="0" dirty="0">
              <a:ln>
                <a:noFill/>
              </a:ln>
              <a:solidFill>
                <a:prstClr val="black"/>
              </a:solidFill>
              <a:effectLst/>
              <a:uLnTx/>
              <a:uFillTx/>
              <a:latin typeface="Arial" panose="020B0604020202020204" pitchFamily="34" charset="0"/>
              <a:ea typeface="Tahoma"/>
              <a:cs typeface="Tahoma"/>
            </a:endParaRPr>
          </a:p>
        </p:txBody>
      </p:sp>
    </p:spTree>
    <p:extLst>
      <p:ext uri="{BB962C8B-B14F-4D97-AF65-F5344CB8AC3E}">
        <p14:creationId xmlns:p14="http://schemas.microsoft.com/office/powerpoint/2010/main" val="82553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ИА – ингибитор </a:t>
            </a:r>
            <a:r>
              <a:rPr lang="ru-RU" dirty="0" err="1"/>
              <a:t>ароматазы</a:t>
            </a:r>
            <a:r>
              <a:rPr lang="ru-RU" dirty="0"/>
              <a:t>; </a:t>
            </a:r>
            <a:r>
              <a:rPr lang="ru-RU" dirty="0" err="1"/>
              <a:t>мРМЖ</a:t>
            </a:r>
            <a:r>
              <a:rPr lang="ru-RU" dirty="0"/>
              <a:t> – метастатический рак молочной железы; ПАЛ – </a:t>
            </a:r>
            <a:r>
              <a:rPr lang="ru-RU" dirty="0" err="1"/>
              <a:t>палбоциклиб</a:t>
            </a:r>
            <a:r>
              <a:rPr lang="ru-RU" dirty="0"/>
              <a:t>; ХТ – химиотерапия; ЭТ – эндокринная терапия; РИБ – </a:t>
            </a:r>
            <a:r>
              <a:rPr lang="ru-RU" dirty="0" err="1"/>
              <a:t>рибоциклиб</a:t>
            </a:r>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062554-4BEB-49F4-9697-CDC7498AF04C}" type="slidenum">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3385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800" i="0" u="none" strike="noStrike" kern="0" dirty="0">
                <a:solidFill>
                  <a:schemeClr val="tx2"/>
                </a:solidFill>
                <a:cs typeface="Microsoft Sans Serif"/>
              </a:rPr>
              <a:t> </a:t>
            </a:r>
            <a:endParaRPr lang="ru-RU" dirty="0"/>
          </a:p>
        </p:txBody>
      </p:sp>
      <p:sp>
        <p:nvSpPr>
          <p:cNvPr id="4" name="Номер слайда 3"/>
          <p:cNvSpPr>
            <a:spLocks noGrp="1"/>
          </p:cNvSpPr>
          <p:nvPr>
            <p:ph type="sldNum" sz="quarter" idx="5"/>
          </p:nvPr>
        </p:nvSpPr>
        <p:spPr/>
        <p:txBody>
          <a:bodyPr/>
          <a:lstStyle/>
          <a:p>
            <a:fld id="{5AAB7332-71CD-44B7-8F21-8A7E6B69093E}" type="slidenum">
              <a:rPr lang="ru-RU" smtClean="0"/>
              <a:t>20</a:t>
            </a:fld>
            <a:endParaRPr lang="ru-RU"/>
          </a:p>
        </p:txBody>
      </p:sp>
    </p:spTree>
    <p:extLst>
      <p:ext uri="{BB962C8B-B14F-4D97-AF65-F5344CB8AC3E}">
        <p14:creationId xmlns:p14="http://schemas.microsoft.com/office/powerpoint/2010/main" val="369235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0.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3.xml"/><Relationship Id="rId4" Type="http://schemas.openxmlformats.org/officeDocument/2006/relationships/image" Target="../media/image10.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4.xml"/><Relationship Id="rId4" Type="http://schemas.openxmlformats.org/officeDocument/2006/relationships/image" Target="../media/image10.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10.emf"/></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4" Type="http://schemas.openxmlformats.org/officeDocument/2006/relationships/image" Target="../media/image10.emf"/></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4" Type="http://schemas.openxmlformats.org/officeDocument/2006/relationships/image" Target="../media/image10.emf"/></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4" Type="http://schemas.openxmlformats.org/officeDocument/2006/relationships/image" Target="../media/image10.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2.xml"/><Relationship Id="rId1" Type="http://schemas.openxmlformats.org/officeDocument/2006/relationships/tags" Target="../tags/tag9.xml"/><Relationship Id="rId4" Type="http://schemas.openxmlformats.org/officeDocument/2006/relationships/image" Target="../media/image10.emf"/></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2.xml"/><Relationship Id="rId1" Type="http://schemas.openxmlformats.org/officeDocument/2006/relationships/tags" Target="../tags/tag10.xml"/><Relationship Id="rId4" Type="http://schemas.openxmlformats.org/officeDocument/2006/relationships/image" Target="../media/image10.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2.xml"/><Relationship Id="rId1" Type="http://schemas.openxmlformats.org/officeDocument/2006/relationships/tags" Target="../tags/tag11.xml"/><Relationship Id="rId4" Type="http://schemas.openxmlformats.org/officeDocument/2006/relationships/image" Target="../media/image10.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2.xml"/><Relationship Id="rId1" Type="http://schemas.openxmlformats.org/officeDocument/2006/relationships/tags" Target="../tags/tag12.xml"/><Relationship Id="rId4" Type="http://schemas.openxmlformats.org/officeDocument/2006/relationships/image" Target="../media/image10.emf"/></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3.xml"/><Relationship Id="rId1" Type="http://schemas.openxmlformats.org/officeDocument/2006/relationships/tags" Target="../tags/tag14.xml"/><Relationship Id="rId4" Type="http://schemas.openxmlformats.org/officeDocument/2006/relationships/image" Target="../media/image10.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3.xml"/><Relationship Id="rId1" Type="http://schemas.openxmlformats.org/officeDocument/2006/relationships/tags" Target="../tags/tag15.xml"/><Relationship Id="rId4" Type="http://schemas.openxmlformats.org/officeDocument/2006/relationships/image" Target="../media/image10.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6.xml"/><Relationship Id="rId4" Type="http://schemas.openxmlformats.org/officeDocument/2006/relationships/image" Target="../media/image10.emf"/></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17.xml"/><Relationship Id="rId4" Type="http://schemas.openxmlformats.org/officeDocument/2006/relationships/image" Target="../media/image10.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8.xml"/><Relationship Id="rId4" Type="http://schemas.openxmlformats.org/officeDocument/2006/relationships/image" Target="../media/image10.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9.xml"/><Relationship Id="rId4" Type="http://schemas.openxmlformats.org/officeDocument/2006/relationships/image" Target="../media/image10.e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3.xml"/><Relationship Id="rId1" Type="http://schemas.openxmlformats.org/officeDocument/2006/relationships/tags" Target="../tags/tag20.xml"/><Relationship Id="rId4" Type="http://schemas.openxmlformats.org/officeDocument/2006/relationships/image" Target="../media/image10.emf"/></Relationships>
</file>

<file path=ppt/slideLayouts/_rels/slideLayout4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21.xml"/><Relationship Id="rId4" Type="http://schemas.openxmlformats.org/officeDocument/2006/relationships/image" Target="../media/image10.emf"/></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22.xml"/><Relationship Id="rId4" Type="http://schemas.openxmlformats.org/officeDocument/2006/relationships/image" Target="../media/image10.emf"/></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23.xml"/><Relationship Id="rId4" Type="http://schemas.openxmlformats.org/officeDocument/2006/relationships/image" Target="../media/image10.emf"/></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5" name="object 7">
            <a:extLst>
              <a:ext uri="{FF2B5EF4-FFF2-40B4-BE49-F238E27FC236}">
                <a16:creationId xmlns:a16="http://schemas.microsoft.com/office/drawing/2014/main" id="{EDF7D915-AF0E-9E41-A740-752575A6C255}"/>
              </a:ext>
            </a:extLst>
          </p:cNvPr>
          <p:cNvSpPr/>
          <p:nvPr userDrawn="1"/>
        </p:nvSpPr>
        <p:spPr>
          <a:xfrm>
            <a:off x="5893862" y="393730"/>
            <a:ext cx="0" cy="6072456"/>
          </a:xfrm>
          <a:custGeom>
            <a:avLst/>
            <a:gdLst/>
            <a:ahLst/>
            <a:cxnLst/>
            <a:rect l="l" t="t" r="r" b="b"/>
            <a:pathLst>
              <a:path h="6059805">
                <a:moveTo>
                  <a:pt x="0" y="6059563"/>
                </a:moveTo>
                <a:lnTo>
                  <a:pt x="0" y="0"/>
                </a:lnTo>
              </a:path>
            </a:pathLst>
          </a:custGeom>
          <a:ln w="7010">
            <a:solidFill>
              <a:srgbClr val="662C91"/>
            </a:solidFill>
          </a:ln>
        </p:spPr>
        <p:txBody>
          <a:bodyPr wrap="square" lIns="0" tIns="0" rIns="0" bIns="0" rtlCol="0"/>
          <a:lstStyle/>
          <a:p>
            <a:endParaRPr sz="1804"/>
          </a:p>
        </p:txBody>
      </p:sp>
      <p:sp>
        <p:nvSpPr>
          <p:cNvPr id="33" name="Rectangle 32">
            <a:extLst>
              <a:ext uri="{FF2B5EF4-FFF2-40B4-BE49-F238E27FC236}">
                <a16:creationId xmlns:a16="http://schemas.microsoft.com/office/drawing/2014/main" id="{C316C3D2-92A0-0946-A730-27FECA1736E6}"/>
              </a:ext>
            </a:extLst>
          </p:cNvPr>
          <p:cNvSpPr/>
          <p:nvPr userDrawn="1"/>
        </p:nvSpPr>
        <p:spPr>
          <a:xfrm>
            <a:off x="422029" y="393191"/>
            <a:ext cx="5322861" cy="60939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bject 6">
            <a:extLst>
              <a:ext uri="{FF2B5EF4-FFF2-40B4-BE49-F238E27FC236}">
                <a16:creationId xmlns:a16="http://schemas.microsoft.com/office/drawing/2014/main" id="{9D89303F-F152-0B48-854C-EFDE0F1E4F14}"/>
              </a:ext>
            </a:extLst>
          </p:cNvPr>
          <p:cNvSpPr/>
          <p:nvPr userDrawn="1"/>
        </p:nvSpPr>
        <p:spPr>
          <a:xfrm>
            <a:off x="229078" y="393727"/>
            <a:ext cx="0" cy="6071183"/>
          </a:xfrm>
          <a:custGeom>
            <a:avLst/>
            <a:gdLst/>
            <a:ahLst/>
            <a:cxnLst/>
            <a:rect l="l" t="t" r="r" b="b"/>
            <a:pathLst>
              <a:path h="6058535">
                <a:moveTo>
                  <a:pt x="0" y="6058141"/>
                </a:moveTo>
                <a:lnTo>
                  <a:pt x="0" y="0"/>
                </a:lnTo>
              </a:path>
            </a:pathLst>
          </a:custGeom>
          <a:ln w="7010">
            <a:solidFill>
              <a:srgbClr val="662C91"/>
            </a:solidFill>
          </a:ln>
        </p:spPr>
        <p:txBody>
          <a:bodyPr wrap="square" lIns="0" tIns="0" rIns="0" bIns="0" rtlCol="0"/>
          <a:lstStyle/>
          <a:p>
            <a:endParaRPr sz="1804"/>
          </a:p>
        </p:txBody>
      </p:sp>
      <p:sp>
        <p:nvSpPr>
          <p:cNvPr id="18" name="object 8">
            <a:extLst>
              <a:ext uri="{FF2B5EF4-FFF2-40B4-BE49-F238E27FC236}">
                <a16:creationId xmlns:a16="http://schemas.microsoft.com/office/drawing/2014/main" id="{5A847E8F-7D86-594F-BBD1-A89853EF8AA8}"/>
              </a:ext>
            </a:extLst>
          </p:cNvPr>
          <p:cNvSpPr/>
          <p:nvPr userDrawn="1"/>
        </p:nvSpPr>
        <p:spPr>
          <a:xfrm>
            <a:off x="400887" y="221919"/>
            <a:ext cx="5322864" cy="0"/>
          </a:xfrm>
          <a:custGeom>
            <a:avLst/>
            <a:gdLst/>
            <a:ahLst/>
            <a:cxnLst/>
            <a:rect l="l" t="t" r="r" b="b"/>
            <a:pathLst>
              <a:path w="5311775">
                <a:moveTo>
                  <a:pt x="0" y="0"/>
                </a:moveTo>
                <a:lnTo>
                  <a:pt x="5311749" y="0"/>
                </a:lnTo>
              </a:path>
            </a:pathLst>
          </a:custGeom>
          <a:ln w="7010">
            <a:solidFill>
              <a:srgbClr val="662C91"/>
            </a:solidFill>
          </a:ln>
        </p:spPr>
        <p:txBody>
          <a:bodyPr wrap="square" lIns="0" tIns="0" rIns="0" bIns="0" rtlCol="0"/>
          <a:lstStyle/>
          <a:p>
            <a:endParaRPr sz="1804"/>
          </a:p>
        </p:txBody>
      </p:sp>
      <p:sp>
        <p:nvSpPr>
          <p:cNvPr id="19" name="object 9">
            <a:extLst>
              <a:ext uri="{FF2B5EF4-FFF2-40B4-BE49-F238E27FC236}">
                <a16:creationId xmlns:a16="http://schemas.microsoft.com/office/drawing/2014/main" id="{6A4385AC-CACE-9C4A-ADCF-529A320A6C6D}"/>
              </a:ext>
            </a:extLst>
          </p:cNvPr>
          <p:cNvSpPr/>
          <p:nvPr userDrawn="1"/>
        </p:nvSpPr>
        <p:spPr>
          <a:xfrm>
            <a:off x="400887" y="6636081"/>
            <a:ext cx="5322864" cy="0"/>
          </a:xfrm>
          <a:custGeom>
            <a:avLst/>
            <a:gdLst/>
            <a:ahLst/>
            <a:cxnLst/>
            <a:rect l="l" t="t" r="r" b="b"/>
            <a:pathLst>
              <a:path w="5311775">
                <a:moveTo>
                  <a:pt x="0" y="0"/>
                </a:moveTo>
                <a:lnTo>
                  <a:pt x="5311749" y="0"/>
                </a:lnTo>
              </a:path>
            </a:pathLst>
          </a:custGeom>
          <a:ln w="7010">
            <a:solidFill>
              <a:srgbClr val="662C91"/>
            </a:solidFill>
          </a:ln>
        </p:spPr>
        <p:txBody>
          <a:bodyPr wrap="square" lIns="0" tIns="0" rIns="0" bIns="0" rtlCol="0"/>
          <a:lstStyle/>
          <a:p>
            <a:endParaRPr sz="1804"/>
          </a:p>
        </p:txBody>
      </p:sp>
      <p:pic>
        <p:nvPicPr>
          <p:cNvPr id="30" name="Graphic 29">
            <a:extLst>
              <a:ext uri="{FF2B5EF4-FFF2-40B4-BE49-F238E27FC236}">
                <a16:creationId xmlns:a16="http://schemas.microsoft.com/office/drawing/2014/main" id="{77EC88B4-86C5-6F4F-9A4D-A0188F1D4EA6}"/>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425" t="23576" r="9510" b="32223"/>
          <a:stretch/>
        </p:blipFill>
        <p:spPr>
          <a:xfrm>
            <a:off x="3962415" y="0"/>
            <a:ext cx="8229586" cy="5533888"/>
          </a:xfrm>
          <a:prstGeom prst="rect">
            <a:avLst/>
          </a:prstGeom>
        </p:spPr>
      </p:pic>
      <p:sp>
        <p:nvSpPr>
          <p:cNvPr id="2" name="Title 1">
            <a:extLst>
              <a:ext uri="{FF2B5EF4-FFF2-40B4-BE49-F238E27FC236}">
                <a16:creationId xmlns:a16="http://schemas.microsoft.com/office/drawing/2014/main" id="{EE19F439-E5AB-5140-B0FD-A145C8E8D36B}"/>
              </a:ext>
            </a:extLst>
          </p:cNvPr>
          <p:cNvSpPr>
            <a:spLocks noGrp="1"/>
          </p:cNvSpPr>
          <p:nvPr>
            <p:ph type="title"/>
          </p:nvPr>
        </p:nvSpPr>
        <p:spPr>
          <a:xfrm>
            <a:off x="422031" y="393192"/>
            <a:ext cx="5321454" cy="1994426"/>
          </a:xfrm>
          <a:noFill/>
        </p:spPr>
        <p:txBody>
          <a:bodyPr lIns="182880" tIns="274320" rIns="182880" anchor="t">
            <a:noAutofit/>
          </a:bodyPr>
          <a:lstStyle>
            <a:lvl1pPr>
              <a:defRPr sz="2800" spc="100" baseline="0"/>
            </a:lvl1pPr>
          </a:lstStyle>
          <a:p>
            <a:r>
              <a:rPr lang="en-US"/>
              <a:t>Click to edit Master title style</a:t>
            </a:r>
          </a:p>
        </p:txBody>
      </p:sp>
      <p:sp>
        <p:nvSpPr>
          <p:cNvPr id="32" name="Content Placeholder 2">
            <a:extLst>
              <a:ext uri="{FF2B5EF4-FFF2-40B4-BE49-F238E27FC236}">
                <a16:creationId xmlns:a16="http://schemas.microsoft.com/office/drawing/2014/main" id="{25FEF8B1-7BBC-CC41-9870-FF9A8942600F}"/>
              </a:ext>
            </a:extLst>
          </p:cNvPr>
          <p:cNvSpPr>
            <a:spLocks noGrp="1"/>
          </p:cNvSpPr>
          <p:nvPr>
            <p:ph idx="13"/>
          </p:nvPr>
        </p:nvSpPr>
        <p:spPr>
          <a:xfrm>
            <a:off x="420624" y="2386585"/>
            <a:ext cx="5322861" cy="3039854"/>
          </a:xfrm>
        </p:spPr>
        <p:txBody>
          <a:bodyPr lIns="182880"/>
          <a:lstStyle>
            <a:lvl1pPr>
              <a:spcAft>
                <a:spcPts val="2000"/>
              </a:spcAft>
              <a:defRPr sz="1400"/>
            </a:lvl1pPr>
            <a:lvl2pPr marL="0" indent="0">
              <a:lnSpc>
                <a:spcPct val="100000"/>
              </a:lnSpc>
              <a:spcBef>
                <a:spcPts val="0"/>
              </a:spcBef>
              <a:spcAft>
                <a:spcPts val="0"/>
              </a:spcAft>
              <a:buNone/>
              <a:defRPr sz="1200"/>
            </a:lvl2pPr>
            <a:lvl3pPr marL="344488" indent="0">
              <a:buNone/>
              <a:defRPr sz="1200"/>
            </a:lvl3pPr>
            <a:lvl4pPr marL="733425" indent="0">
              <a:buNone/>
              <a:defRPr sz="1100"/>
            </a:lvl4pPr>
            <a:lvl5pPr marL="1006475" indent="0">
              <a:buNone/>
              <a:defRPr sz="1100"/>
            </a:lvl5pPr>
          </a:lstStyle>
          <a:p>
            <a:pPr lvl="0"/>
            <a:r>
              <a:rPr lang="en-US"/>
              <a:t>Click to edit Master text styles</a:t>
            </a:r>
          </a:p>
          <a:p>
            <a:pPr lvl="1"/>
            <a:r>
              <a:rPr lang="en-US"/>
              <a:t>Date</a:t>
            </a:r>
          </a:p>
          <a:p>
            <a:pPr lvl="1"/>
            <a:r>
              <a:rPr lang="en-US"/>
              <a:t>Presenter name</a:t>
            </a:r>
          </a:p>
        </p:txBody>
      </p:sp>
      <p:pic>
        <p:nvPicPr>
          <p:cNvPr id="11" name="Рисунок 10">
            <a:extLst>
              <a:ext uri="{FF2B5EF4-FFF2-40B4-BE49-F238E27FC236}">
                <a16:creationId xmlns:a16="http://schemas.microsoft.com/office/drawing/2014/main" id="{C4DADDD1-ED16-D842-AA11-2B5B42A40474}"/>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8613308" y="584296"/>
            <a:ext cx="3156661" cy="1052221"/>
          </a:xfrm>
          <a:prstGeom prst="rect">
            <a:avLst/>
          </a:prstGeom>
        </p:spPr>
      </p:pic>
    </p:spTree>
    <p:extLst>
      <p:ext uri="{BB962C8B-B14F-4D97-AF65-F5344CB8AC3E}">
        <p14:creationId xmlns:p14="http://schemas.microsoft.com/office/powerpoint/2010/main" val="303343551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A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a:xfrm>
            <a:off x="420624" y="393192"/>
            <a:ext cx="10093569" cy="941832"/>
          </a:xfrm>
          <a:noFill/>
        </p:spPr>
        <p:txBody>
          <a:bodyPr/>
          <a:lstStyle/>
          <a:p>
            <a:r>
              <a:rPr lang="en-US"/>
              <a:t>Click to edit Master title style</a:t>
            </a:r>
          </a:p>
        </p:txBody>
      </p:sp>
    </p:spTree>
    <p:extLst>
      <p:ext uri="{BB962C8B-B14F-4D97-AF65-F5344CB8AC3E}">
        <p14:creationId xmlns:p14="http://schemas.microsoft.com/office/powerpoint/2010/main" val="2885458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Boxed">
    <p:spTree>
      <p:nvGrpSpPr>
        <p:cNvPr id="1" name=""/>
        <p:cNvGrpSpPr/>
        <p:nvPr/>
      </p:nvGrpSpPr>
      <p:grpSpPr>
        <a:xfrm>
          <a:off x="0" y="0"/>
          <a:ext cx="0" cy="0"/>
          <a:chOff x="0" y="0"/>
          <a:chExt cx="0" cy="0"/>
        </a:xfrm>
      </p:grpSpPr>
      <p:sp>
        <p:nvSpPr>
          <p:cNvPr id="16" name="object 4">
            <a:extLst>
              <a:ext uri="{FF2B5EF4-FFF2-40B4-BE49-F238E27FC236}">
                <a16:creationId xmlns:a16="http://schemas.microsoft.com/office/drawing/2014/main" id="{CB5B8D71-455C-5E45-9EE9-BBCDAA6C9FAF}"/>
              </a:ext>
            </a:extLst>
          </p:cNvPr>
          <p:cNvSpPr/>
          <p:nvPr userDrawn="1"/>
        </p:nvSpPr>
        <p:spPr>
          <a:xfrm>
            <a:off x="10690808"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7" name="object 5">
            <a:extLst>
              <a:ext uri="{FF2B5EF4-FFF2-40B4-BE49-F238E27FC236}">
                <a16:creationId xmlns:a16="http://schemas.microsoft.com/office/drawing/2014/main" id="{54B69E9D-57FE-064E-A9E8-0D71ABAA14AE}"/>
              </a:ext>
            </a:extLst>
          </p:cNvPr>
          <p:cNvSpPr/>
          <p:nvPr userDrawn="1"/>
        </p:nvSpPr>
        <p:spPr>
          <a:xfrm>
            <a:off x="229079"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8" name="object 6">
            <a:extLst>
              <a:ext uri="{FF2B5EF4-FFF2-40B4-BE49-F238E27FC236}">
                <a16:creationId xmlns:a16="http://schemas.microsoft.com/office/drawing/2014/main" id="{52BF5328-7572-654B-8DE7-C2C4743258BF}"/>
              </a:ext>
            </a:extLst>
          </p:cNvPr>
          <p:cNvSpPr/>
          <p:nvPr userDrawn="1"/>
        </p:nvSpPr>
        <p:spPr>
          <a:xfrm>
            <a:off x="400887" y="1493147"/>
            <a:ext cx="10118215" cy="0"/>
          </a:xfrm>
          <a:custGeom>
            <a:avLst/>
            <a:gdLst/>
            <a:ahLst/>
            <a:cxnLst/>
            <a:rect l="l" t="t" r="r" b="b"/>
            <a:pathLst>
              <a:path w="10097135">
                <a:moveTo>
                  <a:pt x="10097033" y="0"/>
                </a:moveTo>
                <a:lnTo>
                  <a:pt x="0" y="0"/>
                </a:lnTo>
              </a:path>
            </a:pathLst>
          </a:custGeom>
          <a:ln w="7010">
            <a:solidFill>
              <a:srgbClr val="662C91"/>
            </a:solidFill>
          </a:ln>
        </p:spPr>
        <p:txBody>
          <a:bodyPr wrap="square" lIns="0" tIns="0" rIns="0" bIns="0" rtlCol="0"/>
          <a:lstStyle/>
          <a:p>
            <a:endParaRPr sz="1804"/>
          </a:p>
        </p:txBody>
      </p:sp>
      <p:sp>
        <p:nvSpPr>
          <p:cNvPr id="19" name="object 7">
            <a:extLst>
              <a:ext uri="{FF2B5EF4-FFF2-40B4-BE49-F238E27FC236}">
                <a16:creationId xmlns:a16="http://schemas.microsoft.com/office/drawing/2014/main" id="{E40E78B4-A772-F941-ACC0-728B33F4B5D6}"/>
              </a:ext>
            </a:extLst>
          </p:cNvPr>
          <p:cNvSpPr/>
          <p:nvPr userDrawn="1"/>
        </p:nvSpPr>
        <p:spPr>
          <a:xfrm>
            <a:off x="10862611" y="1493147"/>
            <a:ext cx="923944" cy="0"/>
          </a:xfrm>
          <a:custGeom>
            <a:avLst/>
            <a:gdLst/>
            <a:ahLst/>
            <a:cxnLst/>
            <a:rect l="l" t="t" r="r" b="b"/>
            <a:pathLst>
              <a:path w="922020">
                <a:moveTo>
                  <a:pt x="921486" y="0"/>
                </a:moveTo>
                <a:lnTo>
                  <a:pt x="0" y="0"/>
                </a:lnTo>
              </a:path>
            </a:pathLst>
          </a:custGeom>
          <a:ln w="7010">
            <a:solidFill>
              <a:srgbClr val="662C91"/>
            </a:solidFill>
          </a:ln>
        </p:spPr>
        <p:txBody>
          <a:bodyPr wrap="square" lIns="0" tIns="0" rIns="0" bIns="0" rtlCol="0"/>
          <a:lstStyle/>
          <a:p>
            <a:endParaRPr sz="1804"/>
          </a:p>
        </p:txBody>
      </p:sp>
      <p:sp>
        <p:nvSpPr>
          <p:cNvPr id="20" name="object 8">
            <a:extLst>
              <a:ext uri="{FF2B5EF4-FFF2-40B4-BE49-F238E27FC236}">
                <a16:creationId xmlns:a16="http://schemas.microsoft.com/office/drawing/2014/main" id="{77D372C0-82C6-6340-9C10-F644AE01D1A6}"/>
              </a:ext>
            </a:extLst>
          </p:cNvPr>
          <p:cNvSpPr/>
          <p:nvPr userDrawn="1"/>
        </p:nvSpPr>
        <p:spPr>
          <a:xfrm>
            <a:off x="11957829" y="393726"/>
            <a:ext cx="0" cy="927763"/>
          </a:xfrm>
          <a:custGeom>
            <a:avLst/>
            <a:gdLst/>
            <a:ahLst/>
            <a:cxnLst/>
            <a:rect l="l" t="t" r="r" b="b"/>
            <a:pathLst>
              <a:path h="925830">
                <a:moveTo>
                  <a:pt x="0" y="0"/>
                </a:moveTo>
                <a:lnTo>
                  <a:pt x="0" y="925677"/>
                </a:lnTo>
              </a:path>
            </a:pathLst>
          </a:custGeom>
          <a:ln w="7010">
            <a:solidFill>
              <a:srgbClr val="662C91"/>
            </a:solidFill>
          </a:ln>
        </p:spPr>
        <p:txBody>
          <a:bodyPr wrap="square" lIns="0" tIns="0" rIns="0" bIns="0" rtlCol="0"/>
          <a:lstStyle/>
          <a:p>
            <a:endParaRPr sz="1804"/>
          </a:p>
        </p:txBody>
      </p:sp>
      <p:sp>
        <p:nvSpPr>
          <p:cNvPr id="21" name="object 9">
            <a:extLst>
              <a:ext uri="{FF2B5EF4-FFF2-40B4-BE49-F238E27FC236}">
                <a16:creationId xmlns:a16="http://schemas.microsoft.com/office/drawing/2014/main" id="{D17C2E5D-BFBD-6340-842C-46F1C1B22BF9}"/>
              </a:ext>
            </a:extLst>
          </p:cNvPr>
          <p:cNvSpPr/>
          <p:nvPr userDrawn="1"/>
        </p:nvSpPr>
        <p:spPr>
          <a:xfrm>
            <a:off x="10862616" y="221919"/>
            <a:ext cx="923944" cy="0"/>
          </a:xfrm>
          <a:custGeom>
            <a:avLst/>
            <a:gdLst/>
            <a:ahLst/>
            <a:cxnLst/>
            <a:rect l="l" t="t" r="r" b="b"/>
            <a:pathLst>
              <a:path w="922020">
                <a:moveTo>
                  <a:pt x="0" y="0"/>
                </a:moveTo>
                <a:lnTo>
                  <a:pt x="921486" y="0"/>
                </a:lnTo>
              </a:path>
            </a:pathLst>
          </a:custGeom>
          <a:ln w="7010">
            <a:solidFill>
              <a:srgbClr val="662C91"/>
            </a:solidFill>
          </a:ln>
        </p:spPr>
        <p:txBody>
          <a:bodyPr wrap="square" lIns="0" tIns="0" rIns="0" bIns="0" rtlCol="0"/>
          <a:lstStyle/>
          <a:p>
            <a:endParaRPr sz="1804"/>
          </a:p>
        </p:txBody>
      </p:sp>
      <p:sp>
        <p:nvSpPr>
          <p:cNvPr id="22" name="object 10">
            <a:extLst>
              <a:ext uri="{FF2B5EF4-FFF2-40B4-BE49-F238E27FC236}">
                <a16:creationId xmlns:a16="http://schemas.microsoft.com/office/drawing/2014/main" id="{AABC7111-B976-314D-AA39-35ACDE6AD055}"/>
              </a:ext>
            </a:extLst>
          </p:cNvPr>
          <p:cNvSpPr/>
          <p:nvPr userDrawn="1"/>
        </p:nvSpPr>
        <p:spPr>
          <a:xfrm>
            <a:off x="400887" y="221919"/>
            <a:ext cx="10118215" cy="0"/>
          </a:xfrm>
          <a:custGeom>
            <a:avLst/>
            <a:gdLst/>
            <a:ahLst/>
            <a:cxnLst/>
            <a:rect l="l" t="t" r="r" b="b"/>
            <a:pathLst>
              <a:path w="10097135">
                <a:moveTo>
                  <a:pt x="0" y="0"/>
                </a:moveTo>
                <a:lnTo>
                  <a:pt x="10097033" y="0"/>
                </a:lnTo>
              </a:path>
            </a:pathLst>
          </a:custGeom>
          <a:ln w="7010">
            <a:solidFill>
              <a:srgbClr val="662C91"/>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D4F442-2293-774F-A24F-F4A22E73726D}"/>
              </a:ext>
            </a:extLst>
          </p:cNvPr>
          <p:cNvSpPr>
            <a:spLocks noGrp="1"/>
          </p:cNvSpPr>
          <p:nvPr>
            <p:ph idx="1"/>
          </p:nvPr>
        </p:nvSpPr>
        <p:spPr>
          <a:xfrm>
            <a:off x="420624" y="1828799"/>
            <a:ext cx="10093569" cy="42558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2284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Boxed">
    <p:spTree>
      <p:nvGrpSpPr>
        <p:cNvPr id="1" name=""/>
        <p:cNvGrpSpPr/>
        <p:nvPr/>
      </p:nvGrpSpPr>
      <p:grpSpPr>
        <a:xfrm>
          <a:off x="0" y="0"/>
          <a:ext cx="0" cy="0"/>
          <a:chOff x="0" y="0"/>
          <a:chExt cx="0" cy="0"/>
        </a:xfrm>
      </p:grpSpPr>
      <p:sp>
        <p:nvSpPr>
          <p:cNvPr id="16" name="object 4">
            <a:extLst>
              <a:ext uri="{FF2B5EF4-FFF2-40B4-BE49-F238E27FC236}">
                <a16:creationId xmlns:a16="http://schemas.microsoft.com/office/drawing/2014/main" id="{CB5B8D71-455C-5E45-9EE9-BBCDAA6C9FAF}"/>
              </a:ext>
            </a:extLst>
          </p:cNvPr>
          <p:cNvSpPr/>
          <p:nvPr userDrawn="1"/>
        </p:nvSpPr>
        <p:spPr>
          <a:xfrm>
            <a:off x="10690808"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7" name="object 5">
            <a:extLst>
              <a:ext uri="{FF2B5EF4-FFF2-40B4-BE49-F238E27FC236}">
                <a16:creationId xmlns:a16="http://schemas.microsoft.com/office/drawing/2014/main" id="{54B69E9D-57FE-064E-A9E8-0D71ABAA14AE}"/>
              </a:ext>
            </a:extLst>
          </p:cNvPr>
          <p:cNvSpPr/>
          <p:nvPr userDrawn="1"/>
        </p:nvSpPr>
        <p:spPr>
          <a:xfrm>
            <a:off x="229079"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8" name="object 6">
            <a:extLst>
              <a:ext uri="{FF2B5EF4-FFF2-40B4-BE49-F238E27FC236}">
                <a16:creationId xmlns:a16="http://schemas.microsoft.com/office/drawing/2014/main" id="{52BF5328-7572-654B-8DE7-C2C4743258BF}"/>
              </a:ext>
            </a:extLst>
          </p:cNvPr>
          <p:cNvSpPr/>
          <p:nvPr userDrawn="1"/>
        </p:nvSpPr>
        <p:spPr>
          <a:xfrm>
            <a:off x="400887" y="1493147"/>
            <a:ext cx="10118215" cy="0"/>
          </a:xfrm>
          <a:custGeom>
            <a:avLst/>
            <a:gdLst/>
            <a:ahLst/>
            <a:cxnLst/>
            <a:rect l="l" t="t" r="r" b="b"/>
            <a:pathLst>
              <a:path w="10097135">
                <a:moveTo>
                  <a:pt x="10097033" y="0"/>
                </a:moveTo>
                <a:lnTo>
                  <a:pt x="0" y="0"/>
                </a:lnTo>
              </a:path>
            </a:pathLst>
          </a:custGeom>
          <a:ln w="7010">
            <a:solidFill>
              <a:srgbClr val="662C91"/>
            </a:solidFill>
          </a:ln>
        </p:spPr>
        <p:txBody>
          <a:bodyPr wrap="square" lIns="0" tIns="0" rIns="0" bIns="0" rtlCol="0"/>
          <a:lstStyle/>
          <a:p>
            <a:endParaRPr sz="1804"/>
          </a:p>
        </p:txBody>
      </p:sp>
      <p:sp>
        <p:nvSpPr>
          <p:cNvPr id="19" name="object 7">
            <a:extLst>
              <a:ext uri="{FF2B5EF4-FFF2-40B4-BE49-F238E27FC236}">
                <a16:creationId xmlns:a16="http://schemas.microsoft.com/office/drawing/2014/main" id="{E40E78B4-A772-F941-ACC0-728B33F4B5D6}"/>
              </a:ext>
            </a:extLst>
          </p:cNvPr>
          <p:cNvSpPr/>
          <p:nvPr userDrawn="1"/>
        </p:nvSpPr>
        <p:spPr>
          <a:xfrm>
            <a:off x="10862611" y="1493147"/>
            <a:ext cx="923944" cy="0"/>
          </a:xfrm>
          <a:custGeom>
            <a:avLst/>
            <a:gdLst/>
            <a:ahLst/>
            <a:cxnLst/>
            <a:rect l="l" t="t" r="r" b="b"/>
            <a:pathLst>
              <a:path w="922020">
                <a:moveTo>
                  <a:pt x="921486" y="0"/>
                </a:moveTo>
                <a:lnTo>
                  <a:pt x="0" y="0"/>
                </a:lnTo>
              </a:path>
            </a:pathLst>
          </a:custGeom>
          <a:ln w="7010">
            <a:solidFill>
              <a:srgbClr val="662C91"/>
            </a:solidFill>
          </a:ln>
        </p:spPr>
        <p:txBody>
          <a:bodyPr wrap="square" lIns="0" tIns="0" rIns="0" bIns="0" rtlCol="0"/>
          <a:lstStyle/>
          <a:p>
            <a:endParaRPr sz="1804"/>
          </a:p>
        </p:txBody>
      </p:sp>
      <p:sp>
        <p:nvSpPr>
          <p:cNvPr id="20" name="object 8">
            <a:extLst>
              <a:ext uri="{FF2B5EF4-FFF2-40B4-BE49-F238E27FC236}">
                <a16:creationId xmlns:a16="http://schemas.microsoft.com/office/drawing/2014/main" id="{77D372C0-82C6-6340-9C10-F644AE01D1A6}"/>
              </a:ext>
            </a:extLst>
          </p:cNvPr>
          <p:cNvSpPr/>
          <p:nvPr userDrawn="1"/>
        </p:nvSpPr>
        <p:spPr>
          <a:xfrm>
            <a:off x="11957829" y="393726"/>
            <a:ext cx="0" cy="927763"/>
          </a:xfrm>
          <a:custGeom>
            <a:avLst/>
            <a:gdLst/>
            <a:ahLst/>
            <a:cxnLst/>
            <a:rect l="l" t="t" r="r" b="b"/>
            <a:pathLst>
              <a:path h="925830">
                <a:moveTo>
                  <a:pt x="0" y="0"/>
                </a:moveTo>
                <a:lnTo>
                  <a:pt x="0" y="925677"/>
                </a:lnTo>
              </a:path>
            </a:pathLst>
          </a:custGeom>
          <a:ln w="7010">
            <a:solidFill>
              <a:srgbClr val="662C91"/>
            </a:solidFill>
          </a:ln>
        </p:spPr>
        <p:txBody>
          <a:bodyPr wrap="square" lIns="0" tIns="0" rIns="0" bIns="0" rtlCol="0"/>
          <a:lstStyle/>
          <a:p>
            <a:endParaRPr sz="1804"/>
          </a:p>
        </p:txBody>
      </p:sp>
      <p:sp>
        <p:nvSpPr>
          <p:cNvPr id="21" name="object 9">
            <a:extLst>
              <a:ext uri="{FF2B5EF4-FFF2-40B4-BE49-F238E27FC236}">
                <a16:creationId xmlns:a16="http://schemas.microsoft.com/office/drawing/2014/main" id="{D17C2E5D-BFBD-6340-842C-46F1C1B22BF9}"/>
              </a:ext>
            </a:extLst>
          </p:cNvPr>
          <p:cNvSpPr/>
          <p:nvPr userDrawn="1"/>
        </p:nvSpPr>
        <p:spPr>
          <a:xfrm>
            <a:off x="10862616" y="221919"/>
            <a:ext cx="923944" cy="0"/>
          </a:xfrm>
          <a:custGeom>
            <a:avLst/>
            <a:gdLst/>
            <a:ahLst/>
            <a:cxnLst/>
            <a:rect l="l" t="t" r="r" b="b"/>
            <a:pathLst>
              <a:path w="922020">
                <a:moveTo>
                  <a:pt x="0" y="0"/>
                </a:moveTo>
                <a:lnTo>
                  <a:pt x="921486" y="0"/>
                </a:lnTo>
              </a:path>
            </a:pathLst>
          </a:custGeom>
          <a:ln w="7010">
            <a:solidFill>
              <a:srgbClr val="662C91"/>
            </a:solidFill>
          </a:ln>
        </p:spPr>
        <p:txBody>
          <a:bodyPr wrap="square" lIns="0" tIns="0" rIns="0" bIns="0" rtlCol="0"/>
          <a:lstStyle/>
          <a:p>
            <a:endParaRPr sz="1804"/>
          </a:p>
        </p:txBody>
      </p:sp>
      <p:sp>
        <p:nvSpPr>
          <p:cNvPr id="22" name="object 10">
            <a:extLst>
              <a:ext uri="{FF2B5EF4-FFF2-40B4-BE49-F238E27FC236}">
                <a16:creationId xmlns:a16="http://schemas.microsoft.com/office/drawing/2014/main" id="{AABC7111-B976-314D-AA39-35ACDE6AD055}"/>
              </a:ext>
            </a:extLst>
          </p:cNvPr>
          <p:cNvSpPr/>
          <p:nvPr userDrawn="1"/>
        </p:nvSpPr>
        <p:spPr>
          <a:xfrm>
            <a:off x="400887" y="221919"/>
            <a:ext cx="10118215" cy="0"/>
          </a:xfrm>
          <a:custGeom>
            <a:avLst/>
            <a:gdLst/>
            <a:ahLst/>
            <a:cxnLst/>
            <a:rect l="l" t="t" r="r" b="b"/>
            <a:pathLst>
              <a:path w="10097135">
                <a:moveTo>
                  <a:pt x="0" y="0"/>
                </a:moveTo>
                <a:lnTo>
                  <a:pt x="10097033" y="0"/>
                </a:lnTo>
              </a:path>
            </a:pathLst>
          </a:custGeom>
          <a:ln w="7010">
            <a:solidFill>
              <a:srgbClr val="662C91"/>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p:txBody>
          <a:bodyPr/>
          <a:lstStyle/>
          <a:p>
            <a:r>
              <a:rPr lang="en-US"/>
              <a:t>Click to edit Master title style</a:t>
            </a:r>
          </a:p>
        </p:txBody>
      </p:sp>
      <p:sp>
        <p:nvSpPr>
          <p:cNvPr id="24" name="Content Placeholder 2">
            <a:extLst>
              <a:ext uri="{FF2B5EF4-FFF2-40B4-BE49-F238E27FC236}">
                <a16:creationId xmlns:a16="http://schemas.microsoft.com/office/drawing/2014/main" id="{7AE61AB0-D962-6E47-8029-2278C74FB8C8}"/>
              </a:ext>
            </a:extLst>
          </p:cNvPr>
          <p:cNvSpPr>
            <a:spLocks noGrp="1"/>
          </p:cNvSpPr>
          <p:nvPr>
            <p:ph sz="half" idx="1"/>
          </p:nvPr>
        </p:nvSpPr>
        <p:spPr>
          <a:xfrm>
            <a:off x="420624" y="1828799"/>
            <a:ext cx="4724399" cy="4255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Content Placeholder 3">
            <a:extLst>
              <a:ext uri="{FF2B5EF4-FFF2-40B4-BE49-F238E27FC236}">
                <a16:creationId xmlns:a16="http://schemas.microsoft.com/office/drawing/2014/main" id="{11502A8D-0ED9-924D-8A5D-BACAD4ECCAFC}"/>
              </a:ext>
            </a:extLst>
          </p:cNvPr>
          <p:cNvSpPr>
            <a:spLocks noGrp="1"/>
          </p:cNvSpPr>
          <p:nvPr>
            <p:ph sz="half" idx="2"/>
          </p:nvPr>
        </p:nvSpPr>
        <p:spPr>
          <a:xfrm>
            <a:off x="5791200" y="1828799"/>
            <a:ext cx="4724399" cy="4255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8647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oxed">
    <p:spTree>
      <p:nvGrpSpPr>
        <p:cNvPr id="1" name=""/>
        <p:cNvGrpSpPr/>
        <p:nvPr/>
      </p:nvGrpSpPr>
      <p:grpSpPr>
        <a:xfrm>
          <a:off x="0" y="0"/>
          <a:ext cx="0" cy="0"/>
          <a:chOff x="0" y="0"/>
          <a:chExt cx="0" cy="0"/>
        </a:xfrm>
      </p:grpSpPr>
      <p:sp>
        <p:nvSpPr>
          <p:cNvPr id="16" name="object 4">
            <a:extLst>
              <a:ext uri="{FF2B5EF4-FFF2-40B4-BE49-F238E27FC236}">
                <a16:creationId xmlns:a16="http://schemas.microsoft.com/office/drawing/2014/main" id="{CB5B8D71-455C-5E45-9EE9-BBCDAA6C9FAF}"/>
              </a:ext>
            </a:extLst>
          </p:cNvPr>
          <p:cNvSpPr/>
          <p:nvPr userDrawn="1"/>
        </p:nvSpPr>
        <p:spPr>
          <a:xfrm>
            <a:off x="10690808"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7" name="object 5">
            <a:extLst>
              <a:ext uri="{FF2B5EF4-FFF2-40B4-BE49-F238E27FC236}">
                <a16:creationId xmlns:a16="http://schemas.microsoft.com/office/drawing/2014/main" id="{54B69E9D-57FE-064E-A9E8-0D71ABAA14AE}"/>
              </a:ext>
            </a:extLst>
          </p:cNvPr>
          <p:cNvSpPr/>
          <p:nvPr userDrawn="1"/>
        </p:nvSpPr>
        <p:spPr>
          <a:xfrm>
            <a:off x="229079"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8" name="object 6">
            <a:extLst>
              <a:ext uri="{FF2B5EF4-FFF2-40B4-BE49-F238E27FC236}">
                <a16:creationId xmlns:a16="http://schemas.microsoft.com/office/drawing/2014/main" id="{52BF5328-7572-654B-8DE7-C2C4743258BF}"/>
              </a:ext>
            </a:extLst>
          </p:cNvPr>
          <p:cNvSpPr/>
          <p:nvPr userDrawn="1"/>
        </p:nvSpPr>
        <p:spPr>
          <a:xfrm>
            <a:off x="400887" y="1493147"/>
            <a:ext cx="10118215" cy="0"/>
          </a:xfrm>
          <a:custGeom>
            <a:avLst/>
            <a:gdLst/>
            <a:ahLst/>
            <a:cxnLst/>
            <a:rect l="l" t="t" r="r" b="b"/>
            <a:pathLst>
              <a:path w="10097135">
                <a:moveTo>
                  <a:pt x="10097033" y="0"/>
                </a:moveTo>
                <a:lnTo>
                  <a:pt x="0" y="0"/>
                </a:lnTo>
              </a:path>
            </a:pathLst>
          </a:custGeom>
          <a:ln w="7010">
            <a:solidFill>
              <a:srgbClr val="662C91"/>
            </a:solidFill>
          </a:ln>
        </p:spPr>
        <p:txBody>
          <a:bodyPr wrap="square" lIns="0" tIns="0" rIns="0" bIns="0" rtlCol="0"/>
          <a:lstStyle/>
          <a:p>
            <a:endParaRPr sz="1804"/>
          </a:p>
        </p:txBody>
      </p:sp>
      <p:sp>
        <p:nvSpPr>
          <p:cNvPr id="19" name="object 7">
            <a:extLst>
              <a:ext uri="{FF2B5EF4-FFF2-40B4-BE49-F238E27FC236}">
                <a16:creationId xmlns:a16="http://schemas.microsoft.com/office/drawing/2014/main" id="{E40E78B4-A772-F941-ACC0-728B33F4B5D6}"/>
              </a:ext>
            </a:extLst>
          </p:cNvPr>
          <p:cNvSpPr/>
          <p:nvPr userDrawn="1"/>
        </p:nvSpPr>
        <p:spPr>
          <a:xfrm>
            <a:off x="10862611" y="1493147"/>
            <a:ext cx="923944" cy="0"/>
          </a:xfrm>
          <a:custGeom>
            <a:avLst/>
            <a:gdLst/>
            <a:ahLst/>
            <a:cxnLst/>
            <a:rect l="l" t="t" r="r" b="b"/>
            <a:pathLst>
              <a:path w="922020">
                <a:moveTo>
                  <a:pt x="921486" y="0"/>
                </a:moveTo>
                <a:lnTo>
                  <a:pt x="0" y="0"/>
                </a:lnTo>
              </a:path>
            </a:pathLst>
          </a:custGeom>
          <a:ln w="7010">
            <a:solidFill>
              <a:srgbClr val="662C91"/>
            </a:solidFill>
          </a:ln>
        </p:spPr>
        <p:txBody>
          <a:bodyPr wrap="square" lIns="0" tIns="0" rIns="0" bIns="0" rtlCol="0"/>
          <a:lstStyle/>
          <a:p>
            <a:endParaRPr sz="1804"/>
          </a:p>
        </p:txBody>
      </p:sp>
      <p:sp>
        <p:nvSpPr>
          <p:cNvPr id="20" name="object 8">
            <a:extLst>
              <a:ext uri="{FF2B5EF4-FFF2-40B4-BE49-F238E27FC236}">
                <a16:creationId xmlns:a16="http://schemas.microsoft.com/office/drawing/2014/main" id="{77D372C0-82C6-6340-9C10-F644AE01D1A6}"/>
              </a:ext>
            </a:extLst>
          </p:cNvPr>
          <p:cNvSpPr/>
          <p:nvPr userDrawn="1"/>
        </p:nvSpPr>
        <p:spPr>
          <a:xfrm>
            <a:off x="11957829" y="393726"/>
            <a:ext cx="0" cy="927763"/>
          </a:xfrm>
          <a:custGeom>
            <a:avLst/>
            <a:gdLst/>
            <a:ahLst/>
            <a:cxnLst/>
            <a:rect l="l" t="t" r="r" b="b"/>
            <a:pathLst>
              <a:path h="925830">
                <a:moveTo>
                  <a:pt x="0" y="0"/>
                </a:moveTo>
                <a:lnTo>
                  <a:pt x="0" y="925677"/>
                </a:lnTo>
              </a:path>
            </a:pathLst>
          </a:custGeom>
          <a:ln w="7010">
            <a:solidFill>
              <a:srgbClr val="662C91"/>
            </a:solidFill>
          </a:ln>
        </p:spPr>
        <p:txBody>
          <a:bodyPr wrap="square" lIns="0" tIns="0" rIns="0" bIns="0" rtlCol="0"/>
          <a:lstStyle/>
          <a:p>
            <a:endParaRPr sz="1804"/>
          </a:p>
        </p:txBody>
      </p:sp>
      <p:sp>
        <p:nvSpPr>
          <p:cNvPr id="21" name="object 9">
            <a:extLst>
              <a:ext uri="{FF2B5EF4-FFF2-40B4-BE49-F238E27FC236}">
                <a16:creationId xmlns:a16="http://schemas.microsoft.com/office/drawing/2014/main" id="{D17C2E5D-BFBD-6340-842C-46F1C1B22BF9}"/>
              </a:ext>
            </a:extLst>
          </p:cNvPr>
          <p:cNvSpPr/>
          <p:nvPr userDrawn="1"/>
        </p:nvSpPr>
        <p:spPr>
          <a:xfrm>
            <a:off x="10862616" y="221919"/>
            <a:ext cx="923944" cy="0"/>
          </a:xfrm>
          <a:custGeom>
            <a:avLst/>
            <a:gdLst/>
            <a:ahLst/>
            <a:cxnLst/>
            <a:rect l="l" t="t" r="r" b="b"/>
            <a:pathLst>
              <a:path w="922020">
                <a:moveTo>
                  <a:pt x="0" y="0"/>
                </a:moveTo>
                <a:lnTo>
                  <a:pt x="921486" y="0"/>
                </a:lnTo>
              </a:path>
            </a:pathLst>
          </a:custGeom>
          <a:ln w="7010">
            <a:solidFill>
              <a:srgbClr val="662C91"/>
            </a:solidFill>
          </a:ln>
        </p:spPr>
        <p:txBody>
          <a:bodyPr wrap="square" lIns="0" tIns="0" rIns="0" bIns="0" rtlCol="0"/>
          <a:lstStyle/>
          <a:p>
            <a:endParaRPr sz="1804"/>
          </a:p>
        </p:txBody>
      </p:sp>
      <p:sp>
        <p:nvSpPr>
          <p:cNvPr id="22" name="object 10">
            <a:extLst>
              <a:ext uri="{FF2B5EF4-FFF2-40B4-BE49-F238E27FC236}">
                <a16:creationId xmlns:a16="http://schemas.microsoft.com/office/drawing/2014/main" id="{AABC7111-B976-314D-AA39-35ACDE6AD055}"/>
              </a:ext>
            </a:extLst>
          </p:cNvPr>
          <p:cNvSpPr/>
          <p:nvPr userDrawn="1"/>
        </p:nvSpPr>
        <p:spPr>
          <a:xfrm>
            <a:off x="400887" y="221919"/>
            <a:ext cx="10118215" cy="0"/>
          </a:xfrm>
          <a:custGeom>
            <a:avLst/>
            <a:gdLst/>
            <a:ahLst/>
            <a:cxnLst/>
            <a:rect l="l" t="t" r="r" b="b"/>
            <a:pathLst>
              <a:path w="10097135">
                <a:moveTo>
                  <a:pt x="0" y="0"/>
                </a:moveTo>
                <a:lnTo>
                  <a:pt x="10097033" y="0"/>
                </a:lnTo>
              </a:path>
            </a:pathLst>
          </a:custGeom>
          <a:ln w="7010">
            <a:solidFill>
              <a:srgbClr val="662C91"/>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a:xfrm>
            <a:off x="420624" y="393192"/>
            <a:ext cx="10093569" cy="941832"/>
          </a:xfrm>
        </p:spPr>
        <p:txBody>
          <a:bodyPr/>
          <a:lstStyle/>
          <a:p>
            <a:r>
              <a:rPr lang="en-US"/>
              <a:t>Click to edit Master title style</a:t>
            </a:r>
          </a:p>
        </p:txBody>
      </p:sp>
    </p:spTree>
    <p:extLst>
      <p:ext uri="{BB962C8B-B14F-4D97-AF65-F5344CB8AC3E}">
        <p14:creationId xmlns:p14="http://schemas.microsoft.com/office/powerpoint/2010/main" val="4111724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Boxed ALT">
    <p:spTree>
      <p:nvGrpSpPr>
        <p:cNvPr id="1" name=""/>
        <p:cNvGrpSpPr/>
        <p:nvPr/>
      </p:nvGrpSpPr>
      <p:grpSpPr>
        <a:xfrm>
          <a:off x="0" y="0"/>
          <a:ext cx="0" cy="0"/>
          <a:chOff x="0" y="0"/>
          <a:chExt cx="0" cy="0"/>
        </a:xfrm>
      </p:grpSpPr>
      <p:sp>
        <p:nvSpPr>
          <p:cNvPr id="16" name="object 4">
            <a:extLst>
              <a:ext uri="{FF2B5EF4-FFF2-40B4-BE49-F238E27FC236}">
                <a16:creationId xmlns:a16="http://schemas.microsoft.com/office/drawing/2014/main" id="{CB5B8D71-455C-5E45-9EE9-BBCDAA6C9FAF}"/>
              </a:ext>
            </a:extLst>
          </p:cNvPr>
          <p:cNvSpPr/>
          <p:nvPr userDrawn="1"/>
        </p:nvSpPr>
        <p:spPr>
          <a:xfrm>
            <a:off x="10690808"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7" name="object 5">
            <a:extLst>
              <a:ext uri="{FF2B5EF4-FFF2-40B4-BE49-F238E27FC236}">
                <a16:creationId xmlns:a16="http://schemas.microsoft.com/office/drawing/2014/main" id="{54B69E9D-57FE-064E-A9E8-0D71ABAA14AE}"/>
              </a:ext>
            </a:extLst>
          </p:cNvPr>
          <p:cNvSpPr/>
          <p:nvPr userDrawn="1"/>
        </p:nvSpPr>
        <p:spPr>
          <a:xfrm>
            <a:off x="229079" y="393728"/>
            <a:ext cx="0" cy="927763"/>
          </a:xfrm>
          <a:custGeom>
            <a:avLst/>
            <a:gdLst/>
            <a:ahLst/>
            <a:cxnLst/>
            <a:rect l="l" t="t" r="r" b="b"/>
            <a:pathLst>
              <a:path h="925830">
                <a:moveTo>
                  <a:pt x="0" y="925677"/>
                </a:moveTo>
                <a:lnTo>
                  <a:pt x="0" y="0"/>
                </a:lnTo>
              </a:path>
            </a:pathLst>
          </a:custGeom>
          <a:ln w="7010">
            <a:solidFill>
              <a:srgbClr val="662C91"/>
            </a:solidFill>
          </a:ln>
        </p:spPr>
        <p:txBody>
          <a:bodyPr wrap="square" lIns="0" tIns="0" rIns="0" bIns="0" rtlCol="0"/>
          <a:lstStyle/>
          <a:p>
            <a:endParaRPr sz="1804"/>
          </a:p>
        </p:txBody>
      </p:sp>
      <p:sp>
        <p:nvSpPr>
          <p:cNvPr id="18" name="object 6">
            <a:extLst>
              <a:ext uri="{FF2B5EF4-FFF2-40B4-BE49-F238E27FC236}">
                <a16:creationId xmlns:a16="http://schemas.microsoft.com/office/drawing/2014/main" id="{52BF5328-7572-654B-8DE7-C2C4743258BF}"/>
              </a:ext>
            </a:extLst>
          </p:cNvPr>
          <p:cNvSpPr/>
          <p:nvPr userDrawn="1"/>
        </p:nvSpPr>
        <p:spPr>
          <a:xfrm>
            <a:off x="400887" y="1493147"/>
            <a:ext cx="10118215" cy="0"/>
          </a:xfrm>
          <a:custGeom>
            <a:avLst/>
            <a:gdLst/>
            <a:ahLst/>
            <a:cxnLst/>
            <a:rect l="l" t="t" r="r" b="b"/>
            <a:pathLst>
              <a:path w="10097135">
                <a:moveTo>
                  <a:pt x="10097033" y="0"/>
                </a:moveTo>
                <a:lnTo>
                  <a:pt x="0" y="0"/>
                </a:lnTo>
              </a:path>
            </a:pathLst>
          </a:custGeom>
          <a:ln w="7010">
            <a:solidFill>
              <a:srgbClr val="662C91"/>
            </a:solidFill>
          </a:ln>
        </p:spPr>
        <p:txBody>
          <a:bodyPr wrap="square" lIns="0" tIns="0" rIns="0" bIns="0" rtlCol="0"/>
          <a:lstStyle/>
          <a:p>
            <a:endParaRPr sz="1804"/>
          </a:p>
        </p:txBody>
      </p:sp>
      <p:sp>
        <p:nvSpPr>
          <p:cNvPr id="19" name="object 7">
            <a:extLst>
              <a:ext uri="{FF2B5EF4-FFF2-40B4-BE49-F238E27FC236}">
                <a16:creationId xmlns:a16="http://schemas.microsoft.com/office/drawing/2014/main" id="{E40E78B4-A772-F941-ACC0-728B33F4B5D6}"/>
              </a:ext>
            </a:extLst>
          </p:cNvPr>
          <p:cNvSpPr/>
          <p:nvPr userDrawn="1"/>
        </p:nvSpPr>
        <p:spPr>
          <a:xfrm>
            <a:off x="10862611" y="1493147"/>
            <a:ext cx="923944" cy="0"/>
          </a:xfrm>
          <a:custGeom>
            <a:avLst/>
            <a:gdLst/>
            <a:ahLst/>
            <a:cxnLst/>
            <a:rect l="l" t="t" r="r" b="b"/>
            <a:pathLst>
              <a:path w="922020">
                <a:moveTo>
                  <a:pt x="921486" y="0"/>
                </a:moveTo>
                <a:lnTo>
                  <a:pt x="0" y="0"/>
                </a:lnTo>
              </a:path>
            </a:pathLst>
          </a:custGeom>
          <a:ln w="7010">
            <a:solidFill>
              <a:srgbClr val="662C91"/>
            </a:solidFill>
          </a:ln>
        </p:spPr>
        <p:txBody>
          <a:bodyPr wrap="square" lIns="0" tIns="0" rIns="0" bIns="0" rtlCol="0"/>
          <a:lstStyle/>
          <a:p>
            <a:endParaRPr sz="1804"/>
          </a:p>
        </p:txBody>
      </p:sp>
      <p:sp>
        <p:nvSpPr>
          <p:cNvPr id="20" name="object 8">
            <a:extLst>
              <a:ext uri="{FF2B5EF4-FFF2-40B4-BE49-F238E27FC236}">
                <a16:creationId xmlns:a16="http://schemas.microsoft.com/office/drawing/2014/main" id="{77D372C0-82C6-6340-9C10-F644AE01D1A6}"/>
              </a:ext>
            </a:extLst>
          </p:cNvPr>
          <p:cNvSpPr/>
          <p:nvPr userDrawn="1"/>
        </p:nvSpPr>
        <p:spPr>
          <a:xfrm>
            <a:off x="11957829" y="393726"/>
            <a:ext cx="0" cy="927763"/>
          </a:xfrm>
          <a:custGeom>
            <a:avLst/>
            <a:gdLst/>
            <a:ahLst/>
            <a:cxnLst/>
            <a:rect l="l" t="t" r="r" b="b"/>
            <a:pathLst>
              <a:path h="925830">
                <a:moveTo>
                  <a:pt x="0" y="0"/>
                </a:moveTo>
                <a:lnTo>
                  <a:pt x="0" y="925677"/>
                </a:lnTo>
              </a:path>
            </a:pathLst>
          </a:custGeom>
          <a:ln w="7010">
            <a:solidFill>
              <a:srgbClr val="662C91"/>
            </a:solidFill>
          </a:ln>
        </p:spPr>
        <p:txBody>
          <a:bodyPr wrap="square" lIns="0" tIns="0" rIns="0" bIns="0" rtlCol="0"/>
          <a:lstStyle/>
          <a:p>
            <a:endParaRPr sz="1804"/>
          </a:p>
        </p:txBody>
      </p:sp>
      <p:sp>
        <p:nvSpPr>
          <p:cNvPr id="21" name="object 9">
            <a:extLst>
              <a:ext uri="{FF2B5EF4-FFF2-40B4-BE49-F238E27FC236}">
                <a16:creationId xmlns:a16="http://schemas.microsoft.com/office/drawing/2014/main" id="{D17C2E5D-BFBD-6340-842C-46F1C1B22BF9}"/>
              </a:ext>
            </a:extLst>
          </p:cNvPr>
          <p:cNvSpPr/>
          <p:nvPr userDrawn="1"/>
        </p:nvSpPr>
        <p:spPr>
          <a:xfrm>
            <a:off x="10862616" y="221919"/>
            <a:ext cx="923944" cy="0"/>
          </a:xfrm>
          <a:custGeom>
            <a:avLst/>
            <a:gdLst/>
            <a:ahLst/>
            <a:cxnLst/>
            <a:rect l="l" t="t" r="r" b="b"/>
            <a:pathLst>
              <a:path w="922020">
                <a:moveTo>
                  <a:pt x="0" y="0"/>
                </a:moveTo>
                <a:lnTo>
                  <a:pt x="921486" y="0"/>
                </a:lnTo>
              </a:path>
            </a:pathLst>
          </a:custGeom>
          <a:ln w="7010">
            <a:solidFill>
              <a:srgbClr val="662C91"/>
            </a:solidFill>
          </a:ln>
        </p:spPr>
        <p:txBody>
          <a:bodyPr wrap="square" lIns="0" tIns="0" rIns="0" bIns="0" rtlCol="0"/>
          <a:lstStyle/>
          <a:p>
            <a:endParaRPr sz="1804"/>
          </a:p>
        </p:txBody>
      </p:sp>
      <p:sp>
        <p:nvSpPr>
          <p:cNvPr id="22" name="object 10">
            <a:extLst>
              <a:ext uri="{FF2B5EF4-FFF2-40B4-BE49-F238E27FC236}">
                <a16:creationId xmlns:a16="http://schemas.microsoft.com/office/drawing/2014/main" id="{AABC7111-B976-314D-AA39-35ACDE6AD055}"/>
              </a:ext>
            </a:extLst>
          </p:cNvPr>
          <p:cNvSpPr/>
          <p:nvPr userDrawn="1"/>
        </p:nvSpPr>
        <p:spPr>
          <a:xfrm>
            <a:off x="400887" y="221919"/>
            <a:ext cx="10118215" cy="0"/>
          </a:xfrm>
          <a:custGeom>
            <a:avLst/>
            <a:gdLst/>
            <a:ahLst/>
            <a:cxnLst/>
            <a:rect l="l" t="t" r="r" b="b"/>
            <a:pathLst>
              <a:path w="10097135">
                <a:moveTo>
                  <a:pt x="0" y="0"/>
                </a:moveTo>
                <a:lnTo>
                  <a:pt x="10097033" y="0"/>
                </a:lnTo>
              </a:path>
            </a:pathLst>
          </a:custGeom>
          <a:ln w="7010">
            <a:solidFill>
              <a:srgbClr val="662C91"/>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D4F442-2293-774F-A24F-F4A22E73726D}"/>
              </a:ext>
            </a:extLst>
          </p:cNvPr>
          <p:cNvSpPr>
            <a:spLocks noGrp="1"/>
          </p:cNvSpPr>
          <p:nvPr>
            <p:ph idx="1"/>
          </p:nvPr>
        </p:nvSpPr>
        <p:spPr>
          <a:xfrm>
            <a:off x="420624" y="1828799"/>
            <a:ext cx="10093569" cy="42558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71770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83BD3E73-E83F-7C51-C225-1CE13E93CFBF}"/>
              </a:ext>
            </a:extLst>
          </p:cNvPr>
          <p:cNvGraphicFramePr>
            <a:graphicFrameLocks noChangeAspect="1"/>
          </p:cNvGraphicFramePr>
          <p:nvPr userDrawn="1">
            <p:custDataLst>
              <p:tags r:id="rId1"/>
            </p:custDataLst>
            <p:extLst>
              <p:ext uri="{D42A27DB-BD31-4B8C-83A1-F6EECF244321}">
                <p14:modId xmlns:p14="http://schemas.microsoft.com/office/powerpoint/2010/main" val="22006154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7" name="think-cell data - do not delete" hidden="1">
                        <a:extLst>
                          <a:ext uri="{FF2B5EF4-FFF2-40B4-BE49-F238E27FC236}">
                            <a16:creationId xmlns:a16="http://schemas.microsoft.com/office/drawing/2014/main" id="{83BD3E73-E83F-7C51-C225-1CE13E93CFB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DA4E5DE7-26D1-EF2C-80C2-4F58016023B2}"/>
              </a:ext>
            </a:extLst>
          </p:cNvPr>
          <p:cNvSpPr>
            <a:spLocks noGrp="1"/>
          </p:cNvSpPr>
          <p:nvPr>
            <p:ph type="title"/>
          </p:nvPr>
        </p:nvSpPr>
        <p:spPr/>
        <p:txBody>
          <a:bodyPr vert="horz"/>
          <a:lstStyle/>
          <a:p>
            <a:r>
              <a:rPr lang="ru-RU"/>
              <a:t>Образец заголовка</a:t>
            </a:r>
            <a:endParaRPr lang="en-US"/>
          </a:p>
        </p:txBody>
      </p:sp>
    </p:spTree>
    <p:extLst>
      <p:ext uri="{BB962C8B-B14F-4D97-AF65-F5344CB8AC3E}">
        <p14:creationId xmlns:p14="http://schemas.microsoft.com/office/powerpoint/2010/main" val="5788969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tIns="91440" bIns="91440"/>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433333A3-4547-F444-B56E-77A7C57F984C}" type="slidenum">
              <a:rPr lang="en-US" smtClean="0"/>
              <a:pPr/>
              <a:t>‹#›</a:t>
            </a:fld>
            <a:endParaRPr lang="en-US"/>
          </a:p>
        </p:txBody>
      </p:sp>
      <p:sp>
        <p:nvSpPr>
          <p:cNvPr id="8" name="Text Placeholder 7">
            <a:extLst>
              <a:ext uri="{FF2B5EF4-FFF2-40B4-BE49-F238E27FC236}">
                <a16:creationId xmlns:a16="http://schemas.microsoft.com/office/drawing/2014/main" id="{605F6A4F-CFBD-D34B-B60D-9EA4374BEC85}"/>
              </a:ext>
            </a:extLst>
          </p:cNvPr>
          <p:cNvSpPr>
            <a:spLocks noGrp="1"/>
          </p:cNvSpPr>
          <p:nvPr>
            <p:ph type="body" sz="quarter" idx="13" hasCustomPrompt="1"/>
          </p:nvPr>
        </p:nvSpPr>
        <p:spPr>
          <a:xfrm>
            <a:off x="461434" y="6096000"/>
            <a:ext cx="11315700" cy="485312"/>
          </a:xfrm>
        </p:spPr>
        <p:txBody>
          <a:bodyPr tIns="0" bIns="0" anchor="b">
            <a:noAutofit/>
          </a:bodyPr>
          <a:lstStyle>
            <a:lvl1pPr marL="10584" indent="0">
              <a:lnSpc>
                <a:spcPct val="100000"/>
              </a:lnSpc>
              <a:spcBef>
                <a:spcPts val="0"/>
              </a:spcBef>
              <a:buNone/>
              <a:tabLst/>
              <a:defRPr sz="1067"/>
            </a:lvl1pPr>
            <a:lvl2pPr marL="10584" indent="0">
              <a:lnSpc>
                <a:spcPct val="100000"/>
              </a:lnSpc>
              <a:spcBef>
                <a:spcPts val="0"/>
              </a:spcBef>
              <a:buNone/>
              <a:tabLst/>
              <a:defRPr sz="1067"/>
            </a:lvl2pPr>
            <a:lvl3pPr marL="10584" indent="0">
              <a:lnSpc>
                <a:spcPct val="100000"/>
              </a:lnSpc>
              <a:spcBef>
                <a:spcPts val="0"/>
              </a:spcBef>
              <a:buNone/>
              <a:tabLst/>
              <a:defRPr sz="1067"/>
            </a:lvl3pPr>
            <a:lvl4pPr marL="10584" indent="0">
              <a:lnSpc>
                <a:spcPct val="100000"/>
              </a:lnSpc>
              <a:spcBef>
                <a:spcPts val="0"/>
              </a:spcBef>
              <a:buNone/>
              <a:tabLst/>
              <a:defRPr sz="1067"/>
            </a:lvl4pPr>
            <a:lvl5pPr marL="10584" indent="0">
              <a:lnSpc>
                <a:spcPct val="100000"/>
              </a:lnSpc>
              <a:spcBef>
                <a:spcPts val="0"/>
              </a:spcBef>
              <a:buNone/>
              <a:tabLst/>
              <a:defRPr sz="1067"/>
            </a:lvl5pPr>
          </a:lstStyle>
          <a:p>
            <a:pPr lvl="0"/>
            <a:r>
              <a:rPr lang="en-US" dirty="0"/>
              <a:t>Footnotes</a:t>
            </a:r>
          </a:p>
        </p:txBody>
      </p:sp>
    </p:spTree>
    <p:extLst>
      <p:ext uri="{BB962C8B-B14F-4D97-AF65-F5344CB8AC3E}">
        <p14:creationId xmlns:p14="http://schemas.microsoft.com/office/powerpoint/2010/main" val="2617157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lvl1pPr>
              <a:defRPr sz="4000">
                <a:solidFill>
                  <a:srgbClr val="000000"/>
                </a:solidFill>
              </a:defRPr>
            </a:lvl1pPr>
            <a:lvl2pPr>
              <a:defRPr sz="3600">
                <a:solidFill>
                  <a:srgbClr val="000000"/>
                </a:solidFill>
              </a:defRPr>
            </a:lvl2pPr>
            <a:lvl3pPr>
              <a:defRPr sz="2800">
                <a:solidFill>
                  <a:srgbClr val="000000"/>
                </a:solidFill>
              </a:defRPr>
            </a:lvl3pPr>
            <a:lvl4pPr>
              <a:defRPr sz="2400">
                <a:solidFill>
                  <a:srgbClr val="000000"/>
                </a:solidFill>
              </a:defRPr>
            </a:lvl4pPr>
            <a:lvl5pPr>
              <a:defRPr sz="24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3E125275-76F8-CA4C-B485-474F831971C9}"/>
              </a:ext>
            </a:extLst>
          </p:cNvPr>
          <p:cNvSpPr>
            <a:spLocks noGrp="1"/>
          </p:cNvSpPr>
          <p:nvPr>
            <p:ph type="body" sz="quarter" idx="12" hasCustomPrompt="1"/>
          </p:nvPr>
        </p:nvSpPr>
        <p:spPr>
          <a:xfrm>
            <a:off x="0" y="6086733"/>
            <a:ext cx="9550400" cy="478367"/>
          </a:xfrm>
        </p:spPr>
        <p:txBody>
          <a:bodyPr bIns="0" anchor="b">
            <a:noAutofit/>
          </a:bodyPr>
          <a:lstStyle>
            <a:lvl1pPr marL="6351" indent="0">
              <a:lnSpc>
                <a:spcPct val="90000"/>
              </a:lnSpc>
              <a:buNone/>
              <a:tabLst/>
              <a:defRPr sz="1100">
                <a:solidFill>
                  <a:srgbClr val="000000"/>
                </a:solidFill>
              </a:defRPr>
            </a:lvl1pPr>
            <a:lvl2pPr marL="6351" indent="0">
              <a:lnSpc>
                <a:spcPct val="90000"/>
              </a:lnSpc>
              <a:buNone/>
              <a:tabLst/>
              <a:defRPr sz="933">
                <a:solidFill>
                  <a:srgbClr val="000000"/>
                </a:solidFill>
              </a:defRPr>
            </a:lvl2pPr>
            <a:lvl3pPr marL="6351" indent="0">
              <a:lnSpc>
                <a:spcPct val="90000"/>
              </a:lnSpc>
              <a:buNone/>
              <a:tabLst/>
              <a:defRPr sz="933">
                <a:solidFill>
                  <a:srgbClr val="000000"/>
                </a:solidFill>
              </a:defRPr>
            </a:lvl3pPr>
            <a:lvl4pPr marL="6351" indent="0">
              <a:lnSpc>
                <a:spcPct val="90000"/>
              </a:lnSpc>
              <a:buNone/>
              <a:tabLst/>
              <a:defRPr sz="933">
                <a:solidFill>
                  <a:srgbClr val="000000"/>
                </a:solidFill>
              </a:defRPr>
            </a:lvl4pPr>
            <a:lvl5pPr marL="6351" indent="0">
              <a:lnSpc>
                <a:spcPct val="90000"/>
              </a:lnSpc>
              <a:buNone/>
              <a:tabLst/>
              <a:defRPr sz="933">
                <a:solidFill>
                  <a:srgbClr val="000000"/>
                </a:solidFill>
              </a:defRPr>
            </a:lvl5pPr>
          </a:lstStyle>
          <a:p>
            <a:pPr lvl="0"/>
            <a:r>
              <a:rPr lang="en-US"/>
              <a:t>Footnotes</a:t>
            </a:r>
          </a:p>
        </p:txBody>
      </p:sp>
    </p:spTree>
    <p:extLst>
      <p:ext uri="{BB962C8B-B14F-4D97-AF65-F5344CB8AC3E}">
        <p14:creationId xmlns:p14="http://schemas.microsoft.com/office/powerpoint/2010/main" val="786153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BE96BA1B-B0B8-0CE7-6DC4-DFECDAC4A918}"/>
              </a:ext>
            </a:extLst>
          </p:cNvPr>
          <p:cNvGraphicFramePr>
            <a:graphicFrameLocks noChangeAspect="1"/>
          </p:cNvGraphicFramePr>
          <p:nvPr userDrawn="1">
            <p:custDataLst>
              <p:tags r:id="rId1"/>
            </p:custDataLst>
            <p:extLst>
              <p:ext uri="{D42A27DB-BD31-4B8C-83A1-F6EECF244321}">
                <p14:modId xmlns:p14="http://schemas.microsoft.com/office/powerpoint/2010/main" val="28262152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BE96BA1B-B0B8-0CE7-6DC4-DFECDAC4A91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BBE7DD2D-C37C-199E-C325-837215BBB773}"/>
              </a:ext>
            </a:extLst>
          </p:cNvPr>
          <p:cNvSpPr>
            <a:spLocks noGrp="1"/>
          </p:cNvSpPr>
          <p:nvPr>
            <p:ph type="ctrTitle"/>
          </p:nvPr>
        </p:nvSpPr>
        <p:spPr>
          <a:xfrm>
            <a:off x="1524000" y="1122363"/>
            <a:ext cx="9144000" cy="2387600"/>
          </a:xfrm>
        </p:spPr>
        <p:txBody>
          <a:bodyPr vert="horz" anchor="b"/>
          <a:lstStyle>
            <a:lvl1pPr algn="ctr">
              <a:defRPr sz="6000"/>
            </a:lvl1pPr>
          </a:lstStyle>
          <a:p>
            <a:r>
              <a:rPr lang="ru-RU"/>
              <a:t>Образец заголовка</a:t>
            </a:r>
            <a:endParaRPr lang="en-US"/>
          </a:p>
        </p:txBody>
      </p:sp>
      <p:sp>
        <p:nvSpPr>
          <p:cNvPr id="3" name="Подзаголовок 2">
            <a:extLst>
              <a:ext uri="{FF2B5EF4-FFF2-40B4-BE49-F238E27FC236}">
                <a16:creationId xmlns:a16="http://schemas.microsoft.com/office/drawing/2014/main" id="{DEBABE51-20BC-3CED-7F0C-CED6DE6826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a:p>
        </p:txBody>
      </p:sp>
      <p:sp>
        <p:nvSpPr>
          <p:cNvPr id="4" name="Дата 3">
            <a:extLst>
              <a:ext uri="{FF2B5EF4-FFF2-40B4-BE49-F238E27FC236}">
                <a16:creationId xmlns:a16="http://schemas.microsoft.com/office/drawing/2014/main" id="{A5E099BA-40AC-1C2A-E2D3-E3C1DA8C8F9E}"/>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5" name="Нижний колонтитул 4">
            <a:extLst>
              <a:ext uri="{FF2B5EF4-FFF2-40B4-BE49-F238E27FC236}">
                <a16:creationId xmlns:a16="http://schemas.microsoft.com/office/drawing/2014/main" id="{A288B611-FB5B-25EB-0A39-7F38794379C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Номер слайда 5">
            <a:extLst>
              <a:ext uri="{FF2B5EF4-FFF2-40B4-BE49-F238E27FC236}">
                <a16:creationId xmlns:a16="http://schemas.microsoft.com/office/drawing/2014/main" id="{87D430B2-B482-8E95-005F-D8F6928BD2E0}"/>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27469465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F077240C-B0C8-16F1-1226-3626A485E766}"/>
              </a:ext>
            </a:extLst>
          </p:cNvPr>
          <p:cNvGraphicFramePr>
            <a:graphicFrameLocks noChangeAspect="1"/>
          </p:cNvGraphicFramePr>
          <p:nvPr userDrawn="1">
            <p:custDataLst>
              <p:tags r:id="rId1"/>
            </p:custDataLst>
            <p:extLst>
              <p:ext uri="{D42A27DB-BD31-4B8C-83A1-F6EECF244321}">
                <p14:modId xmlns:p14="http://schemas.microsoft.com/office/powerpoint/2010/main" val="42179375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F077240C-B0C8-16F1-1226-3626A485E76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220CCDE-E682-601F-2B76-24BE66E7C5A8}"/>
              </a:ext>
            </a:extLst>
          </p:cNvPr>
          <p:cNvSpPr>
            <a:spLocks noGrp="1"/>
          </p:cNvSpPr>
          <p:nvPr>
            <p:ph type="title"/>
          </p:nvPr>
        </p:nvSpPr>
        <p:spPr/>
        <p:txBody>
          <a:bodyPr vert="horz"/>
          <a:lstStyle/>
          <a:p>
            <a:r>
              <a:rPr lang="ru-RU" dirty="0"/>
              <a:t>Образец заголовка</a:t>
            </a:r>
            <a:endParaRPr lang="en-US" dirty="0"/>
          </a:p>
        </p:txBody>
      </p:sp>
      <p:sp>
        <p:nvSpPr>
          <p:cNvPr id="3" name="Объект 2">
            <a:extLst>
              <a:ext uri="{FF2B5EF4-FFF2-40B4-BE49-F238E27FC236}">
                <a16:creationId xmlns:a16="http://schemas.microsoft.com/office/drawing/2014/main" id="{FAC69840-A255-26A8-CB98-45356C5460A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extLst>
      <p:ext uri="{BB962C8B-B14F-4D97-AF65-F5344CB8AC3E}">
        <p14:creationId xmlns:p14="http://schemas.microsoft.com/office/powerpoint/2010/main" val="4085122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A64F40EE-3711-5848-9902-4A0D7D01BC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119" r="7338" b="17265"/>
          <a:stretch/>
        </p:blipFill>
        <p:spPr>
          <a:xfrm>
            <a:off x="0" y="0"/>
            <a:ext cx="12192000" cy="6857999"/>
          </a:xfrm>
          <a:prstGeom prst="rect">
            <a:avLst/>
          </a:prstGeom>
        </p:spPr>
      </p:pic>
      <p:sp>
        <p:nvSpPr>
          <p:cNvPr id="14" name="Rectangle 32">
            <a:extLst>
              <a:ext uri="{FF2B5EF4-FFF2-40B4-BE49-F238E27FC236}">
                <a16:creationId xmlns:a16="http://schemas.microsoft.com/office/drawing/2014/main" id="{912652CE-23EC-0445-812C-54A0019DA017}"/>
              </a:ext>
            </a:extLst>
          </p:cNvPr>
          <p:cNvSpPr/>
          <p:nvPr userDrawn="1"/>
        </p:nvSpPr>
        <p:spPr>
          <a:xfrm>
            <a:off x="422030" y="-125634"/>
            <a:ext cx="5106714" cy="6983634"/>
          </a:xfrm>
          <a:prstGeom prst="rect">
            <a:avLst/>
          </a:prstGeom>
          <a:solidFill>
            <a:schemeClr val="bg1">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bject 8">
            <a:extLst>
              <a:ext uri="{FF2B5EF4-FFF2-40B4-BE49-F238E27FC236}">
                <a16:creationId xmlns:a16="http://schemas.microsoft.com/office/drawing/2014/main" id="{5DB696CB-908A-6240-80E8-7FE61DFBFAC9}"/>
              </a:ext>
            </a:extLst>
          </p:cNvPr>
          <p:cNvSpPr/>
          <p:nvPr userDrawn="1"/>
        </p:nvSpPr>
        <p:spPr>
          <a:xfrm>
            <a:off x="659607" y="150471"/>
            <a:ext cx="4723098" cy="53199"/>
          </a:xfrm>
          <a:custGeom>
            <a:avLst/>
            <a:gdLst/>
            <a:ahLst/>
            <a:cxnLst/>
            <a:rect l="l" t="t" r="r" b="b"/>
            <a:pathLst>
              <a:path w="5311775">
                <a:moveTo>
                  <a:pt x="0" y="0"/>
                </a:moveTo>
                <a:lnTo>
                  <a:pt x="5311749" y="0"/>
                </a:lnTo>
              </a:path>
            </a:pathLst>
          </a:custGeom>
          <a:ln w="12700">
            <a:solidFill>
              <a:srgbClr val="662C91"/>
            </a:solidFill>
          </a:ln>
        </p:spPr>
        <p:txBody>
          <a:bodyPr wrap="square" lIns="0" tIns="0" rIns="0" bIns="0" rtlCol="0"/>
          <a:lstStyle/>
          <a:p>
            <a:endParaRPr sz="1804"/>
          </a:p>
        </p:txBody>
      </p:sp>
      <p:pic>
        <p:nvPicPr>
          <p:cNvPr id="17" name="Рисунок 16">
            <a:extLst>
              <a:ext uri="{FF2B5EF4-FFF2-40B4-BE49-F238E27FC236}">
                <a16:creationId xmlns:a16="http://schemas.microsoft.com/office/drawing/2014/main" id="{EDF9F165-C382-1E42-A91E-7507770B857A}"/>
              </a:ext>
            </a:extLst>
          </p:cNvPr>
          <p:cNvPicPr>
            <a:picLocks noChangeAspect="1"/>
          </p:cNvPicPr>
          <p:nvPr userDrawn="1"/>
        </p:nvPicPr>
        <p:blipFill>
          <a:blip r:embed="rId3"/>
          <a:stretch>
            <a:fillRect/>
          </a:stretch>
        </p:blipFill>
        <p:spPr>
          <a:xfrm>
            <a:off x="623888" y="6237786"/>
            <a:ext cx="1464219" cy="416544"/>
          </a:xfrm>
          <a:prstGeom prst="rect">
            <a:avLst/>
          </a:prstGeom>
        </p:spPr>
      </p:pic>
      <p:sp>
        <p:nvSpPr>
          <p:cNvPr id="20" name="TextBox 19">
            <a:extLst>
              <a:ext uri="{FF2B5EF4-FFF2-40B4-BE49-F238E27FC236}">
                <a16:creationId xmlns:a16="http://schemas.microsoft.com/office/drawing/2014/main" id="{64A16E7B-CBB2-1149-9A31-B27280653434}"/>
              </a:ext>
            </a:extLst>
          </p:cNvPr>
          <p:cNvSpPr txBox="1"/>
          <p:nvPr userDrawn="1"/>
        </p:nvSpPr>
        <p:spPr>
          <a:xfrm>
            <a:off x="6080543" y="6327857"/>
            <a:ext cx="6192419" cy="338554"/>
          </a:xfrm>
          <a:prstGeom prst="rect">
            <a:avLst/>
          </a:prstGeom>
          <a:noFill/>
        </p:spPr>
        <p:txBody>
          <a:bodyPr wrap="square" lIns="0">
            <a:spAutoFit/>
          </a:bodyPr>
          <a:lstStyle/>
          <a:p>
            <a:pPr defTabSz="685783"/>
            <a:r>
              <a:rPr lang="ru-RU" sz="800" b="1" dirty="0">
                <a:solidFill>
                  <a:schemeClr val="bg1"/>
                </a:solidFill>
                <a:latin typeface="+mj-lt"/>
              </a:rPr>
              <a:t>ПРЕЗЕНТАЦИЯ ПОДГОТОВЛЕНА ПРИ ПОДДЕРЖКЕ КОМПАНИИ </a:t>
            </a:r>
            <a:r>
              <a:rPr lang="en-US" sz="800" b="1" dirty="0">
                <a:solidFill>
                  <a:schemeClr val="bg1"/>
                </a:solidFill>
                <a:latin typeface="+mj-lt"/>
              </a:rPr>
              <a:t>SWIXX. </a:t>
            </a:r>
            <a:br>
              <a:rPr lang="ru-RU" sz="800" b="1" dirty="0">
                <a:solidFill>
                  <a:schemeClr val="bg1"/>
                </a:solidFill>
                <a:latin typeface="+mj-lt"/>
              </a:rPr>
            </a:br>
            <a:r>
              <a:rPr lang="ru-RU" sz="800" b="1" dirty="0">
                <a:solidFill>
                  <a:schemeClr val="bg1"/>
                </a:solidFill>
                <a:latin typeface="+mj-lt"/>
              </a:rPr>
              <a:t>ПРЕДНАЗНАЧЕНА ТОЛЬКО ДЛЯ РАБОТНИКОВ ЗДРАВООХРАНЕНИЯ</a:t>
            </a:r>
            <a:endParaRPr lang="en-US" sz="800" b="1" dirty="0">
              <a:solidFill>
                <a:schemeClr val="bg1"/>
              </a:solidFill>
              <a:latin typeface="+mj-lt"/>
            </a:endParaRPr>
          </a:p>
        </p:txBody>
      </p:sp>
      <p:sp>
        <p:nvSpPr>
          <p:cNvPr id="21" name="TextBox 20">
            <a:extLst>
              <a:ext uri="{FF2B5EF4-FFF2-40B4-BE49-F238E27FC236}">
                <a16:creationId xmlns:a16="http://schemas.microsoft.com/office/drawing/2014/main" id="{9B9978E6-31C1-334D-A6AF-57E0B41DA8B2}"/>
              </a:ext>
            </a:extLst>
          </p:cNvPr>
          <p:cNvSpPr txBox="1"/>
          <p:nvPr userDrawn="1"/>
        </p:nvSpPr>
        <p:spPr>
          <a:xfrm>
            <a:off x="5966068" y="6169606"/>
            <a:ext cx="5775326" cy="215444"/>
          </a:xfrm>
          <a:prstGeom prst="rect">
            <a:avLst/>
          </a:prstGeom>
          <a:noFill/>
        </p:spPr>
        <p:txBody>
          <a:bodyPr wrap="square" rtlCol="0">
            <a:spAutoFit/>
          </a:bodyPr>
          <a:lstStyle/>
          <a:p>
            <a:pPr defTabSz="685783">
              <a:defRPr/>
            </a:pPr>
            <a:r>
              <a:rPr lang="en-US" sz="800" dirty="0">
                <a:solidFill>
                  <a:schemeClr val="bg1"/>
                </a:solidFill>
                <a:latin typeface="+mj-lt"/>
              </a:rPr>
              <a:t>105064, </a:t>
            </a:r>
            <a:r>
              <a:rPr lang="ru-RU" sz="800" dirty="0">
                <a:solidFill>
                  <a:schemeClr val="bg1"/>
                </a:solidFill>
                <a:latin typeface="+mj-lt"/>
              </a:rPr>
              <a:t>Москва, Земляной Вал 9, БЦ </a:t>
            </a:r>
            <a:r>
              <a:rPr lang="ru-RU" sz="800" dirty="0" err="1">
                <a:solidFill>
                  <a:schemeClr val="bg1"/>
                </a:solidFill>
                <a:latin typeface="+mj-lt"/>
              </a:rPr>
              <a:t>Ситидел</a:t>
            </a:r>
            <a:r>
              <a:rPr lang="ru-RU" sz="800" dirty="0">
                <a:solidFill>
                  <a:schemeClr val="bg1"/>
                </a:solidFill>
                <a:latin typeface="+mj-lt"/>
              </a:rPr>
              <a:t>, 9 этаж</a:t>
            </a:r>
            <a:r>
              <a:rPr lang="en-US" sz="800" dirty="0">
                <a:solidFill>
                  <a:schemeClr val="bg1"/>
                </a:solidFill>
                <a:latin typeface="+mj-lt"/>
              </a:rPr>
              <a:t> </a:t>
            </a:r>
            <a:r>
              <a:rPr lang="en-US" sz="800" dirty="0" err="1">
                <a:solidFill>
                  <a:schemeClr val="bg1"/>
                </a:solidFill>
                <a:latin typeface="+mj-lt"/>
              </a:rPr>
              <a:t>russia.info@swixxbiopharma.com</a:t>
            </a:r>
            <a:endParaRPr lang="en-US" sz="800" dirty="0">
              <a:solidFill>
                <a:schemeClr val="bg1"/>
              </a:solidFill>
              <a:latin typeface="+mj-lt"/>
            </a:endParaRPr>
          </a:p>
        </p:txBody>
      </p:sp>
      <p:sp>
        <p:nvSpPr>
          <p:cNvPr id="24" name="Прямоугольник с двумя скругленными соседними углами 23">
            <a:extLst>
              <a:ext uri="{FF2B5EF4-FFF2-40B4-BE49-F238E27FC236}">
                <a16:creationId xmlns:a16="http://schemas.microsoft.com/office/drawing/2014/main" id="{630DB2EF-20FC-F347-BC98-4DE7BA5E5DFC}"/>
              </a:ext>
            </a:extLst>
          </p:cNvPr>
          <p:cNvSpPr/>
          <p:nvPr userDrawn="1"/>
        </p:nvSpPr>
        <p:spPr>
          <a:xfrm flipV="1">
            <a:off x="10036349" y="-125636"/>
            <a:ext cx="1872430" cy="941830"/>
          </a:xfrm>
          <a:prstGeom prst="round2Same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pic>
        <p:nvPicPr>
          <p:cNvPr id="25" name="Рисунок 24">
            <a:extLst>
              <a:ext uri="{FF2B5EF4-FFF2-40B4-BE49-F238E27FC236}">
                <a16:creationId xmlns:a16="http://schemas.microsoft.com/office/drawing/2014/main" id="{755A6C9A-76DC-574D-9372-23CF23C5260F}"/>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0177194" y="123805"/>
            <a:ext cx="1579936" cy="526646"/>
          </a:xfrm>
          <a:prstGeom prst="rect">
            <a:avLst/>
          </a:prstGeom>
        </p:spPr>
      </p:pic>
    </p:spTree>
    <p:extLst>
      <p:ext uri="{BB962C8B-B14F-4D97-AF65-F5344CB8AC3E}">
        <p14:creationId xmlns:p14="http://schemas.microsoft.com/office/powerpoint/2010/main" val="52096685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ABFF0F16-1410-E36A-B727-1F1EA78A3DCE}"/>
              </a:ext>
            </a:extLst>
          </p:cNvPr>
          <p:cNvGraphicFramePr>
            <a:graphicFrameLocks noChangeAspect="1"/>
          </p:cNvGraphicFramePr>
          <p:nvPr userDrawn="1">
            <p:custDataLst>
              <p:tags r:id="rId1"/>
            </p:custDataLst>
            <p:extLst>
              <p:ext uri="{D42A27DB-BD31-4B8C-83A1-F6EECF244321}">
                <p14:modId xmlns:p14="http://schemas.microsoft.com/office/powerpoint/2010/main" val="37913818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ABFF0F16-1410-E36A-B727-1F1EA78A3DC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574BE68B-BFF3-2150-03BA-5C315713C9AC}"/>
              </a:ext>
            </a:extLst>
          </p:cNvPr>
          <p:cNvSpPr>
            <a:spLocks noGrp="1"/>
          </p:cNvSpPr>
          <p:nvPr>
            <p:ph type="title"/>
          </p:nvPr>
        </p:nvSpPr>
        <p:spPr>
          <a:xfrm>
            <a:off x="831850" y="1709738"/>
            <a:ext cx="10515600" cy="2852737"/>
          </a:xfrm>
        </p:spPr>
        <p:txBody>
          <a:bodyPr vert="horz" anchor="b"/>
          <a:lstStyle>
            <a:lvl1pPr>
              <a:defRPr sz="6000"/>
            </a:lvl1pPr>
          </a:lstStyle>
          <a:p>
            <a:r>
              <a:rPr lang="ru-RU" dirty="0"/>
              <a:t>Образец заголовка</a:t>
            </a:r>
            <a:endParaRPr lang="en-US" dirty="0"/>
          </a:p>
        </p:txBody>
      </p:sp>
      <p:sp>
        <p:nvSpPr>
          <p:cNvPr id="3" name="Текст 2">
            <a:extLst>
              <a:ext uri="{FF2B5EF4-FFF2-40B4-BE49-F238E27FC236}">
                <a16:creationId xmlns:a16="http://schemas.microsoft.com/office/drawing/2014/main" id="{22D94597-4E5F-844C-42E8-66D2BCB92C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1F8C57A-564E-F9E1-1936-36CCE63E88ED}"/>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5" name="Нижний колонтитул 4">
            <a:extLst>
              <a:ext uri="{FF2B5EF4-FFF2-40B4-BE49-F238E27FC236}">
                <a16:creationId xmlns:a16="http://schemas.microsoft.com/office/drawing/2014/main" id="{B5E3660E-A3B6-299E-55EE-F946AF1A7E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Номер слайда 5">
            <a:extLst>
              <a:ext uri="{FF2B5EF4-FFF2-40B4-BE49-F238E27FC236}">
                <a16:creationId xmlns:a16="http://schemas.microsoft.com/office/drawing/2014/main" id="{169BED49-518E-3A52-E6E3-B3A7B38107DF}"/>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1193295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8E2BF235-EB69-CBF1-BD3B-C2D0EDECAF89}"/>
              </a:ext>
            </a:extLst>
          </p:cNvPr>
          <p:cNvGraphicFramePr>
            <a:graphicFrameLocks noChangeAspect="1"/>
          </p:cNvGraphicFramePr>
          <p:nvPr userDrawn="1">
            <p:custDataLst>
              <p:tags r:id="rId1"/>
            </p:custDataLst>
            <p:extLst>
              <p:ext uri="{D42A27DB-BD31-4B8C-83A1-F6EECF244321}">
                <p14:modId xmlns:p14="http://schemas.microsoft.com/office/powerpoint/2010/main" val="603610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8E2BF235-EB69-CBF1-BD3B-C2D0EDECAF8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060058E2-B63D-B919-E287-69A15C34126D}"/>
              </a:ext>
            </a:extLst>
          </p:cNvPr>
          <p:cNvSpPr>
            <a:spLocks noGrp="1"/>
          </p:cNvSpPr>
          <p:nvPr>
            <p:ph type="title"/>
          </p:nvPr>
        </p:nvSpPr>
        <p:spPr/>
        <p:txBody>
          <a:bodyPr vert="horz"/>
          <a:lstStyle/>
          <a:p>
            <a:r>
              <a:rPr lang="ru-RU"/>
              <a:t>Образец заголовка</a:t>
            </a:r>
            <a:endParaRPr lang="en-US"/>
          </a:p>
        </p:txBody>
      </p:sp>
      <p:sp>
        <p:nvSpPr>
          <p:cNvPr id="3" name="Объект 2">
            <a:extLst>
              <a:ext uri="{FF2B5EF4-FFF2-40B4-BE49-F238E27FC236}">
                <a16:creationId xmlns:a16="http://schemas.microsoft.com/office/drawing/2014/main" id="{0348ED26-FDA6-81A7-4600-63B690EA905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Объект 3">
            <a:extLst>
              <a:ext uri="{FF2B5EF4-FFF2-40B4-BE49-F238E27FC236}">
                <a16:creationId xmlns:a16="http://schemas.microsoft.com/office/drawing/2014/main" id="{636308DE-4D46-7031-8832-C5A64D660D2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extLst>
      <p:ext uri="{BB962C8B-B14F-4D97-AF65-F5344CB8AC3E}">
        <p14:creationId xmlns:p14="http://schemas.microsoft.com/office/powerpoint/2010/main" val="6217059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34087F8A-BA6A-7D8D-A1A9-2A3573F071EF}"/>
              </a:ext>
            </a:extLst>
          </p:cNvPr>
          <p:cNvGraphicFramePr>
            <a:graphicFrameLocks noChangeAspect="1"/>
          </p:cNvGraphicFramePr>
          <p:nvPr userDrawn="1">
            <p:custDataLst>
              <p:tags r:id="rId1"/>
            </p:custDataLst>
            <p:extLst>
              <p:ext uri="{D42A27DB-BD31-4B8C-83A1-F6EECF244321}">
                <p14:modId xmlns:p14="http://schemas.microsoft.com/office/powerpoint/2010/main" val="2030998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11" name="think-cell data - do not delete" hidden="1">
                        <a:extLst>
                          <a:ext uri="{FF2B5EF4-FFF2-40B4-BE49-F238E27FC236}">
                            <a16:creationId xmlns:a16="http://schemas.microsoft.com/office/drawing/2014/main" id="{34087F8A-BA6A-7D8D-A1A9-2A3573F071E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4FD8751-2EDE-2141-8EEE-4B796D47E6C9}"/>
              </a:ext>
            </a:extLst>
          </p:cNvPr>
          <p:cNvSpPr>
            <a:spLocks noGrp="1"/>
          </p:cNvSpPr>
          <p:nvPr>
            <p:ph type="title"/>
          </p:nvPr>
        </p:nvSpPr>
        <p:spPr>
          <a:xfrm>
            <a:off x="839788" y="365125"/>
            <a:ext cx="10515600" cy="1325563"/>
          </a:xfrm>
        </p:spPr>
        <p:txBody>
          <a:bodyPr vert="horz"/>
          <a:lstStyle/>
          <a:p>
            <a:r>
              <a:rPr lang="ru-RU"/>
              <a:t>Образец заголовка</a:t>
            </a:r>
            <a:endParaRPr lang="en-US"/>
          </a:p>
        </p:txBody>
      </p:sp>
      <p:sp>
        <p:nvSpPr>
          <p:cNvPr id="3" name="Текст 2">
            <a:extLst>
              <a:ext uri="{FF2B5EF4-FFF2-40B4-BE49-F238E27FC236}">
                <a16:creationId xmlns:a16="http://schemas.microsoft.com/office/drawing/2014/main" id="{8F81A2BF-43B8-3B07-EA1F-4360D13EC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EE8DADC-D10D-069A-EE5D-B9CE799DD05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Текст 4">
            <a:extLst>
              <a:ext uri="{FF2B5EF4-FFF2-40B4-BE49-F238E27FC236}">
                <a16:creationId xmlns:a16="http://schemas.microsoft.com/office/drawing/2014/main" id="{B7551755-6DD9-2F7B-0225-F1E4573DC0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DCE4BDA1-97B6-8ACB-487F-E6E4466A04E9}"/>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6">
            <a:extLst>
              <a:ext uri="{FF2B5EF4-FFF2-40B4-BE49-F238E27FC236}">
                <a16:creationId xmlns:a16="http://schemas.microsoft.com/office/drawing/2014/main" id="{37A9819A-26B2-1E5E-B30E-035A91F4AD57}"/>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8" name="Нижний колонтитул 7">
            <a:extLst>
              <a:ext uri="{FF2B5EF4-FFF2-40B4-BE49-F238E27FC236}">
                <a16:creationId xmlns:a16="http://schemas.microsoft.com/office/drawing/2014/main" id="{4E1C175F-2692-44A3-289A-BCC2A12B0BE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Номер слайда 8">
            <a:extLst>
              <a:ext uri="{FF2B5EF4-FFF2-40B4-BE49-F238E27FC236}">
                <a16:creationId xmlns:a16="http://schemas.microsoft.com/office/drawing/2014/main" id="{5BC7676E-FAF2-BE6A-970F-C929AD5DEAD2}"/>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31840051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83BD3E73-E83F-7C51-C225-1CE13E93CFBF}"/>
              </a:ext>
            </a:extLst>
          </p:cNvPr>
          <p:cNvGraphicFramePr>
            <a:graphicFrameLocks noChangeAspect="1"/>
          </p:cNvGraphicFramePr>
          <p:nvPr userDrawn="1">
            <p:custDataLst>
              <p:tags r:id="rId1"/>
            </p:custDataLst>
            <p:extLst>
              <p:ext uri="{D42A27DB-BD31-4B8C-83A1-F6EECF244321}">
                <p14:modId xmlns:p14="http://schemas.microsoft.com/office/powerpoint/2010/main" val="22006154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7" name="think-cell data - do not delete" hidden="1">
                        <a:extLst>
                          <a:ext uri="{FF2B5EF4-FFF2-40B4-BE49-F238E27FC236}">
                            <a16:creationId xmlns:a16="http://schemas.microsoft.com/office/drawing/2014/main" id="{83BD3E73-E83F-7C51-C225-1CE13E93CFB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DA4E5DE7-26D1-EF2C-80C2-4F58016023B2}"/>
              </a:ext>
            </a:extLst>
          </p:cNvPr>
          <p:cNvSpPr>
            <a:spLocks noGrp="1"/>
          </p:cNvSpPr>
          <p:nvPr>
            <p:ph type="title"/>
          </p:nvPr>
        </p:nvSpPr>
        <p:spPr/>
        <p:txBody>
          <a:bodyPr vert="horz"/>
          <a:lstStyle/>
          <a:p>
            <a:r>
              <a:rPr lang="ru-RU"/>
              <a:t>Образец заголовка</a:t>
            </a:r>
            <a:endParaRPr lang="en-US"/>
          </a:p>
        </p:txBody>
      </p:sp>
    </p:spTree>
    <p:extLst>
      <p:ext uri="{BB962C8B-B14F-4D97-AF65-F5344CB8AC3E}">
        <p14:creationId xmlns:p14="http://schemas.microsoft.com/office/powerpoint/2010/main" val="13548041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96E7711-721B-DBE1-B72C-259CE40E4CFB}"/>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3" name="Нижний колонтитул 2">
            <a:extLst>
              <a:ext uri="{FF2B5EF4-FFF2-40B4-BE49-F238E27FC236}">
                <a16:creationId xmlns:a16="http://schemas.microsoft.com/office/drawing/2014/main" id="{3A861EA4-E643-ACB9-7058-FBF443433CB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Номер слайда 3">
            <a:extLst>
              <a:ext uri="{FF2B5EF4-FFF2-40B4-BE49-F238E27FC236}">
                <a16:creationId xmlns:a16="http://schemas.microsoft.com/office/drawing/2014/main" id="{6AB228A8-D203-7024-2F2F-0961721841E9}"/>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2291839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360CD058-E264-569C-1EFC-5EDC6FEF7894}"/>
              </a:ext>
            </a:extLst>
          </p:cNvPr>
          <p:cNvGraphicFramePr>
            <a:graphicFrameLocks noChangeAspect="1"/>
          </p:cNvGraphicFramePr>
          <p:nvPr userDrawn="1">
            <p:custDataLst>
              <p:tags r:id="rId1"/>
            </p:custDataLst>
            <p:extLst>
              <p:ext uri="{D42A27DB-BD31-4B8C-83A1-F6EECF244321}">
                <p14:modId xmlns:p14="http://schemas.microsoft.com/office/powerpoint/2010/main" val="26781589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360CD058-E264-569C-1EFC-5EDC6FEF789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0676C0E2-E63B-6773-B407-7B2E274E549A}"/>
              </a:ext>
            </a:extLst>
          </p:cNvPr>
          <p:cNvSpPr>
            <a:spLocks noGrp="1"/>
          </p:cNvSpPr>
          <p:nvPr>
            <p:ph type="title"/>
          </p:nvPr>
        </p:nvSpPr>
        <p:spPr>
          <a:xfrm>
            <a:off x="839788" y="457200"/>
            <a:ext cx="3932237" cy="1600200"/>
          </a:xfrm>
        </p:spPr>
        <p:txBody>
          <a:bodyPr vert="horz" anchor="b"/>
          <a:lstStyle>
            <a:lvl1pPr>
              <a:defRPr sz="3200"/>
            </a:lvl1pPr>
          </a:lstStyle>
          <a:p>
            <a:r>
              <a:rPr lang="ru-RU"/>
              <a:t>Образец заголовка</a:t>
            </a:r>
            <a:endParaRPr lang="en-US"/>
          </a:p>
        </p:txBody>
      </p:sp>
      <p:sp>
        <p:nvSpPr>
          <p:cNvPr id="3" name="Объект 2">
            <a:extLst>
              <a:ext uri="{FF2B5EF4-FFF2-40B4-BE49-F238E27FC236}">
                <a16:creationId xmlns:a16="http://schemas.microsoft.com/office/drawing/2014/main" id="{42D4AE47-4046-7064-04BB-06153A3121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Текст 3">
            <a:extLst>
              <a:ext uri="{FF2B5EF4-FFF2-40B4-BE49-F238E27FC236}">
                <a16:creationId xmlns:a16="http://schemas.microsoft.com/office/drawing/2014/main" id="{CD725733-9DB9-3288-AF41-C944E9B65A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9A4426A-F48E-3AAE-F92F-EA934731ED69}"/>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6" name="Нижний колонтитул 5">
            <a:extLst>
              <a:ext uri="{FF2B5EF4-FFF2-40B4-BE49-F238E27FC236}">
                <a16:creationId xmlns:a16="http://schemas.microsoft.com/office/drawing/2014/main" id="{A55BEE91-CCCB-BEE3-BA63-FDB63016271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Номер слайда 6">
            <a:extLst>
              <a:ext uri="{FF2B5EF4-FFF2-40B4-BE49-F238E27FC236}">
                <a16:creationId xmlns:a16="http://schemas.microsoft.com/office/drawing/2014/main" id="{61681E7D-58CC-AF5D-9F7C-45DCCC06F104}"/>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6589895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EF6FE962-74A2-20BC-BFAF-3DF84C4C7911}"/>
              </a:ext>
            </a:extLst>
          </p:cNvPr>
          <p:cNvGraphicFramePr>
            <a:graphicFrameLocks noChangeAspect="1"/>
          </p:cNvGraphicFramePr>
          <p:nvPr userDrawn="1">
            <p:custDataLst>
              <p:tags r:id="rId1"/>
            </p:custDataLst>
            <p:extLst>
              <p:ext uri="{D42A27DB-BD31-4B8C-83A1-F6EECF244321}">
                <p14:modId xmlns:p14="http://schemas.microsoft.com/office/powerpoint/2010/main" val="23759122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EF6FE962-74A2-20BC-BFAF-3DF84C4C791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847A348A-873D-A34A-C92B-6CBB74BDC361}"/>
              </a:ext>
            </a:extLst>
          </p:cNvPr>
          <p:cNvSpPr>
            <a:spLocks noGrp="1"/>
          </p:cNvSpPr>
          <p:nvPr>
            <p:ph type="title"/>
          </p:nvPr>
        </p:nvSpPr>
        <p:spPr>
          <a:xfrm>
            <a:off x="839788" y="457200"/>
            <a:ext cx="3932237" cy="1600200"/>
          </a:xfrm>
        </p:spPr>
        <p:txBody>
          <a:bodyPr vert="horz" anchor="b"/>
          <a:lstStyle>
            <a:lvl1pPr>
              <a:defRPr sz="3200"/>
            </a:lvl1pPr>
          </a:lstStyle>
          <a:p>
            <a:r>
              <a:rPr lang="ru-RU"/>
              <a:t>Образец заголовка</a:t>
            </a:r>
            <a:endParaRPr lang="en-US"/>
          </a:p>
        </p:txBody>
      </p:sp>
      <p:sp>
        <p:nvSpPr>
          <p:cNvPr id="3" name="Рисунок 2">
            <a:extLst>
              <a:ext uri="{FF2B5EF4-FFF2-40B4-BE49-F238E27FC236}">
                <a16:creationId xmlns:a16="http://schemas.microsoft.com/office/drawing/2014/main" id="{1C59EAA6-8558-7772-6CA3-01A4EAD0DB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 3">
            <a:extLst>
              <a:ext uri="{FF2B5EF4-FFF2-40B4-BE49-F238E27FC236}">
                <a16:creationId xmlns:a16="http://schemas.microsoft.com/office/drawing/2014/main" id="{58AEBCA6-3C03-A33D-FD41-7E8FAAFB7C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B3FBF69-0853-9689-F511-F500B0ABEFE3}"/>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6" name="Нижний колонтитул 5">
            <a:extLst>
              <a:ext uri="{FF2B5EF4-FFF2-40B4-BE49-F238E27FC236}">
                <a16:creationId xmlns:a16="http://schemas.microsoft.com/office/drawing/2014/main" id="{E6EDC392-83E1-0491-C5B1-271108B32A8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Номер слайда 6">
            <a:extLst>
              <a:ext uri="{FF2B5EF4-FFF2-40B4-BE49-F238E27FC236}">
                <a16:creationId xmlns:a16="http://schemas.microsoft.com/office/drawing/2014/main" id="{558CC086-5502-66F7-43E7-D21CFC57D0D3}"/>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85151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E9151591-29A0-88A6-160F-16177097D941}"/>
              </a:ext>
            </a:extLst>
          </p:cNvPr>
          <p:cNvGraphicFramePr>
            <a:graphicFrameLocks noChangeAspect="1"/>
          </p:cNvGraphicFramePr>
          <p:nvPr userDrawn="1">
            <p:custDataLst>
              <p:tags r:id="rId1"/>
            </p:custDataLst>
            <p:extLst>
              <p:ext uri="{D42A27DB-BD31-4B8C-83A1-F6EECF244321}">
                <p14:modId xmlns:p14="http://schemas.microsoft.com/office/powerpoint/2010/main" val="35228192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E9151591-29A0-88A6-160F-16177097D94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CA4415A-16F5-8903-966B-924C75EACC21}"/>
              </a:ext>
            </a:extLst>
          </p:cNvPr>
          <p:cNvSpPr>
            <a:spLocks noGrp="1"/>
          </p:cNvSpPr>
          <p:nvPr>
            <p:ph type="title"/>
          </p:nvPr>
        </p:nvSpPr>
        <p:spPr/>
        <p:txBody>
          <a:bodyPr vert="horz"/>
          <a:lstStyle/>
          <a:p>
            <a:r>
              <a:rPr lang="ru-RU"/>
              <a:t>Образец заголовка</a:t>
            </a:r>
            <a:endParaRPr lang="en-US"/>
          </a:p>
        </p:txBody>
      </p:sp>
      <p:sp>
        <p:nvSpPr>
          <p:cNvPr id="3" name="Вертикальный текст 2">
            <a:extLst>
              <a:ext uri="{FF2B5EF4-FFF2-40B4-BE49-F238E27FC236}">
                <a16:creationId xmlns:a16="http://schemas.microsoft.com/office/drawing/2014/main" id="{54BF2BBF-BCB0-6AEE-35E5-9B16A4E623A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2E354AC9-B8A0-F91F-A447-10EA576593B7}"/>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5" name="Нижний колонтитул 4">
            <a:extLst>
              <a:ext uri="{FF2B5EF4-FFF2-40B4-BE49-F238E27FC236}">
                <a16:creationId xmlns:a16="http://schemas.microsoft.com/office/drawing/2014/main" id="{4A56741B-7F11-71D6-F6B9-9852FD1F7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Номер слайда 5">
            <a:extLst>
              <a:ext uri="{FF2B5EF4-FFF2-40B4-BE49-F238E27FC236}">
                <a16:creationId xmlns:a16="http://schemas.microsoft.com/office/drawing/2014/main" id="{A04F4782-3E11-28CD-A0F0-8AE09EF506EC}"/>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40656342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0147094C-D99B-80F8-7F0C-62D704458C0D}"/>
              </a:ext>
            </a:extLst>
          </p:cNvPr>
          <p:cNvGraphicFramePr>
            <a:graphicFrameLocks noChangeAspect="1"/>
          </p:cNvGraphicFramePr>
          <p:nvPr userDrawn="1">
            <p:custDataLst>
              <p:tags r:id="rId1"/>
            </p:custDataLst>
            <p:extLst>
              <p:ext uri="{D42A27DB-BD31-4B8C-83A1-F6EECF244321}">
                <p14:modId xmlns:p14="http://schemas.microsoft.com/office/powerpoint/2010/main" val="34762876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0147094C-D99B-80F8-7F0C-62D704458C0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Вертикальный заголовок 1">
            <a:extLst>
              <a:ext uri="{FF2B5EF4-FFF2-40B4-BE49-F238E27FC236}">
                <a16:creationId xmlns:a16="http://schemas.microsoft.com/office/drawing/2014/main" id="{08CBAF36-6CAC-92AC-5852-FBB5EF02030D}"/>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en-US"/>
          </a:p>
        </p:txBody>
      </p:sp>
      <p:sp>
        <p:nvSpPr>
          <p:cNvPr id="3" name="Вертикальный текст 2">
            <a:extLst>
              <a:ext uri="{FF2B5EF4-FFF2-40B4-BE49-F238E27FC236}">
                <a16:creationId xmlns:a16="http://schemas.microsoft.com/office/drawing/2014/main" id="{223C33DE-AC07-EEF1-2FA7-BD3C0F819B2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3796A17C-F8ED-58B7-1ACC-9E74E3DE7C4E}"/>
              </a:ext>
            </a:extLst>
          </p:cNvPr>
          <p:cNvSpPr>
            <a:spLocks noGrp="1"/>
          </p:cNvSpPr>
          <p:nvPr>
            <p:ph type="dt" sz="half" idx="10"/>
          </p:nvPr>
        </p:nvSpPr>
        <p:spPr>
          <a:xfrm>
            <a:off x="838200" y="6356350"/>
            <a:ext cx="2743200" cy="365125"/>
          </a:xfrm>
          <a:prstGeom prst="rect">
            <a:avLst/>
          </a:prstGeom>
        </p:spPr>
        <p:txBody>
          <a:bodyPr/>
          <a:lstStyle/>
          <a:p>
            <a:fld id="{8D71EA18-A614-4B83-96AD-F5B154E4304E}" type="datetimeFigureOut">
              <a:rPr lang="en-US" smtClean="0"/>
              <a:t>9/26/2024</a:t>
            </a:fld>
            <a:endParaRPr lang="en-US"/>
          </a:p>
        </p:txBody>
      </p:sp>
      <p:sp>
        <p:nvSpPr>
          <p:cNvPr id="5" name="Нижний колонтитул 4">
            <a:extLst>
              <a:ext uri="{FF2B5EF4-FFF2-40B4-BE49-F238E27FC236}">
                <a16:creationId xmlns:a16="http://schemas.microsoft.com/office/drawing/2014/main" id="{36398E04-740D-0579-AD6A-2380FB80B13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Номер слайда 5">
            <a:extLst>
              <a:ext uri="{FF2B5EF4-FFF2-40B4-BE49-F238E27FC236}">
                <a16:creationId xmlns:a16="http://schemas.microsoft.com/office/drawing/2014/main" id="{5D9BAFF5-B0A0-ABEA-6C35-3861F8BC131F}"/>
              </a:ext>
            </a:extLst>
          </p:cNvPr>
          <p:cNvSpPr>
            <a:spLocks noGrp="1"/>
          </p:cNvSpPr>
          <p:nvPr>
            <p:ph type="sldNum" sz="quarter" idx="12"/>
          </p:nvPr>
        </p:nvSpPr>
        <p:spPr>
          <a:xfrm>
            <a:off x="8610600" y="6356350"/>
            <a:ext cx="2743200" cy="365125"/>
          </a:xfrm>
          <a:prstGeom prst="rect">
            <a:avLst/>
          </a:prstGeom>
        </p:spPr>
        <p:txBody>
          <a:bodyPr/>
          <a:lstStyle/>
          <a:p>
            <a:fld id="{1E33D00D-8779-48DD-97EB-3A7D390A22B9}" type="slidenum">
              <a:rPr lang="en-US" smtClean="0"/>
              <a:t>‹#›</a:t>
            </a:fld>
            <a:endParaRPr lang="en-US"/>
          </a:p>
        </p:txBody>
      </p:sp>
    </p:spTree>
    <p:extLst>
      <p:ext uri="{BB962C8B-B14F-4D97-AF65-F5344CB8AC3E}">
        <p14:creationId xmlns:p14="http://schemas.microsoft.com/office/powerpoint/2010/main" val="13375059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omparison">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noAutofit/>
          </a:bodyPr>
          <a:lstStyle/>
          <a:p>
            <a:r>
              <a:rPr lang="en-US"/>
              <a:t>Click to edit Master title style</a:t>
            </a:r>
            <a:endParaRPr/>
          </a:p>
        </p:txBody>
      </p:sp>
      <p:sp>
        <p:nvSpPr>
          <p:cNvPr id="95" name="Body Level One…"/>
          <p:cNvSpPr txBox="1">
            <a:spLocks noGrp="1"/>
          </p:cNvSpPr>
          <p:nvPr>
            <p:ph type="body" sz="quarter" idx="1"/>
          </p:nvPr>
        </p:nvSpPr>
        <p:spPr>
          <a:xfrm>
            <a:off x="589241" y="1522413"/>
            <a:ext cx="10978872" cy="1783565"/>
          </a:xfrm>
          <a:prstGeom prst="rect">
            <a:avLst/>
          </a:prstGeom>
        </p:spPr>
        <p:txBody>
          <a:bodyPr wrap="square" anchor="t" anchorCtr="0">
            <a:spAutoFit/>
          </a:bodyPr>
          <a:lstStyle>
            <a:lvl1pPr marL="284400" indent="-284400">
              <a:buClr>
                <a:srgbClr val="00A1DE"/>
              </a:buClr>
              <a:buSzTx/>
              <a:buFont typeface="Arial" panose="020B0604020202020204" pitchFamily="34" charset="0"/>
              <a:buChar char="•"/>
              <a:defRPr sz="2200"/>
            </a:lvl1pPr>
            <a:lvl2pPr marL="583200" indent="-284400">
              <a:buClr>
                <a:srgbClr val="00A1DE"/>
              </a:buClr>
              <a:buSzTx/>
              <a:buFont typeface="Roboto" panose="02000000000000000000" pitchFamily="2" charset="0"/>
              <a:buChar char="–"/>
              <a:defRPr sz="2200"/>
            </a:lvl2pPr>
            <a:lvl3pPr marL="864000" indent="-284400">
              <a:buClr>
                <a:srgbClr val="00A1DE"/>
              </a:buClr>
              <a:buSzTx/>
              <a:buFont typeface="Arial" panose="020B0604020202020204" pitchFamily="34" charset="0"/>
              <a:buChar char="•"/>
              <a:defRPr sz="2200"/>
            </a:lvl3pPr>
            <a:lvl4pPr marL="1152000" indent="-284400">
              <a:buClr>
                <a:srgbClr val="00A1DE"/>
              </a:buClr>
              <a:buSzTx/>
              <a:buFont typeface="Roboto" panose="02000000000000000000" pitchFamily="2" charset="0"/>
              <a:buChar char="–"/>
              <a:defRPr sz="2200"/>
            </a:lvl4pPr>
            <a:lvl5pPr marL="1497150" indent="-342900">
              <a:buClrTx/>
              <a:buSzTx/>
              <a:buFontTx/>
              <a:buNone/>
              <a:defRPr sz="2200" b="1" i="0" u="none" strike="noStrike" cap="none" spc="0" baseline="0">
                <a:solidFill>
                  <a:srgbClr val="000000"/>
                </a:solidFill>
                <a:uFillTx/>
                <a:latin typeface="Arial" panose="020B0604020202020204" pitchFamily="34" charset="0"/>
                <a:ea typeface="Roboto Regular"/>
                <a:cs typeface="Arial" panose="020B0604020202020204" pitchFamily="34" charset="0"/>
                <a:sym typeface="Roboto Regul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marL="1440000" marR="0" lvl="4" indent="-285750" algn="l" defTabSz="457200" eaLnBrk="1" latinLnBrk="0" hangingPunct="1">
              <a:lnSpc>
                <a:spcPct val="100000"/>
              </a:lnSpc>
              <a:spcBef>
                <a:spcPts val="600"/>
              </a:spcBef>
              <a:spcAft>
                <a:spcPct val="0"/>
              </a:spcAft>
              <a:buClr>
                <a:srgbClr val="00A1DE"/>
              </a:buClr>
              <a:buSzTx/>
              <a:buFont typeface="Arial"/>
              <a:buChar char="»"/>
            </a:pPr>
            <a:r>
              <a:rPr lang="en-US" dirty="0"/>
              <a:t>Fifth level</a:t>
            </a:r>
            <a:endParaRPr dirty="0"/>
          </a:p>
        </p:txBody>
      </p:sp>
      <p:sp>
        <p:nvSpPr>
          <p:cNvPr id="99" name="Rectangle 5"/>
          <p:cNvSpPr/>
          <p:nvPr/>
        </p:nvSpPr>
        <p:spPr>
          <a:xfrm>
            <a:off x="0" y="0"/>
            <a:ext cx="12192000" cy="160338"/>
          </a:xfrm>
          <a:prstGeom prst="rect">
            <a:avLst/>
          </a:prstGeom>
          <a:gradFill>
            <a:gsLst>
              <a:gs pos="0">
                <a:srgbClr val="457DCC"/>
              </a:gs>
              <a:gs pos="100000">
                <a:srgbClr val="2B3D67"/>
              </a:gs>
            </a:gsLst>
          </a:gradFill>
          <a:ln w="12700">
            <a:miter lim="400000"/>
          </a:ln>
        </p:spPr>
        <p:txBody>
          <a:bodyPr tIns="45720" bIns="45720" anchor="ctr"/>
          <a:lstStyle/>
          <a:p>
            <a:pPr algn="ctr">
              <a:defRPr>
                <a:solidFill>
                  <a:srgbClr val="C13C2C"/>
                </a:solidFill>
                <a:latin typeface="+mn-lt"/>
                <a:ea typeface="+mn-ea"/>
                <a:cs typeface="+mn-cs"/>
                <a:sym typeface="Tahoma"/>
              </a:defRPr>
            </a:pPr>
            <a:endParaRPr sz="900" b="1" i="0" dirty="0">
              <a:latin typeface="Arial" panose="020B0604020202020204" pitchFamily="34" charset="0"/>
            </a:endParaRPr>
          </a:p>
        </p:txBody>
      </p:sp>
      <p:sp>
        <p:nvSpPr>
          <p:cNvPr id="8" name="Text Placeholder 3">
            <a:extLst>
              <a:ext uri="{FF2B5EF4-FFF2-40B4-BE49-F238E27FC236}">
                <a16:creationId xmlns:a16="http://schemas.microsoft.com/office/drawing/2014/main" id="{BFD8D7CA-8A14-3D57-9FBE-B31844CDB086}"/>
              </a:ext>
            </a:extLst>
          </p:cNvPr>
          <p:cNvSpPr>
            <a:spLocks noGrp="1"/>
          </p:cNvSpPr>
          <p:nvPr>
            <p:ph type="body" sz="quarter" idx="12"/>
          </p:nvPr>
        </p:nvSpPr>
        <p:spPr>
          <a:xfrm>
            <a:off x="121921" y="6595347"/>
            <a:ext cx="10980738" cy="203133"/>
          </a:xfrm>
        </p:spPr>
        <p:txBody>
          <a:bodyPr anchor="b" anchorCtr="0">
            <a:spAutoFit/>
          </a:bodyPr>
          <a:lstStyle>
            <a:lvl1pPr marL="0" indent="0">
              <a:spcBef>
                <a:spcPct val="0"/>
              </a:spcBef>
              <a:buFontTx/>
              <a:buNone/>
              <a:defRPr sz="900" b="0" i="0">
                <a:solidFill>
                  <a:schemeClr val="tx1"/>
                </a:solidFill>
                <a:latin typeface="Arial" panose="020B0604020202020204" pitchFamily="34" charset="0"/>
                <a:ea typeface="Roboto Condensed" panose="02000000000000000000" pitchFamily="2" charset="0"/>
              </a:defRPr>
            </a:lvl1pPr>
            <a:lvl2pPr marL="298800" indent="0">
              <a:buNone/>
              <a:defRPr/>
            </a:lvl2pPr>
          </a:lstStyle>
          <a:p>
            <a:pPr lvl="0"/>
            <a:r>
              <a:rPr lang="en-US" dirty="0"/>
              <a:t>Click to edit Master text styles</a:t>
            </a:r>
          </a:p>
        </p:txBody>
      </p:sp>
    </p:spTree>
    <p:extLst>
      <p:ext uri="{BB962C8B-B14F-4D97-AF65-F5344CB8AC3E}">
        <p14:creationId xmlns:p14="http://schemas.microsoft.com/office/powerpoint/2010/main" val="172431853"/>
      </p:ext>
    </p:extLst>
  </p:cSld>
  <p:clrMapOvr>
    <a:masterClrMapping/>
  </p:clrMapOvr>
  <p:transition spd="med"/>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CAF37DC-F8F1-9349-B06C-EC2309C41F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471" t="9040" r="525" b="960"/>
          <a:stretch/>
        </p:blipFill>
        <p:spPr>
          <a:xfrm>
            <a:off x="0" y="0"/>
            <a:ext cx="12208580" cy="6858000"/>
          </a:xfrm>
          <a:prstGeom prst="rect">
            <a:avLst/>
          </a:prstGeom>
        </p:spPr>
      </p:pic>
      <p:sp>
        <p:nvSpPr>
          <p:cNvPr id="14" name="Rectangle 32">
            <a:extLst>
              <a:ext uri="{FF2B5EF4-FFF2-40B4-BE49-F238E27FC236}">
                <a16:creationId xmlns:a16="http://schemas.microsoft.com/office/drawing/2014/main" id="{912652CE-23EC-0445-812C-54A0019DA017}"/>
              </a:ext>
            </a:extLst>
          </p:cNvPr>
          <p:cNvSpPr/>
          <p:nvPr userDrawn="1"/>
        </p:nvSpPr>
        <p:spPr>
          <a:xfrm>
            <a:off x="422029" y="0"/>
            <a:ext cx="4569695" cy="6857999"/>
          </a:xfrm>
          <a:prstGeom prst="rect">
            <a:avLst/>
          </a:prstGeom>
          <a:solidFill>
            <a:schemeClr val="bg1">
              <a:lumMod val="9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Рисунок 16">
            <a:extLst>
              <a:ext uri="{FF2B5EF4-FFF2-40B4-BE49-F238E27FC236}">
                <a16:creationId xmlns:a16="http://schemas.microsoft.com/office/drawing/2014/main" id="{EDF9F165-C382-1E42-A91E-7507770B857A}"/>
              </a:ext>
            </a:extLst>
          </p:cNvPr>
          <p:cNvPicPr>
            <a:picLocks noChangeAspect="1"/>
          </p:cNvPicPr>
          <p:nvPr userDrawn="1"/>
        </p:nvPicPr>
        <p:blipFill>
          <a:blip r:embed="rId3"/>
          <a:stretch>
            <a:fillRect/>
          </a:stretch>
        </p:blipFill>
        <p:spPr>
          <a:xfrm>
            <a:off x="623888" y="5248748"/>
            <a:ext cx="1814512" cy="516196"/>
          </a:xfrm>
          <a:prstGeom prst="rect">
            <a:avLst/>
          </a:prstGeom>
        </p:spPr>
      </p:pic>
      <p:sp>
        <p:nvSpPr>
          <p:cNvPr id="20" name="TextBox 19">
            <a:extLst>
              <a:ext uri="{FF2B5EF4-FFF2-40B4-BE49-F238E27FC236}">
                <a16:creationId xmlns:a16="http://schemas.microsoft.com/office/drawing/2014/main" id="{64A16E7B-CBB2-1149-9A31-B27280653434}"/>
              </a:ext>
            </a:extLst>
          </p:cNvPr>
          <p:cNvSpPr txBox="1"/>
          <p:nvPr userDrawn="1"/>
        </p:nvSpPr>
        <p:spPr>
          <a:xfrm>
            <a:off x="623888" y="6290846"/>
            <a:ext cx="6192419" cy="338554"/>
          </a:xfrm>
          <a:prstGeom prst="rect">
            <a:avLst/>
          </a:prstGeom>
          <a:noFill/>
        </p:spPr>
        <p:txBody>
          <a:bodyPr wrap="square" lIns="0">
            <a:spAutoFit/>
          </a:bodyPr>
          <a:lstStyle/>
          <a:p>
            <a:pPr defTabSz="685783"/>
            <a:r>
              <a:rPr lang="ru-RU" sz="800" b="1" dirty="0">
                <a:solidFill>
                  <a:schemeClr val="accent5">
                    <a:lumMod val="75000"/>
                  </a:schemeClr>
                </a:solidFill>
                <a:latin typeface="+mj-lt"/>
              </a:rPr>
              <a:t>ПРЕЗЕНТАЦИЯ ПОДГОТОВЛЕНА ПРИ ПОДДЕРЖКЕ КОМПАНИИ </a:t>
            </a:r>
            <a:r>
              <a:rPr lang="en-US" sz="800" b="1" dirty="0">
                <a:solidFill>
                  <a:schemeClr val="accent5">
                    <a:lumMod val="75000"/>
                  </a:schemeClr>
                </a:solidFill>
                <a:latin typeface="+mj-lt"/>
              </a:rPr>
              <a:t>SWIXX. </a:t>
            </a:r>
            <a:br>
              <a:rPr lang="ru-RU" sz="800" b="1" dirty="0">
                <a:solidFill>
                  <a:schemeClr val="accent5">
                    <a:lumMod val="75000"/>
                  </a:schemeClr>
                </a:solidFill>
                <a:latin typeface="+mj-lt"/>
              </a:rPr>
            </a:br>
            <a:r>
              <a:rPr lang="ru-RU" sz="800" b="1" dirty="0">
                <a:solidFill>
                  <a:schemeClr val="accent5">
                    <a:lumMod val="75000"/>
                  </a:schemeClr>
                </a:solidFill>
                <a:latin typeface="+mj-lt"/>
              </a:rPr>
              <a:t>ПРЕДНАЗНАЧЕНА ТОЛЬКО ДЛЯ РАБОТНИКОВ ЗДРАВООХРАНЕНИЯ</a:t>
            </a:r>
            <a:endParaRPr lang="en-US" sz="800" b="1" dirty="0">
              <a:solidFill>
                <a:schemeClr val="accent5">
                  <a:lumMod val="75000"/>
                </a:schemeClr>
              </a:solidFill>
              <a:latin typeface="+mj-lt"/>
            </a:endParaRPr>
          </a:p>
        </p:txBody>
      </p:sp>
      <p:sp>
        <p:nvSpPr>
          <p:cNvPr id="21" name="TextBox 20">
            <a:extLst>
              <a:ext uri="{FF2B5EF4-FFF2-40B4-BE49-F238E27FC236}">
                <a16:creationId xmlns:a16="http://schemas.microsoft.com/office/drawing/2014/main" id="{9B9978E6-31C1-334D-A6AF-57E0B41DA8B2}"/>
              </a:ext>
            </a:extLst>
          </p:cNvPr>
          <p:cNvSpPr txBox="1"/>
          <p:nvPr userDrawn="1"/>
        </p:nvSpPr>
        <p:spPr>
          <a:xfrm>
            <a:off x="521527" y="5948747"/>
            <a:ext cx="3090157" cy="372409"/>
          </a:xfrm>
          <a:prstGeom prst="rect">
            <a:avLst/>
          </a:prstGeom>
          <a:noFill/>
        </p:spPr>
        <p:txBody>
          <a:bodyPr wrap="square" rtlCol="0">
            <a:spAutoFit/>
          </a:bodyPr>
          <a:lstStyle/>
          <a:p>
            <a:pPr defTabSz="685783">
              <a:defRPr/>
            </a:pPr>
            <a:r>
              <a:rPr lang="en-US" sz="800" dirty="0">
                <a:solidFill>
                  <a:schemeClr val="accent5">
                    <a:lumMod val="75000"/>
                  </a:schemeClr>
                </a:solidFill>
                <a:latin typeface="+mj-lt"/>
              </a:rPr>
              <a:t>105064, </a:t>
            </a:r>
            <a:r>
              <a:rPr lang="ru-RU" sz="800" dirty="0">
                <a:solidFill>
                  <a:schemeClr val="accent5">
                    <a:lumMod val="75000"/>
                  </a:schemeClr>
                </a:solidFill>
                <a:latin typeface="+mj-lt"/>
              </a:rPr>
              <a:t>Москва, Земляной Вал 9, БЦ </a:t>
            </a:r>
            <a:r>
              <a:rPr lang="ru-RU" sz="800" dirty="0" err="1">
                <a:solidFill>
                  <a:schemeClr val="accent5">
                    <a:lumMod val="75000"/>
                  </a:schemeClr>
                </a:solidFill>
                <a:latin typeface="+mj-lt"/>
              </a:rPr>
              <a:t>Ситидел</a:t>
            </a:r>
            <a:r>
              <a:rPr lang="ru-RU" sz="800" dirty="0">
                <a:solidFill>
                  <a:schemeClr val="accent5">
                    <a:lumMod val="75000"/>
                  </a:schemeClr>
                </a:solidFill>
                <a:latin typeface="+mj-lt"/>
              </a:rPr>
              <a:t>, 9 этаж</a:t>
            </a:r>
            <a:r>
              <a:rPr lang="en-US" sz="800" dirty="0">
                <a:solidFill>
                  <a:schemeClr val="accent5">
                    <a:lumMod val="75000"/>
                  </a:schemeClr>
                </a:solidFill>
                <a:latin typeface="+mj-lt"/>
              </a:rPr>
              <a:t> </a:t>
            </a:r>
            <a:r>
              <a:rPr lang="en-US" sz="800" dirty="0" err="1">
                <a:solidFill>
                  <a:schemeClr val="accent5">
                    <a:lumMod val="75000"/>
                  </a:schemeClr>
                </a:solidFill>
                <a:latin typeface="+mj-lt"/>
              </a:rPr>
              <a:t>russia.info@swixxbiopharma.com</a:t>
            </a:r>
            <a:endParaRPr lang="en-US" sz="800" dirty="0">
              <a:solidFill>
                <a:schemeClr val="accent5">
                  <a:lumMod val="75000"/>
                </a:schemeClr>
              </a:solidFill>
              <a:latin typeface="+mj-lt"/>
            </a:endParaRPr>
          </a:p>
        </p:txBody>
      </p:sp>
      <p:sp>
        <p:nvSpPr>
          <p:cNvPr id="24" name="Прямоугольник с двумя скругленными соседними углами 23">
            <a:extLst>
              <a:ext uri="{FF2B5EF4-FFF2-40B4-BE49-F238E27FC236}">
                <a16:creationId xmlns:a16="http://schemas.microsoft.com/office/drawing/2014/main" id="{630DB2EF-20FC-F347-BC98-4DE7BA5E5DFC}"/>
              </a:ext>
            </a:extLst>
          </p:cNvPr>
          <p:cNvSpPr/>
          <p:nvPr userDrawn="1"/>
        </p:nvSpPr>
        <p:spPr>
          <a:xfrm flipV="1">
            <a:off x="9897540" y="-74950"/>
            <a:ext cx="1872430" cy="941830"/>
          </a:xfrm>
          <a:prstGeom prst="round2Same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pic>
        <p:nvPicPr>
          <p:cNvPr id="25" name="Рисунок 24">
            <a:extLst>
              <a:ext uri="{FF2B5EF4-FFF2-40B4-BE49-F238E27FC236}">
                <a16:creationId xmlns:a16="http://schemas.microsoft.com/office/drawing/2014/main" id="{755A6C9A-76DC-574D-9372-23CF23C5260F}"/>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0038385" y="174491"/>
            <a:ext cx="1579936" cy="526646"/>
          </a:xfrm>
          <a:prstGeom prst="rect">
            <a:avLst/>
          </a:prstGeom>
        </p:spPr>
      </p:pic>
    </p:spTree>
    <p:extLst>
      <p:ext uri="{BB962C8B-B14F-4D97-AF65-F5344CB8AC3E}">
        <p14:creationId xmlns:p14="http://schemas.microsoft.com/office/powerpoint/2010/main" val="815861859"/>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tIns="91440" bIns="91440"/>
          <a:lstStyle/>
          <a:p>
            <a:r>
              <a:rPr lang="en-US"/>
              <a:t>Click to edit Master title style</a:t>
            </a:r>
          </a:p>
        </p:txBody>
      </p:sp>
      <p:sp>
        <p:nvSpPr>
          <p:cNvPr id="6" name="Slide Number Placeholder 5"/>
          <p:cNvSpPr>
            <a:spLocks noGrp="1"/>
          </p:cNvSpPr>
          <p:nvPr>
            <p:ph type="sldNum" sz="quarter" idx="12"/>
          </p:nvPr>
        </p:nvSpPr>
        <p:spPr/>
        <p:txBody>
          <a:bodyPr/>
          <a:lstStyle/>
          <a:p>
            <a:fld id="{433333A3-4547-F444-B56E-77A7C57F984C}" type="slidenum">
              <a:rPr lang="en-US" smtClean="0"/>
              <a:t>‹#›</a:t>
            </a:fld>
            <a:endParaRPr lang="en-US"/>
          </a:p>
        </p:txBody>
      </p:sp>
      <p:sp>
        <p:nvSpPr>
          <p:cNvPr id="8" name="Text Placeholder 7">
            <a:extLst>
              <a:ext uri="{FF2B5EF4-FFF2-40B4-BE49-F238E27FC236}">
                <a16:creationId xmlns:a16="http://schemas.microsoft.com/office/drawing/2014/main" id="{605F6A4F-CFBD-D34B-B60D-9EA4374BEC85}"/>
              </a:ext>
            </a:extLst>
          </p:cNvPr>
          <p:cNvSpPr>
            <a:spLocks noGrp="1"/>
          </p:cNvSpPr>
          <p:nvPr>
            <p:ph type="body" sz="quarter" idx="13" hasCustomPrompt="1"/>
          </p:nvPr>
        </p:nvSpPr>
        <p:spPr>
          <a:xfrm>
            <a:off x="461434" y="6096000"/>
            <a:ext cx="11315700" cy="485312"/>
          </a:xfrm>
        </p:spPr>
        <p:txBody>
          <a:bodyPr tIns="0" bIns="0" anchor="b">
            <a:noAutofit/>
          </a:bodyPr>
          <a:lstStyle>
            <a:lvl1pPr marL="10584" indent="0">
              <a:lnSpc>
                <a:spcPct val="100000"/>
              </a:lnSpc>
              <a:spcBef>
                <a:spcPct val="0"/>
              </a:spcBef>
              <a:buNone/>
              <a:defRPr sz="1067"/>
            </a:lvl1pPr>
            <a:lvl2pPr marL="10584" indent="0">
              <a:lnSpc>
                <a:spcPct val="100000"/>
              </a:lnSpc>
              <a:spcBef>
                <a:spcPct val="0"/>
              </a:spcBef>
              <a:buNone/>
              <a:defRPr sz="1067"/>
            </a:lvl2pPr>
            <a:lvl3pPr marL="10584" indent="0">
              <a:lnSpc>
                <a:spcPct val="100000"/>
              </a:lnSpc>
              <a:spcBef>
                <a:spcPct val="0"/>
              </a:spcBef>
              <a:buNone/>
              <a:defRPr sz="1067"/>
            </a:lvl3pPr>
            <a:lvl4pPr marL="10584" indent="0">
              <a:lnSpc>
                <a:spcPct val="100000"/>
              </a:lnSpc>
              <a:spcBef>
                <a:spcPct val="0"/>
              </a:spcBef>
              <a:buNone/>
              <a:defRPr sz="1067"/>
            </a:lvl4pPr>
            <a:lvl5pPr marL="10584" indent="0">
              <a:lnSpc>
                <a:spcPct val="100000"/>
              </a:lnSpc>
              <a:spcBef>
                <a:spcPct val="0"/>
              </a:spcBef>
              <a:buNone/>
              <a:defRPr sz="1067"/>
            </a:lvl5pPr>
          </a:lstStyle>
          <a:p>
            <a:pPr lvl="0"/>
            <a:r>
              <a:rPr lang="en-US"/>
              <a:t>Footnotes</a:t>
            </a:r>
          </a:p>
        </p:txBody>
      </p:sp>
    </p:spTree>
    <p:extLst>
      <p:ext uri="{BB962C8B-B14F-4D97-AF65-F5344CB8AC3E}">
        <p14:creationId xmlns:p14="http://schemas.microsoft.com/office/powerpoint/2010/main" val="2892098394"/>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9FAEE7-FE37-73B9-8366-EBEE1DF9A3BB}"/>
              </a:ext>
            </a:extLst>
          </p:cNvPr>
          <p:cNvSpPr/>
          <p:nvPr userDrawn="1"/>
        </p:nvSpPr>
        <p:spPr>
          <a:xfrm>
            <a:off x="838200" y="1001348"/>
            <a:ext cx="10440000" cy="45719"/>
          </a:xfrm>
          <a:prstGeom prst="rect">
            <a:avLst/>
          </a:prstGeom>
          <a:solidFill>
            <a:srgbClr val="ED0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R" dirty="0"/>
          </a:p>
        </p:txBody>
      </p:sp>
      <p:pic>
        <p:nvPicPr>
          <p:cNvPr id="3" name="Picture 2" descr="Icon&#10;&#10;Description automatically generated">
            <a:extLst>
              <a:ext uri="{FF2B5EF4-FFF2-40B4-BE49-F238E27FC236}">
                <a16:creationId xmlns:a16="http://schemas.microsoft.com/office/drawing/2014/main" id="{01FAD1A1-6461-D623-6620-A31AEC9AE2C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134498" y="804905"/>
            <a:ext cx="438603" cy="438603"/>
          </a:xfrm>
          <a:prstGeom prst="rect">
            <a:avLst/>
          </a:prstGeom>
        </p:spPr>
      </p:pic>
    </p:spTree>
    <p:extLst>
      <p:ext uri="{BB962C8B-B14F-4D97-AF65-F5344CB8AC3E}">
        <p14:creationId xmlns:p14="http://schemas.microsoft.com/office/powerpoint/2010/main" val="39523906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tIns="91440" bIns="91440"/>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433333A3-4547-F444-B56E-77A7C57F984C}" type="slidenum">
              <a:rPr lang="en-US" smtClean="0"/>
              <a:t>‹#›</a:t>
            </a:fld>
            <a:endParaRPr lang="en-US"/>
          </a:p>
        </p:txBody>
      </p:sp>
      <p:sp>
        <p:nvSpPr>
          <p:cNvPr id="8" name="Text Placeholder 7">
            <a:extLst>
              <a:ext uri="{FF2B5EF4-FFF2-40B4-BE49-F238E27FC236}">
                <a16:creationId xmlns:a16="http://schemas.microsoft.com/office/drawing/2014/main" id="{605F6A4F-CFBD-D34B-B60D-9EA4374BEC85}"/>
              </a:ext>
            </a:extLst>
          </p:cNvPr>
          <p:cNvSpPr>
            <a:spLocks noGrp="1"/>
          </p:cNvSpPr>
          <p:nvPr>
            <p:ph type="body" sz="quarter" idx="13" hasCustomPrompt="1"/>
          </p:nvPr>
        </p:nvSpPr>
        <p:spPr>
          <a:xfrm>
            <a:off x="461434" y="6096000"/>
            <a:ext cx="11315700" cy="485312"/>
          </a:xfrm>
        </p:spPr>
        <p:txBody>
          <a:bodyPr tIns="0" bIns="0" anchor="b">
            <a:noAutofit/>
          </a:bodyPr>
          <a:lstStyle>
            <a:lvl1pPr marL="10584" indent="0">
              <a:lnSpc>
                <a:spcPct val="100000"/>
              </a:lnSpc>
              <a:spcBef>
                <a:spcPct val="0"/>
              </a:spcBef>
              <a:buNone/>
              <a:defRPr sz="1067"/>
            </a:lvl1pPr>
            <a:lvl2pPr marL="10584" indent="0">
              <a:lnSpc>
                <a:spcPct val="100000"/>
              </a:lnSpc>
              <a:spcBef>
                <a:spcPct val="0"/>
              </a:spcBef>
              <a:buNone/>
              <a:defRPr sz="1067"/>
            </a:lvl2pPr>
            <a:lvl3pPr marL="10584" indent="0">
              <a:lnSpc>
                <a:spcPct val="100000"/>
              </a:lnSpc>
              <a:spcBef>
                <a:spcPct val="0"/>
              </a:spcBef>
              <a:buNone/>
              <a:defRPr sz="1067"/>
            </a:lvl3pPr>
            <a:lvl4pPr marL="10584" indent="0">
              <a:lnSpc>
                <a:spcPct val="100000"/>
              </a:lnSpc>
              <a:spcBef>
                <a:spcPct val="0"/>
              </a:spcBef>
              <a:buNone/>
              <a:defRPr sz="1067"/>
            </a:lvl4pPr>
            <a:lvl5pPr marL="10584" indent="0">
              <a:lnSpc>
                <a:spcPct val="100000"/>
              </a:lnSpc>
              <a:spcBef>
                <a:spcPct val="0"/>
              </a:spcBef>
              <a:buNone/>
              <a:defRPr sz="1067"/>
            </a:lvl5pPr>
          </a:lstStyle>
          <a:p>
            <a:pPr lvl="0"/>
            <a:r>
              <a:rPr lang="en-US"/>
              <a:t>Footnotes</a:t>
            </a:r>
          </a:p>
        </p:txBody>
      </p:sp>
    </p:spTree>
    <p:extLst>
      <p:ext uri="{BB962C8B-B14F-4D97-AF65-F5344CB8AC3E}">
        <p14:creationId xmlns:p14="http://schemas.microsoft.com/office/powerpoint/2010/main" val="121042721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BE96BA1B-B0B8-0CE7-6DC4-DFECDAC4A918}"/>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BE96BA1B-B0B8-0CE7-6DC4-DFECDAC4A91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BBE7DD2D-C37C-199E-C325-837215BBB773}"/>
              </a:ext>
            </a:extLst>
          </p:cNvPr>
          <p:cNvSpPr>
            <a:spLocks noGrp="1"/>
          </p:cNvSpPr>
          <p:nvPr>
            <p:ph type="ctrTitle"/>
          </p:nvPr>
        </p:nvSpPr>
        <p:spPr>
          <a:xfrm>
            <a:off x="1524000" y="1122363"/>
            <a:ext cx="9144000" cy="2387600"/>
          </a:xfrm>
        </p:spPr>
        <p:txBody>
          <a:bodyPr vert="horz" anchor="b"/>
          <a:lstStyle>
            <a:lvl1pPr algn="ctr">
              <a:defRPr sz="6000"/>
            </a:lvl1pPr>
          </a:lstStyle>
          <a:p>
            <a:r>
              <a:rPr lang="ru-RU"/>
              <a:t>Образец заголовка</a:t>
            </a:r>
            <a:endParaRPr lang="en-US"/>
          </a:p>
        </p:txBody>
      </p:sp>
      <p:sp>
        <p:nvSpPr>
          <p:cNvPr id="3" name="Подзаголовок 2">
            <a:extLst>
              <a:ext uri="{FF2B5EF4-FFF2-40B4-BE49-F238E27FC236}">
                <a16:creationId xmlns:a16="http://schemas.microsoft.com/office/drawing/2014/main" id="{DEBABE51-20BC-3CED-7F0C-CED6DE6826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a:p>
        </p:txBody>
      </p:sp>
      <p:sp>
        <p:nvSpPr>
          <p:cNvPr id="4" name="Дата 3">
            <a:extLst>
              <a:ext uri="{FF2B5EF4-FFF2-40B4-BE49-F238E27FC236}">
                <a16:creationId xmlns:a16="http://schemas.microsoft.com/office/drawing/2014/main" id="{A5E099BA-40AC-1C2A-E2D3-E3C1DA8C8F9E}"/>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5" name="Нижний колонтитул 4">
            <a:extLst>
              <a:ext uri="{FF2B5EF4-FFF2-40B4-BE49-F238E27FC236}">
                <a16:creationId xmlns:a16="http://schemas.microsoft.com/office/drawing/2014/main" id="{A288B611-FB5B-25EB-0A39-7F38794379CD}"/>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омер слайда 5">
            <a:extLst>
              <a:ext uri="{FF2B5EF4-FFF2-40B4-BE49-F238E27FC236}">
                <a16:creationId xmlns:a16="http://schemas.microsoft.com/office/drawing/2014/main" id="{87D430B2-B482-8E95-005F-D8F6928BD2E0}"/>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10286367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F077240C-B0C8-16F1-1226-3626A485E766}"/>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F077240C-B0C8-16F1-1226-3626A485E76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220CCDE-E682-601F-2B76-24BE66E7C5A8}"/>
              </a:ext>
            </a:extLst>
          </p:cNvPr>
          <p:cNvSpPr>
            <a:spLocks noGrp="1"/>
          </p:cNvSpPr>
          <p:nvPr>
            <p:ph type="title"/>
          </p:nvPr>
        </p:nvSpPr>
        <p:spPr/>
        <p:txBody>
          <a:bodyPr vert="horz"/>
          <a:lstStyle/>
          <a:p>
            <a:r>
              <a:rPr lang="ru-RU" dirty="0"/>
              <a:t>Образец заголовка</a:t>
            </a:r>
            <a:endParaRPr lang="en-US" dirty="0"/>
          </a:p>
        </p:txBody>
      </p:sp>
      <p:sp>
        <p:nvSpPr>
          <p:cNvPr id="3" name="Объект 2">
            <a:extLst>
              <a:ext uri="{FF2B5EF4-FFF2-40B4-BE49-F238E27FC236}">
                <a16:creationId xmlns:a16="http://schemas.microsoft.com/office/drawing/2014/main" id="{FAC69840-A255-26A8-CB98-45356C5460A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extLst>
      <p:ext uri="{BB962C8B-B14F-4D97-AF65-F5344CB8AC3E}">
        <p14:creationId xmlns:p14="http://schemas.microsoft.com/office/powerpoint/2010/main" val="35715002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ABFF0F16-1410-E36A-B727-1F1EA78A3DCE}"/>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ABFF0F16-1410-E36A-B727-1F1EA78A3DC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574BE68B-BFF3-2150-03BA-5C315713C9AC}"/>
              </a:ext>
            </a:extLst>
          </p:cNvPr>
          <p:cNvSpPr>
            <a:spLocks noGrp="1"/>
          </p:cNvSpPr>
          <p:nvPr>
            <p:ph type="title"/>
          </p:nvPr>
        </p:nvSpPr>
        <p:spPr>
          <a:xfrm>
            <a:off x="831850" y="1709738"/>
            <a:ext cx="10515600" cy="2852737"/>
          </a:xfrm>
        </p:spPr>
        <p:txBody>
          <a:bodyPr vert="horz" anchor="b"/>
          <a:lstStyle>
            <a:lvl1pPr>
              <a:defRPr sz="6000"/>
            </a:lvl1pPr>
          </a:lstStyle>
          <a:p>
            <a:r>
              <a:rPr lang="ru-RU" dirty="0"/>
              <a:t>Образец заголовка</a:t>
            </a:r>
            <a:endParaRPr lang="en-US" dirty="0"/>
          </a:p>
        </p:txBody>
      </p:sp>
      <p:sp>
        <p:nvSpPr>
          <p:cNvPr id="3" name="Текст 2">
            <a:extLst>
              <a:ext uri="{FF2B5EF4-FFF2-40B4-BE49-F238E27FC236}">
                <a16:creationId xmlns:a16="http://schemas.microsoft.com/office/drawing/2014/main" id="{22D94597-4E5F-844C-42E8-66D2BCB92C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1F8C57A-564E-F9E1-1936-36CCE63E88ED}"/>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5" name="Нижний колонтитул 4">
            <a:extLst>
              <a:ext uri="{FF2B5EF4-FFF2-40B4-BE49-F238E27FC236}">
                <a16:creationId xmlns:a16="http://schemas.microsoft.com/office/drawing/2014/main" id="{B5E3660E-A3B6-299E-55EE-F946AF1A7EC9}"/>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омер слайда 5">
            <a:extLst>
              <a:ext uri="{FF2B5EF4-FFF2-40B4-BE49-F238E27FC236}">
                <a16:creationId xmlns:a16="http://schemas.microsoft.com/office/drawing/2014/main" id="{169BED49-518E-3A52-E6E3-B3A7B38107DF}"/>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11415581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8E2BF235-EB69-CBF1-BD3B-C2D0EDECAF89}"/>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8E2BF235-EB69-CBF1-BD3B-C2D0EDECAF8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060058E2-B63D-B919-E287-69A15C34126D}"/>
              </a:ext>
            </a:extLst>
          </p:cNvPr>
          <p:cNvSpPr>
            <a:spLocks noGrp="1"/>
          </p:cNvSpPr>
          <p:nvPr>
            <p:ph type="title"/>
          </p:nvPr>
        </p:nvSpPr>
        <p:spPr/>
        <p:txBody>
          <a:bodyPr vert="horz"/>
          <a:lstStyle/>
          <a:p>
            <a:r>
              <a:rPr lang="ru-RU"/>
              <a:t>Образец заголовка</a:t>
            </a:r>
            <a:endParaRPr lang="en-US"/>
          </a:p>
        </p:txBody>
      </p:sp>
      <p:sp>
        <p:nvSpPr>
          <p:cNvPr id="3" name="Объект 2">
            <a:extLst>
              <a:ext uri="{FF2B5EF4-FFF2-40B4-BE49-F238E27FC236}">
                <a16:creationId xmlns:a16="http://schemas.microsoft.com/office/drawing/2014/main" id="{0348ED26-FDA6-81A7-4600-63B690EA905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Объект 3">
            <a:extLst>
              <a:ext uri="{FF2B5EF4-FFF2-40B4-BE49-F238E27FC236}">
                <a16:creationId xmlns:a16="http://schemas.microsoft.com/office/drawing/2014/main" id="{636308DE-4D46-7031-8832-C5A64D660D2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extLst>
      <p:ext uri="{BB962C8B-B14F-4D97-AF65-F5344CB8AC3E}">
        <p14:creationId xmlns:p14="http://schemas.microsoft.com/office/powerpoint/2010/main" val="34760630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34087F8A-BA6A-7D8D-A1A9-2A3573F071EF}"/>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11" name="think-cell data - do not delete" hidden="1">
                        <a:extLst>
                          <a:ext uri="{FF2B5EF4-FFF2-40B4-BE49-F238E27FC236}">
                            <a16:creationId xmlns:a16="http://schemas.microsoft.com/office/drawing/2014/main" id="{34087F8A-BA6A-7D8D-A1A9-2A3573F071E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4FD8751-2EDE-2141-8EEE-4B796D47E6C9}"/>
              </a:ext>
            </a:extLst>
          </p:cNvPr>
          <p:cNvSpPr>
            <a:spLocks noGrp="1"/>
          </p:cNvSpPr>
          <p:nvPr>
            <p:ph type="title"/>
          </p:nvPr>
        </p:nvSpPr>
        <p:spPr>
          <a:xfrm>
            <a:off x="839788" y="365125"/>
            <a:ext cx="10515600" cy="1325563"/>
          </a:xfrm>
        </p:spPr>
        <p:txBody>
          <a:bodyPr vert="horz"/>
          <a:lstStyle/>
          <a:p>
            <a:r>
              <a:rPr lang="ru-RU"/>
              <a:t>Образец заголовка</a:t>
            </a:r>
            <a:endParaRPr lang="en-US"/>
          </a:p>
        </p:txBody>
      </p:sp>
      <p:sp>
        <p:nvSpPr>
          <p:cNvPr id="3" name="Текст 2">
            <a:extLst>
              <a:ext uri="{FF2B5EF4-FFF2-40B4-BE49-F238E27FC236}">
                <a16:creationId xmlns:a16="http://schemas.microsoft.com/office/drawing/2014/main" id="{8F81A2BF-43B8-3B07-EA1F-4360D13EC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EE8DADC-D10D-069A-EE5D-B9CE799DD05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Текст 4">
            <a:extLst>
              <a:ext uri="{FF2B5EF4-FFF2-40B4-BE49-F238E27FC236}">
                <a16:creationId xmlns:a16="http://schemas.microsoft.com/office/drawing/2014/main" id="{B7551755-6DD9-2F7B-0225-F1E4573DC0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DCE4BDA1-97B6-8ACB-487F-E6E4466A04E9}"/>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6">
            <a:extLst>
              <a:ext uri="{FF2B5EF4-FFF2-40B4-BE49-F238E27FC236}">
                <a16:creationId xmlns:a16="http://schemas.microsoft.com/office/drawing/2014/main" id="{37A9819A-26B2-1E5E-B30E-035A91F4AD57}"/>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8" name="Нижний колонтитул 7">
            <a:extLst>
              <a:ext uri="{FF2B5EF4-FFF2-40B4-BE49-F238E27FC236}">
                <a16:creationId xmlns:a16="http://schemas.microsoft.com/office/drawing/2014/main" id="{4E1C175F-2692-44A3-289A-BCC2A12B0BEE}"/>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9" name="Номер слайда 8">
            <a:extLst>
              <a:ext uri="{FF2B5EF4-FFF2-40B4-BE49-F238E27FC236}">
                <a16:creationId xmlns:a16="http://schemas.microsoft.com/office/drawing/2014/main" id="{5BC7676E-FAF2-BE6A-970F-C929AD5DEAD2}"/>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33664705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83BD3E73-E83F-7C51-C225-1CE13E93CFBF}"/>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7" name="think-cell data - do not delete" hidden="1">
                        <a:extLst>
                          <a:ext uri="{FF2B5EF4-FFF2-40B4-BE49-F238E27FC236}">
                            <a16:creationId xmlns:a16="http://schemas.microsoft.com/office/drawing/2014/main" id="{83BD3E73-E83F-7C51-C225-1CE13E93CFB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DA4E5DE7-26D1-EF2C-80C2-4F58016023B2}"/>
              </a:ext>
            </a:extLst>
          </p:cNvPr>
          <p:cNvSpPr>
            <a:spLocks noGrp="1"/>
          </p:cNvSpPr>
          <p:nvPr>
            <p:ph type="title"/>
          </p:nvPr>
        </p:nvSpPr>
        <p:spPr/>
        <p:txBody>
          <a:bodyPr vert="horz"/>
          <a:lstStyle/>
          <a:p>
            <a:r>
              <a:rPr lang="ru-RU"/>
              <a:t>Образец заголовка</a:t>
            </a:r>
            <a:endParaRPr lang="en-US"/>
          </a:p>
        </p:txBody>
      </p:sp>
    </p:spTree>
    <p:extLst>
      <p:ext uri="{BB962C8B-B14F-4D97-AF65-F5344CB8AC3E}">
        <p14:creationId xmlns:p14="http://schemas.microsoft.com/office/powerpoint/2010/main" val="14395702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96E7711-721B-DBE1-B72C-259CE40E4CF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3" name="Нижний колонтитул 2">
            <a:extLst>
              <a:ext uri="{FF2B5EF4-FFF2-40B4-BE49-F238E27FC236}">
                <a16:creationId xmlns:a16="http://schemas.microsoft.com/office/drawing/2014/main" id="{3A861EA4-E643-ACB9-7058-FBF443433CB6}"/>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4" name="Номер слайда 3">
            <a:extLst>
              <a:ext uri="{FF2B5EF4-FFF2-40B4-BE49-F238E27FC236}">
                <a16:creationId xmlns:a16="http://schemas.microsoft.com/office/drawing/2014/main" id="{6AB228A8-D203-7024-2F2F-0961721841E9}"/>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2502794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A">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283A49D-96B3-334C-9329-E77FF61C3B09}"/>
              </a:ext>
            </a:extLst>
          </p:cNvPr>
          <p:cNvSpPr/>
          <p:nvPr userDrawn="1"/>
        </p:nvSpPr>
        <p:spPr>
          <a:xfrm>
            <a:off x="0" y="0"/>
            <a:ext cx="12186909" cy="6870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5">
            <a:extLst>
              <a:ext uri="{FF2B5EF4-FFF2-40B4-BE49-F238E27FC236}">
                <a16:creationId xmlns:a16="http://schemas.microsoft.com/office/drawing/2014/main" id="{E4F40FB7-068C-904A-89C3-6FA00ABC1BAB}"/>
              </a:ext>
            </a:extLst>
          </p:cNvPr>
          <p:cNvSpPr/>
          <p:nvPr userDrawn="1"/>
        </p:nvSpPr>
        <p:spPr>
          <a:xfrm>
            <a:off x="229079" y="393727"/>
            <a:ext cx="0" cy="6071183"/>
          </a:xfrm>
          <a:custGeom>
            <a:avLst/>
            <a:gdLst/>
            <a:ahLst/>
            <a:cxnLst/>
            <a:rect l="l" t="t" r="r" b="b"/>
            <a:pathLst>
              <a:path h="6058535">
                <a:moveTo>
                  <a:pt x="0" y="6058141"/>
                </a:moveTo>
                <a:lnTo>
                  <a:pt x="0" y="0"/>
                </a:lnTo>
              </a:path>
            </a:pathLst>
          </a:custGeom>
          <a:ln w="7010">
            <a:solidFill>
              <a:srgbClr val="FFFFFF"/>
            </a:solidFill>
          </a:ln>
        </p:spPr>
        <p:txBody>
          <a:bodyPr wrap="square" lIns="0" tIns="0" rIns="0" bIns="0" rtlCol="0"/>
          <a:lstStyle/>
          <a:p>
            <a:endParaRPr sz="1804"/>
          </a:p>
        </p:txBody>
      </p:sp>
      <p:sp>
        <p:nvSpPr>
          <p:cNvPr id="9" name="object 6">
            <a:extLst>
              <a:ext uri="{FF2B5EF4-FFF2-40B4-BE49-F238E27FC236}">
                <a16:creationId xmlns:a16="http://schemas.microsoft.com/office/drawing/2014/main" id="{64CD0631-DCAB-CB4B-A4BA-05C4D88C61AF}"/>
              </a:ext>
            </a:extLst>
          </p:cNvPr>
          <p:cNvSpPr/>
          <p:nvPr userDrawn="1"/>
        </p:nvSpPr>
        <p:spPr>
          <a:xfrm>
            <a:off x="400887" y="221919"/>
            <a:ext cx="11385139" cy="0"/>
          </a:xfrm>
          <a:custGeom>
            <a:avLst/>
            <a:gdLst/>
            <a:ahLst/>
            <a:cxnLst/>
            <a:rect l="l" t="t" r="r" b="b"/>
            <a:pathLst>
              <a:path w="11361420">
                <a:moveTo>
                  <a:pt x="0" y="0"/>
                </a:moveTo>
                <a:lnTo>
                  <a:pt x="11361420" y="0"/>
                </a:lnTo>
              </a:path>
            </a:pathLst>
          </a:custGeom>
          <a:ln w="7010">
            <a:solidFill>
              <a:srgbClr val="FFFFFF"/>
            </a:solidFill>
          </a:ln>
        </p:spPr>
        <p:txBody>
          <a:bodyPr wrap="square" lIns="0" tIns="0" rIns="0" bIns="0" rtlCol="0"/>
          <a:lstStyle/>
          <a:p>
            <a:endParaRPr sz="1804"/>
          </a:p>
        </p:txBody>
      </p:sp>
      <p:sp>
        <p:nvSpPr>
          <p:cNvPr id="10" name="object 7">
            <a:extLst>
              <a:ext uri="{FF2B5EF4-FFF2-40B4-BE49-F238E27FC236}">
                <a16:creationId xmlns:a16="http://schemas.microsoft.com/office/drawing/2014/main" id="{91E4C51A-0B7F-4B4E-8CD6-5529FAF040F4}"/>
              </a:ext>
            </a:extLst>
          </p:cNvPr>
          <p:cNvSpPr/>
          <p:nvPr userDrawn="1"/>
        </p:nvSpPr>
        <p:spPr>
          <a:xfrm>
            <a:off x="400887" y="6636081"/>
            <a:ext cx="11385139" cy="0"/>
          </a:xfrm>
          <a:custGeom>
            <a:avLst/>
            <a:gdLst/>
            <a:ahLst/>
            <a:cxnLst/>
            <a:rect l="l" t="t" r="r" b="b"/>
            <a:pathLst>
              <a:path w="11361420">
                <a:moveTo>
                  <a:pt x="0" y="0"/>
                </a:moveTo>
                <a:lnTo>
                  <a:pt x="11361420" y="0"/>
                </a:lnTo>
              </a:path>
            </a:pathLst>
          </a:custGeom>
          <a:ln w="7010">
            <a:solidFill>
              <a:srgbClr val="FFFFFF"/>
            </a:solidFill>
          </a:ln>
        </p:spPr>
        <p:txBody>
          <a:bodyPr wrap="square" lIns="0" tIns="0" rIns="0" bIns="0" rtlCol="0"/>
          <a:lstStyle/>
          <a:p>
            <a:endParaRPr sz="1804"/>
          </a:p>
        </p:txBody>
      </p:sp>
      <p:sp>
        <p:nvSpPr>
          <p:cNvPr id="11" name="object 8">
            <a:extLst>
              <a:ext uri="{FF2B5EF4-FFF2-40B4-BE49-F238E27FC236}">
                <a16:creationId xmlns:a16="http://schemas.microsoft.com/office/drawing/2014/main" id="{B2502114-FAE1-3E44-9A94-95993452576E}"/>
              </a:ext>
            </a:extLst>
          </p:cNvPr>
          <p:cNvSpPr/>
          <p:nvPr userDrawn="1"/>
        </p:nvSpPr>
        <p:spPr>
          <a:xfrm>
            <a:off x="11957829" y="393727"/>
            <a:ext cx="0" cy="6071183"/>
          </a:xfrm>
          <a:custGeom>
            <a:avLst/>
            <a:gdLst/>
            <a:ahLst/>
            <a:cxnLst/>
            <a:rect l="l" t="t" r="r" b="b"/>
            <a:pathLst>
              <a:path h="6058535">
                <a:moveTo>
                  <a:pt x="0" y="6058141"/>
                </a:moveTo>
                <a:lnTo>
                  <a:pt x="0" y="0"/>
                </a:lnTo>
              </a:path>
            </a:pathLst>
          </a:custGeom>
          <a:ln w="7010">
            <a:solidFill>
              <a:srgbClr val="FFFFFF"/>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5756D875-682B-A046-A50E-A9CC780C96F6}"/>
              </a:ext>
            </a:extLst>
          </p:cNvPr>
          <p:cNvSpPr>
            <a:spLocks noGrp="1"/>
          </p:cNvSpPr>
          <p:nvPr>
            <p:ph type="title"/>
          </p:nvPr>
        </p:nvSpPr>
        <p:spPr>
          <a:xfrm>
            <a:off x="422031" y="393192"/>
            <a:ext cx="5673970" cy="941832"/>
          </a:xfrm>
          <a:noFill/>
        </p:spPr>
        <p:txBody>
          <a:bodyPr lIns="182880" tIns="274320" anchor="t">
            <a:noAutofit/>
          </a:bodyPr>
          <a:lstStyle>
            <a:lvl1pPr>
              <a:defRPr sz="2800">
                <a:solidFill>
                  <a:schemeClr val="bg1"/>
                </a:solidFill>
              </a:defRPr>
            </a:lvl1pPr>
          </a:lstStyle>
          <a:p>
            <a:r>
              <a:rPr lang="en-US"/>
              <a:t>Click to edit Master title style</a:t>
            </a:r>
          </a:p>
        </p:txBody>
      </p:sp>
      <p:sp>
        <p:nvSpPr>
          <p:cNvPr id="13" name="Subtitle 2">
            <a:extLst>
              <a:ext uri="{FF2B5EF4-FFF2-40B4-BE49-F238E27FC236}">
                <a16:creationId xmlns:a16="http://schemas.microsoft.com/office/drawing/2014/main" id="{883A2F14-2617-3B44-B0BA-74416516C43A}"/>
              </a:ext>
            </a:extLst>
          </p:cNvPr>
          <p:cNvSpPr>
            <a:spLocks noGrp="1"/>
          </p:cNvSpPr>
          <p:nvPr>
            <p:ph type="subTitle" idx="1"/>
          </p:nvPr>
        </p:nvSpPr>
        <p:spPr>
          <a:xfrm>
            <a:off x="422030" y="2462665"/>
            <a:ext cx="5668876" cy="512762"/>
          </a:xfrm>
        </p:spPr>
        <p:txBody>
          <a:bodyPr lIns="182880" anchor="t">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278802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360CD058-E264-569C-1EFC-5EDC6FEF7894}"/>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360CD058-E264-569C-1EFC-5EDC6FEF789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0676C0E2-E63B-6773-B407-7B2E274E549A}"/>
              </a:ext>
            </a:extLst>
          </p:cNvPr>
          <p:cNvSpPr>
            <a:spLocks noGrp="1"/>
          </p:cNvSpPr>
          <p:nvPr>
            <p:ph type="title"/>
          </p:nvPr>
        </p:nvSpPr>
        <p:spPr>
          <a:xfrm>
            <a:off x="839788" y="457200"/>
            <a:ext cx="3932237" cy="1600200"/>
          </a:xfrm>
        </p:spPr>
        <p:txBody>
          <a:bodyPr vert="horz" anchor="b"/>
          <a:lstStyle>
            <a:lvl1pPr>
              <a:defRPr sz="3200"/>
            </a:lvl1pPr>
          </a:lstStyle>
          <a:p>
            <a:r>
              <a:rPr lang="ru-RU"/>
              <a:t>Образец заголовка</a:t>
            </a:r>
            <a:endParaRPr lang="en-US"/>
          </a:p>
        </p:txBody>
      </p:sp>
      <p:sp>
        <p:nvSpPr>
          <p:cNvPr id="3" name="Объект 2">
            <a:extLst>
              <a:ext uri="{FF2B5EF4-FFF2-40B4-BE49-F238E27FC236}">
                <a16:creationId xmlns:a16="http://schemas.microsoft.com/office/drawing/2014/main" id="{42D4AE47-4046-7064-04BB-06153A3121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Текст 3">
            <a:extLst>
              <a:ext uri="{FF2B5EF4-FFF2-40B4-BE49-F238E27FC236}">
                <a16:creationId xmlns:a16="http://schemas.microsoft.com/office/drawing/2014/main" id="{CD725733-9DB9-3288-AF41-C944E9B65A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9A4426A-F48E-3AAE-F92F-EA934731ED69}"/>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ижний колонтитул 5">
            <a:extLst>
              <a:ext uri="{FF2B5EF4-FFF2-40B4-BE49-F238E27FC236}">
                <a16:creationId xmlns:a16="http://schemas.microsoft.com/office/drawing/2014/main" id="{A55BEE91-CCCB-BEE3-BA63-FDB630162714}"/>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7" name="Номер слайда 6">
            <a:extLst>
              <a:ext uri="{FF2B5EF4-FFF2-40B4-BE49-F238E27FC236}">
                <a16:creationId xmlns:a16="http://schemas.microsoft.com/office/drawing/2014/main" id="{61681E7D-58CC-AF5D-9F7C-45DCCC06F104}"/>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34614981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EF6FE962-74A2-20BC-BFAF-3DF84C4C7911}"/>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9" name="think-cell data - do not delete" hidden="1">
                        <a:extLst>
                          <a:ext uri="{FF2B5EF4-FFF2-40B4-BE49-F238E27FC236}">
                            <a16:creationId xmlns:a16="http://schemas.microsoft.com/office/drawing/2014/main" id="{EF6FE962-74A2-20BC-BFAF-3DF84C4C791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847A348A-873D-A34A-C92B-6CBB74BDC361}"/>
              </a:ext>
            </a:extLst>
          </p:cNvPr>
          <p:cNvSpPr>
            <a:spLocks noGrp="1"/>
          </p:cNvSpPr>
          <p:nvPr>
            <p:ph type="title"/>
          </p:nvPr>
        </p:nvSpPr>
        <p:spPr>
          <a:xfrm>
            <a:off x="839788" y="457200"/>
            <a:ext cx="3932237" cy="1600200"/>
          </a:xfrm>
        </p:spPr>
        <p:txBody>
          <a:bodyPr vert="horz" anchor="b"/>
          <a:lstStyle>
            <a:lvl1pPr>
              <a:defRPr sz="3200"/>
            </a:lvl1pPr>
          </a:lstStyle>
          <a:p>
            <a:r>
              <a:rPr lang="ru-RU"/>
              <a:t>Образец заголовка</a:t>
            </a:r>
            <a:endParaRPr lang="en-US"/>
          </a:p>
        </p:txBody>
      </p:sp>
      <p:sp>
        <p:nvSpPr>
          <p:cNvPr id="3" name="Рисунок 2">
            <a:extLst>
              <a:ext uri="{FF2B5EF4-FFF2-40B4-BE49-F238E27FC236}">
                <a16:creationId xmlns:a16="http://schemas.microsoft.com/office/drawing/2014/main" id="{1C59EAA6-8558-7772-6CA3-01A4EAD0DB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 3">
            <a:extLst>
              <a:ext uri="{FF2B5EF4-FFF2-40B4-BE49-F238E27FC236}">
                <a16:creationId xmlns:a16="http://schemas.microsoft.com/office/drawing/2014/main" id="{58AEBCA6-3C03-A33D-FD41-7E8FAAFB7C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B3FBF69-0853-9689-F511-F500B0ABEFE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ижний колонтитул 5">
            <a:extLst>
              <a:ext uri="{FF2B5EF4-FFF2-40B4-BE49-F238E27FC236}">
                <a16:creationId xmlns:a16="http://schemas.microsoft.com/office/drawing/2014/main" id="{E6EDC392-83E1-0491-C5B1-271108B32A81}"/>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7" name="Номер слайда 6">
            <a:extLst>
              <a:ext uri="{FF2B5EF4-FFF2-40B4-BE49-F238E27FC236}">
                <a16:creationId xmlns:a16="http://schemas.microsoft.com/office/drawing/2014/main" id="{558CC086-5502-66F7-43E7-D21CFC57D0D3}"/>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15901885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E9151591-29A0-88A6-160F-16177097D941}"/>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E9151591-29A0-88A6-160F-16177097D94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6CA4415A-16F5-8903-966B-924C75EACC21}"/>
              </a:ext>
            </a:extLst>
          </p:cNvPr>
          <p:cNvSpPr>
            <a:spLocks noGrp="1"/>
          </p:cNvSpPr>
          <p:nvPr>
            <p:ph type="title"/>
          </p:nvPr>
        </p:nvSpPr>
        <p:spPr/>
        <p:txBody>
          <a:bodyPr vert="horz"/>
          <a:lstStyle/>
          <a:p>
            <a:r>
              <a:rPr lang="ru-RU"/>
              <a:t>Образец заголовка</a:t>
            </a:r>
            <a:endParaRPr lang="en-US"/>
          </a:p>
        </p:txBody>
      </p:sp>
      <p:sp>
        <p:nvSpPr>
          <p:cNvPr id="3" name="Вертикальный текст 2">
            <a:extLst>
              <a:ext uri="{FF2B5EF4-FFF2-40B4-BE49-F238E27FC236}">
                <a16:creationId xmlns:a16="http://schemas.microsoft.com/office/drawing/2014/main" id="{54BF2BBF-BCB0-6AEE-35E5-9B16A4E623A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2E354AC9-B8A0-F91F-A447-10EA576593B7}"/>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5" name="Нижний колонтитул 4">
            <a:extLst>
              <a:ext uri="{FF2B5EF4-FFF2-40B4-BE49-F238E27FC236}">
                <a16:creationId xmlns:a16="http://schemas.microsoft.com/office/drawing/2014/main" id="{4A56741B-7F11-71D6-F6B9-9852FD1F7E8C}"/>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омер слайда 5">
            <a:extLst>
              <a:ext uri="{FF2B5EF4-FFF2-40B4-BE49-F238E27FC236}">
                <a16:creationId xmlns:a16="http://schemas.microsoft.com/office/drawing/2014/main" id="{A04F4782-3E11-28CD-A0F0-8AE09EF506EC}"/>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19949555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0147094C-D99B-80F8-7F0C-62D704458C0D}"/>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8" name="think-cell data - do not delete" hidden="1">
                        <a:extLst>
                          <a:ext uri="{FF2B5EF4-FFF2-40B4-BE49-F238E27FC236}">
                            <a16:creationId xmlns:a16="http://schemas.microsoft.com/office/drawing/2014/main" id="{0147094C-D99B-80F8-7F0C-62D704458C0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Вертикальный заголовок 1">
            <a:extLst>
              <a:ext uri="{FF2B5EF4-FFF2-40B4-BE49-F238E27FC236}">
                <a16:creationId xmlns:a16="http://schemas.microsoft.com/office/drawing/2014/main" id="{08CBAF36-6CAC-92AC-5852-FBB5EF02030D}"/>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en-US"/>
          </a:p>
        </p:txBody>
      </p:sp>
      <p:sp>
        <p:nvSpPr>
          <p:cNvPr id="3" name="Вертикальный текст 2">
            <a:extLst>
              <a:ext uri="{FF2B5EF4-FFF2-40B4-BE49-F238E27FC236}">
                <a16:creationId xmlns:a16="http://schemas.microsoft.com/office/drawing/2014/main" id="{223C33DE-AC07-EEF1-2FA7-BD3C0F819B2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3796A17C-F8ED-58B7-1ACC-9E74E3DE7C4E}"/>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71EA18-A614-4B83-96AD-F5B154E4304E}" type="datetimeFigureOut">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9/26/2024</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5" name="Нижний колонтитул 4">
            <a:extLst>
              <a:ext uri="{FF2B5EF4-FFF2-40B4-BE49-F238E27FC236}">
                <a16:creationId xmlns:a16="http://schemas.microsoft.com/office/drawing/2014/main" id="{36398E04-740D-0579-AD6A-2380FB80B13C}"/>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6" name="Номер слайда 5">
            <a:extLst>
              <a:ext uri="{FF2B5EF4-FFF2-40B4-BE49-F238E27FC236}">
                <a16:creationId xmlns:a16="http://schemas.microsoft.com/office/drawing/2014/main" id="{5D9BAFF5-B0A0-ABEA-6C35-3861F8BC131F}"/>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33D00D-8779-48DD-97EB-3A7D390A22B9}"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19668155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Comparison">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noAutofit/>
          </a:bodyPr>
          <a:lstStyle/>
          <a:p>
            <a:r>
              <a:rPr lang="en-US"/>
              <a:t>Click to edit Master title style</a:t>
            </a:r>
            <a:endParaRPr/>
          </a:p>
        </p:txBody>
      </p:sp>
      <p:sp>
        <p:nvSpPr>
          <p:cNvPr id="95" name="Body Level One…"/>
          <p:cNvSpPr txBox="1">
            <a:spLocks noGrp="1"/>
          </p:cNvSpPr>
          <p:nvPr>
            <p:ph type="body" sz="quarter" idx="1"/>
          </p:nvPr>
        </p:nvSpPr>
        <p:spPr>
          <a:xfrm>
            <a:off x="589241" y="1522413"/>
            <a:ext cx="10978872" cy="1783565"/>
          </a:xfrm>
          <a:prstGeom prst="rect">
            <a:avLst/>
          </a:prstGeom>
        </p:spPr>
        <p:txBody>
          <a:bodyPr wrap="square" anchor="t" anchorCtr="0">
            <a:spAutoFit/>
          </a:bodyPr>
          <a:lstStyle>
            <a:lvl1pPr marL="284400" indent="-284400">
              <a:buClr>
                <a:srgbClr val="00A1DE"/>
              </a:buClr>
              <a:buSzTx/>
              <a:buFont typeface="Arial" panose="020B0604020202020204" pitchFamily="34" charset="0"/>
              <a:buChar char="•"/>
              <a:defRPr sz="2200"/>
            </a:lvl1pPr>
            <a:lvl2pPr marL="583200" indent="-284400">
              <a:buClr>
                <a:srgbClr val="00A1DE"/>
              </a:buClr>
              <a:buSzTx/>
              <a:buFont typeface="Roboto" panose="02000000000000000000" pitchFamily="2" charset="0"/>
              <a:buChar char="–"/>
              <a:defRPr sz="2200"/>
            </a:lvl2pPr>
            <a:lvl3pPr marL="864000" indent="-284400">
              <a:buClr>
                <a:srgbClr val="00A1DE"/>
              </a:buClr>
              <a:buSzTx/>
              <a:buFont typeface="Arial" panose="020B0604020202020204" pitchFamily="34" charset="0"/>
              <a:buChar char="•"/>
              <a:defRPr sz="2200"/>
            </a:lvl3pPr>
            <a:lvl4pPr marL="1152000" indent="-284400">
              <a:buClr>
                <a:srgbClr val="00A1DE"/>
              </a:buClr>
              <a:buSzTx/>
              <a:buFont typeface="Roboto" panose="02000000000000000000" pitchFamily="2" charset="0"/>
              <a:buChar char="–"/>
              <a:defRPr sz="2200"/>
            </a:lvl4pPr>
            <a:lvl5pPr marL="1497150" indent="-342900">
              <a:buClrTx/>
              <a:buSzTx/>
              <a:buFontTx/>
              <a:buNone/>
              <a:defRPr sz="2200" b="1" i="0" u="none" strike="noStrike" cap="none" spc="0" baseline="0">
                <a:solidFill>
                  <a:srgbClr val="000000"/>
                </a:solidFill>
                <a:uFillTx/>
                <a:latin typeface="Arial" panose="020B0604020202020204" pitchFamily="34" charset="0"/>
                <a:ea typeface="Roboto Regular"/>
                <a:cs typeface="Arial" panose="020B0604020202020204" pitchFamily="34" charset="0"/>
                <a:sym typeface="Roboto Regul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marL="1440000" marR="0" lvl="4" indent="-285750" algn="l" defTabSz="457200" eaLnBrk="1" latinLnBrk="0" hangingPunct="1">
              <a:lnSpc>
                <a:spcPct val="100000"/>
              </a:lnSpc>
              <a:spcBef>
                <a:spcPts val="600"/>
              </a:spcBef>
              <a:spcAft>
                <a:spcPct val="0"/>
              </a:spcAft>
              <a:buClr>
                <a:srgbClr val="00A1DE"/>
              </a:buClr>
              <a:buSzTx/>
              <a:buFont typeface="Arial"/>
              <a:buChar char="»"/>
            </a:pPr>
            <a:r>
              <a:rPr lang="en-US" dirty="0"/>
              <a:t>Fifth level</a:t>
            </a:r>
            <a:endParaRPr dirty="0"/>
          </a:p>
        </p:txBody>
      </p:sp>
      <p:sp>
        <p:nvSpPr>
          <p:cNvPr id="99" name="Rectangle 5"/>
          <p:cNvSpPr/>
          <p:nvPr/>
        </p:nvSpPr>
        <p:spPr>
          <a:xfrm>
            <a:off x="0" y="0"/>
            <a:ext cx="12192000" cy="160338"/>
          </a:xfrm>
          <a:prstGeom prst="rect">
            <a:avLst/>
          </a:prstGeom>
          <a:gradFill>
            <a:gsLst>
              <a:gs pos="0">
                <a:srgbClr val="457DCC"/>
              </a:gs>
              <a:gs pos="100000">
                <a:srgbClr val="2B3D67"/>
              </a:gs>
            </a:gsLst>
          </a:gradFill>
          <a:ln w="12700">
            <a:miter lim="400000"/>
          </a:ln>
        </p:spPr>
        <p:txBody>
          <a:bodyPr tIns="45720" bIns="45720"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C13C2C"/>
                </a:solidFill>
                <a:latin typeface="+mn-lt"/>
                <a:ea typeface="+mn-ea"/>
                <a:cs typeface="+mn-cs"/>
                <a:sym typeface="Tahoma"/>
              </a:defRPr>
            </a:pPr>
            <a:endParaRPr kumimoji="0" sz="900" b="1" i="0" u="none" strike="noStrike" kern="1200" cap="none" spc="0" normalizeH="0" baseline="0" noProof="0" dirty="0">
              <a:ln>
                <a:noFill/>
              </a:ln>
              <a:solidFill>
                <a:srgbClr val="C13C2C"/>
              </a:solidFill>
              <a:effectLst/>
              <a:uLnTx/>
              <a:uFillTx/>
              <a:latin typeface="Arial" panose="020B0604020202020204" pitchFamily="34" charset="0"/>
              <a:ea typeface="+mn-ea"/>
              <a:cs typeface="+mn-cs"/>
              <a:sym typeface="Tahoma"/>
            </a:endParaRPr>
          </a:p>
        </p:txBody>
      </p:sp>
      <p:sp>
        <p:nvSpPr>
          <p:cNvPr id="8" name="Text Placeholder 3">
            <a:extLst>
              <a:ext uri="{FF2B5EF4-FFF2-40B4-BE49-F238E27FC236}">
                <a16:creationId xmlns:a16="http://schemas.microsoft.com/office/drawing/2014/main" id="{BFD8D7CA-8A14-3D57-9FBE-B31844CDB086}"/>
              </a:ext>
            </a:extLst>
          </p:cNvPr>
          <p:cNvSpPr>
            <a:spLocks noGrp="1"/>
          </p:cNvSpPr>
          <p:nvPr>
            <p:ph type="body" sz="quarter" idx="12"/>
          </p:nvPr>
        </p:nvSpPr>
        <p:spPr>
          <a:xfrm>
            <a:off x="121921" y="6595347"/>
            <a:ext cx="10980738" cy="203133"/>
          </a:xfrm>
        </p:spPr>
        <p:txBody>
          <a:bodyPr anchor="b" anchorCtr="0">
            <a:spAutoFit/>
          </a:bodyPr>
          <a:lstStyle>
            <a:lvl1pPr marL="0" indent="0">
              <a:spcBef>
                <a:spcPct val="0"/>
              </a:spcBef>
              <a:buFontTx/>
              <a:buNone/>
              <a:defRPr sz="900" b="0" i="0">
                <a:solidFill>
                  <a:schemeClr val="tx1"/>
                </a:solidFill>
                <a:latin typeface="Arial" panose="020B0604020202020204" pitchFamily="34" charset="0"/>
                <a:ea typeface="Roboto Condensed" panose="02000000000000000000" pitchFamily="2" charset="0"/>
              </a:defRPr>
            </a:lvl1pPr>
            <a:lvl2pPr marL="298800" indent="0">
              <a:buNone/>
              <a:defRPr/>
            </a:lvl2pPr>
          </a:lstStyle>
          <a:p>
            <a:pPr lvl="0"/>
            <a:r>
              <a:rPr lang="en-US" dirty="0"/>
              <a:t>Click to edit Master text styles</a:t>
            </a:r>
          </a:p>
        </p:txBody>
      </p:sp>
    </p:spTree>
    <p:extLst>
      <p:ext uri="{BB962C8B-B14F-4D97-AF65-F5344CB8AC3E}">
        <p14:creationId xmlns:p14="http://schemas.microsoft.com/office/powerpoint/2010/main" val="4285696195"/>
      </p:ext>
    </p:extLst>
  </p:cSld>
  <p:clrMapOvr>
    <a:masterClrMapping/>
  </p:clrMapOvr>
  <p:transition spd="med"/>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tIns="91440" bIns="91440"/>
          <a:lstStyle/>
          <a:p>
            <a:r>
              <a:rPr lang="en-US"/>
              <a:t>Click to edit Master title style</a:t>
            </a: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33333A3-4547-F444-B56E-77A7C57F984C}"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8" name="Text Placeholder 7">
            <a:extLst>
              <a:ext uri="{FF2B5EF4-FFF2-40B4-BE49-F238E27FC236}">
                <a16:creationId xmlns:a16="http://schemas.microsoft.com/office/drawing/2014/main" id="{605F6A4F-CFBD-D34B-B60D-9EA4374BEC85}"/>
              </a:ext>
            </a:extLst>
          </p:cNvPr>
          <p:cNvSpPr>
            <a:spLocks noGrp="1"/>
          </p:cNvSpPr>
          <p:nvPr>
            <p:ph type="body" sz="quarter" idx="13" hasCustomPrompt="1"/>
          </p:nvPr>
        </p:nvSpPr>
        <p:spPr>
          <a:xfrm>
            <a:off x="461434" y="6096000"/>
            <a:ext cx="11315700" cy="485312"/>
          </a:xfrm>
        </p:spPr>
        <p:txBody>
          <a:bodyPr tIns="0" bIns="0" anchor="b">
            <a:noAutofit/>
          </a:bodyPr>
          <a:lstStyle>
            <a:lvl1pPr marL="10584" indent="0">
              <a:lnSpc>
                <a:spcPct val="100000"/>
              </a:lnSpc>
              <a:spcBef>
                <a:spcPct val="0"/>
              </a:spcBef>
              <a:buNone/>
              <a:defRPr sz="1067"/>
            </a:lvl1pPr>
            <a:lvl2pPr marL="10584" indent="0">
              <a:lnSpc>
                <a:spcPct val="100000"/>
              </a:lnSpc>
              <a:spcBef>
                <a:spcPct val="0"/>
              </a:spcBef>
              <a:buNone/>
              <a:defRPr sz="1067"/>
            </a:lvl2pPr>
            <a:lvl3pPr marL="10584" indent="0">
              <a:lnSpc>
                <a:spcPct val="100000"/>
              </a:lnSpc>
              <a:spcBef>
                <a:spcPct val="0"/>
              </a:spcBef>
              <a:buNone/>
              <a:defRPr sz="1067"/>
            </a:lvl3pPr>
            <a:lvl4pPr marL="10584" indent="0">
              <a:lnSpc>
                <a:spcPct val="100000"/>
              </a:lnSpc>
              <a:spcBef>
                <a:spcPct val="0"/>
              </a:spcBef>
              <a:buNone/>
              <a:defRPr sz="1067"/>
            </a:lvl4pPr>
            <a:lvl5pPr marL="10584" indent="0">
              <a:lnSpc>
                <a:spcPct val="100000"/>
              </a:lnSpc>
              <a:spcBef>
                <a:spcPct val="0"/>
              </a:spcBef>
              <a:buNone/>
              <a:defRPr sz="1067"/>
            </a:lvl5pPr>
          </a:lstStyle>
          <a:p>
            <a:pPr lvl="0"/>
            <a:r>
              <a:rPr lang="en-US"/>
              <a:t>Footnotes</a:t>
            </a:r>
          </a:p>
        </p:txBody>
      </p:sp>
    </p:spTree>
    <p:extLst>
      <p:ext uri="{BB962C8B-B14F-4D97-AF65-F5344CB8AC3E}">
        <p14:creationId xmlns:p14="http://schemas.microsoft.com/office/powerpoint/2010/main" val="1641688958"/>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9FAEE7-FE37-73B9-8366-EBEE1DF9A3BB}"/>
              </a:ext>
            </a:extLst>
          </p:cNvPr>
          <p:cNvSpPr/>
          <p:nvPr userDrawn="1"/>
        </p:nvSpPr>
        <p:spPr>
          <a:xfrm>
            <a:off x="838200" y="1001348"/>
            <a:ext cx="10440000" cy="45719"/>
          </a:xfrm>
          <a:prstGeom prst="rect">
            <a:avLst/>
          </a:prstGeom>
          <a:solidFill>
            <a:srgbClr val="ED0D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HR" sz="1800" b="0" i="0" u="none" strike="noStrike" kern="1200" cap="none" spc="0" normalizeH="0" baseline="0" noProof="0" dirty="0">
              <a:ln>
                <a:noFill/>
              </a:ln>
              <a:solidFill>
                <a:prstClr val="white"/>
              </a:solidFill>
              <a:effectLst/>
              <a:uLnTx/>
              <a:uFillTx/>
              <a:latin typeface="Arial"/>
              <a:ea typeface="+mn-ea"/>
              <a:cs typeface="+mn-cs"/>
            </a:endParaRPr>
          </a:p>
        </p:txBody>
      </p:sp>
      <p:pic>
        <p:nvPicPr>
          <p:cNvPr id="3" name="Picture 2" descr="Icon&#10;&#10;Description automatically generated">
            <a:extLst>
              <a:ext uri="{FF2B5EF4-FFF2-40B4-BE49-F238E27FC236}">
                <a16:creationId xmlns:a16="http://schemas.microsoft.com/office/drawing/2014/main" id="{01FAD1A1-6461-D623-6620-A31AEC9AE2C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134498" y="804905"/>
            <a:ext cx="438603" cy="438603"/>
          </a:xfrm>
          <a:prstGeom prst="rect">
            <a:avLst/>
          </a:prstGeom>
        </p:spPr>
      </p:pic>
    </p:spTree>
    <p:extLst>
      <p:ext uri="{BB962C8B-B14F-4D97-AF65-F5344CB8AC3E}">
        <p14:creationId xmlns:p14="http://schemas.microsoft.com/office/powerpoint/2010/main" val="32569166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tIns="91440" bIns="91440"/>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33333A3-4547-F444-B56E-77A7C57F984C}" type="slidenum">
              <a:rPr kumimoji="0" lang="en-US" sz="1800" b="0" i="0" u="none" strike="noStrike" kern="1200" cap="none" spc="0" normalizeH="0" baseline="0" noProof="0" smtClean="0">
                <a:ln>
                  <a:noFill/>
                </a:ln>
                <a:solidFill>
                  <a:srgbClr val="17161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8" name="Text Placeholder 7">
            <a:extLst>
              <a:ext uri="{FF2B5EF4-FFF2-40B4-BE49-F238E27FC236}">
                <a16:creationId xmlns:a16="http://schemas.microsoft.com/office/drawing/2014/main" id="{605F6A4F-CFBD-D34B-B60D-9EA4374BEC85}"/>
              </a:ext>
            </a:extLst>
          </p:cNvPr>
          <p:cNvSpPr>
            <a:spLocks noGrp="1"/>
          </p:cNvSpPr>
          <p:nvPr>
            <p:ph type="body" sz="quarter" idx="13" hasCustomPrompt="1"/>
          </p:nvPr>
        </p:nvSpPr>
        <p:spPr>
          <a:xfrm>
            <a:off x="461434" y="6096000"/>
            <a:ext cx="11315700" cy="485312"/>
          </a:xfrm>
        </p:spPr>
        <p:txBody>
          <a:bodyPr tIns="0" bIns="0" anchor="b">
            <a:noAutofit/>
          </a:bodyPr>
          <a:lstStyle>
            <a:lvl1pPr marL="10584" indent="0">
              <a:lnSpc>
                <a:spcPct val="100000"/>
              </a:lnSpc>
              <a:spcBef>
                <a:spcPct val="0"/>
              </a:spcBef>
              <a:buNone/>
              <a:defRPr sz="1067"/>
            </a:lvl1pPr>
            <a:lvl2pPr marL="10584" indent="0">
              <a:lnSpc>
                <a:spcPct val="100000"/>
              </a:lnSpc>
              <a:spcBef>
                <a:spcPct val="0"/>
              </a:spcBef>
              <a:buNone/>
              <a:defRPr sz="1067"/>
            </a:lvl2pPr>
            <a:lvl3pPr marL="10584" indent="0">
              <a:lnSpc>
                <a:spcPct val="100000"/>
              </a:lnSpc>
              <a:spcBef>
                <a:spcPct val="0"/>
              </a:spcBef>
              <a:buNone/>
              <a:defRPr sz="1067"/>
            </a:lvl3pPr>
            <a:lvl4pPr marL="10584" indent="0">
              <a:lnSpc>
                <a:spcPct val="100000"/>
              </a:lnSpc>
              <a:spcBef>
                <a:spcPct val="0"/>
              </a:spcBef>
              <a:buNone/>
              <a:defRPr sz="1067"/>
            </a:lvl4pPr>
            <a:lvl5pPr marL="10584" indent="0">
              <a:lnSpc>
                <a:spcPct val="100000"/>
              </a:lnSpc>
              <a:spcBef>
                <a:spcPct val="0"/>
              </a:spcBef>
              <a:buNone/>
              <a:defRPr sz="1067"/>
            </a:lvl5pPr>
          </a:lstStyle>
          <a:p>
            <a:pPr lvl="0"/>
            <a:r>
              <a:rPr lang="en-US"/>
              <a:t>Footnotes</a:t>
            </a:r>
          </a:p>
        </p:txBody>
      </p:sp>
    </p:spTree>
    <p:extLst>
      <p:ext uri="{BB962C8B-B14F-4D97-AF65-F5344CB8AC3E}">
        <p14:creationId xmlns:p14="http://schemas.microsoft.com/office/powerpoint/2010/main" val="323242453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1A8ECE-8819-F02A-821E-3C5FE33F745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218E8893-BDB5-6752-8D3A-E59204C129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78A64FE-E87E-A2E4-5FE7-DA9265BCB4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0026C89C-B2EF-E962-9FC8-1CB83DCFB8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F4525A89-B6AF-33A2-82D0-8AB754C5D0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34859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6F66AA-A531-E0E0-6EC5-9BAB672AFA0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87C387E-4EAF-AA49-7BA9-409AF9700A5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A9B97AB-BC09-7F83-66A7-E5620F6903A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67DE6787-187D-3514-58E9-C9A3D235208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AD8FDF41-7177-AA6D-D802-135AECD805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206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C">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283A49D-96B3-334C-9329-E77FF61C3B09}"/>
              </a:ext>
            </a:extLst>
          </p:cNvPr>
          <p:cNvSpPr/>
          <p:nvPr userDrawn="1"/>
        </p:nvSpPr>
        <p:spPr>
          <a:xfrm>
            <a:off x="0" y="0"/>
            <a:ext cx="12186909" cy="6870238"/>
          </a:xfrm>
          <a:prstGeom prst="rect">
            <a:avLst/>
          </a:prstGeom>
          <a:gradFill>
            <a:gsLst>
              <a:gs pos="30000">
                <a:schemeClr val="accent1"/>
              </a:gs>
              <a:gs pos="100000">
                <a:srgbClr val="B3599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5">
            <a:extLst>
              <a:ext uri="{FF2B5EF4-FFF2-40B4-BE49-F238E27FC236}">
                <a16:creationId xmlns:a16="http://schemas.microsoft.com/office/drawing/2014/main" id="{E4F40FB7-068C-904A-89C3-6FA00ABC1BAB}"/>
              </a:ext>
            </a:extLst>
          </p:cNvPr>
          <p:cNvSpPr/>
          <p:nvPr userDrawn="1"/>
        </p:nvSpPr>
        <p:spPr>
          <a:xfrm>
            <a:off x="229079" y="393727"/>
            <a:ext cx="0" cy="6071183"/>
          </a:xfrm>
          <a:custGeom>
            <a:avLst/>
            <a:gdLst/>
            <a:ahLst/>
            <a:cxnLst/>
            <a:rect l="l" t="t" r="r" b="b"/>
            <a:pathLst>
              <a:path h="6058535">
                <a:moveTo>
                  <a:pt x="0" y="6058141"/>
                </a:moveTo>
                <a:lnTo>
                  <a:pt x="0" y="0"/>
                </a:lnTo>
              </a:path>
            </a:pathLst>
          </a:custGeom>
          <a:ln w="7010">
            <a:solidFill>
              <a:srgbClr val="FFFFFF"/>
            </a:solidFill>
          </a:ln>
        </p:spPr>
        <p:txBody>
          <a:bodyPr wrap="square" lIns="0" tIns="0" rIns="0" bIns="0" rtlCol="0"/>
          <a:lstStyle/>
          <a:p>
            <a:endParaRPr sz="1804"/>
          </a:p>
        </p:txBody>
      </p:sp>
      <p:sp>
        <p:nvSpPr>
          <p:cNvPr id="9" name="object 6">
            <a:extLst>
              <a:ext uri="{FF2B5EF4-FFF2-40B4-BE49-F238E27FC236}">
                <a16:creationId xmlns:a16="http://schemas.microsoft.com/office/drawing/2014/main" id="{64CD0631-DCAB-CB4B-A4BA-05C4D88C61AF}"/>
              </a:ext>
            </a:extLst>
          </p:cNvPr>
          <p:cNvSpPr/>
          <p:nvPr userDrawn="1"/>
        </p:nvSpPr>
        <p:spPr>
          <a:xfrm>
            <a:off x="400887" y="221919"/>
            <a:ext cx="11385139" cy="0"/>
          </a:xfrm>
          <a:custGeom>
            <a:avLst/>
            <a:gdLst/>
            <a:ahLst/>
            <a:cxnLst/>
            <a:rect l="l" t="t" r="r" b="b"/>
            <a:pathLst>
              <a:path w="11361420">
                <a:moveTo>
                  <a:pt x="0" y="0"/>
                </a:moveTo>
                <a:lnTo>
                  <a:pt x="11361420" y="0"/>
                </a:lnTo>
              </a:path>
            </a:pathLst>
          </a:custGeom>
          <a:ln w="7010">
            <a:solidFill>
              <a:srgbClr val="FFFFFF"/>
            </a:solidFill>
          </a:ln>
        </p:spPr>
        <p:txBody>
          <a:bodyPr wrap="square" lIns="0" tIns="0" rIns="0" bIns="0" rtlCol="0"/>
          <a:lstStyle/>
          <a:p>
            <a:endParaRPr sz="1804"/>
          </a:p>
        </p:txBody>
      </p:sp>
      <p:sp>
        <p:nvSpPr>
          <p:cNvPr id="10" name="object 7">
            <a:extLst>
              <a:ext uri="{FF2B5EF4-FFF2-40B4-BE49-F238E27FC236}">
                <a16:creationId xmlns:a16="http://schemas.microsoft.com/office/drawing/2014/main" id="{91E4C51A-0B7F-4B4E-8CD6-5529FAF040F4}"/>
              </a:ext>
            </a:extLst>
          </p:cNvPr>
          <p:cNvSpPr/>
          <p:nvPr userDrawn="1"/>
        </p:nvSpPr>
        <p:spPr>
          <a:xfrm>
            <a:off x="400887" y="6636081"/>
            <a:ext cx="11385139" cy="0"/>
          </a:xfrm>
          <a:custGeom>
            <a:avLst/>
            <a:gdLst/>
            <a:ahLst/>
            <a:cxnLst/>
            <a:rect l="l" t="t" r="r" b="b"/>
            <a:pathLst>
              <a:path w="11361420">
                <a:moveTo>
                  <a:pt x="0" y="0"/>
                </a:moveTo>
                <a:lnTo>
                  <a:pt x="11361420" y="0"/>
                </a:lnTo>
              </a:path>
            </a:pathLst>
          </a:custGeom>
          <a:ln w="7010">
            <a:solidFill>
              <a:srgbClr val="FFFFFF"/>
            </a:solidFill>
          </a:ln>
        </p:spPr>
        <p:txBody>
          <a:bodyPr wrap="square" lIns="0" tIns="0" rIns="0" bIns="0" rtlCol="0"/>
          <a:lstStyle/>
          <a:p>
            <a:endParaRPr sz="1804"/>
          </a:p>
        </p:txBody>
      </p:sp>
      <p:sp>
        <p:nvSpPr>
          <p:cNvPr id="11" name="object 8">
            <a:extLst>
              <a:ext uri="{FF2B5EF4-FFF2-40B4-BE49-F238E27FC236}">
                <a16:creationId xmlns:a16="http://schemas.microsoft.com/office/drawing/2014/main" id="{B2502114-FAE1-3E44-9A94-95993452576E}"/>
              </a:ext>
            </a:extLst>
          </p:cNvPr>
          <p:cNvSpPr/>
          <p:nvPr userDrawn="1"/>
        </p:nvSpPr>
        <p:spPr>
          <a:xfrm>
            <a:off x="11957829" y="393727"/>
            <a:ext cx="0" cy="6071183"/>
          </a:xfrm>
          <a:custGeom>
            <a:avLst/>
            <a:gdLst/>
            <a:ahLst/>
            <a:cxnLst/>
            <a:rect l="l" t="t" r="r" b="b"/>
            <a:pathLst>
              <a:path h="6058535">
                <a:moveTo>
                  <a:pt x="0" y="6058141"/>
                </a:moveTo>
                <a:lnTo>
                  <a:pt x="0" y="0"/>
                </a:lnTo>
              </a:path>
            </a:pathLst>
          </a:custGeom>
          <a:ln w="7010">
            <a:solidFill>
              <a:srgbClr val="FFFFFF"/>
            </a:solidFill>
          </a:ln>
        </p:spPr>
        <p:txBody>
          <a:bodyPr wrap="square" lIns="0" tIns="0" rIns="0" bIns="0" rtlCol="0"/>
          <a:lstStyle/>
          <a:p>
            <a:endParaRPr sz="1804"/>
          </a:p>
        </p:txBody>
      </p:sp>
      <p:sp>
        <p:nvSpPr>
          <p:cNvPr id="2" name="Title 1">
            <a:extLst>
              <a:ext uri="{FF2B5EF4-FFF2-40B4-BE49-F238E27FC236}">
                <a16:creationId xmlns:a16="http://schemas.microsoft.com/office/drawing/2014/main" id="{5756D875-682B-A046-A50E-A9CC780C96F6}"/>
              </a:ext>
            </a:extLst>
          </p:cNvPr>
          <p:cNvSpPr>
            <a:spLocks noGrp="1"/>
          </p:cNvSpPr>
          <p:nvPr>
            <p:ph type="title"/>
          </p:nvPr>
        </p:nvSpPr>
        <p:spPr>
          <a:xfrm>
            <a:off x="422031" y="393192"/>
            <a:ext cx="5673970" cy="941832"/>
          </a:xfrm>
          <a:noFill/>
        </p:spPr>
        <p:txBody>
          <a:bodyPr lIns="182880" tIns="274320" anchor="t">
            <a:noAutofit/>
          </a:bodyPr>
          <a:lstStyle>
            <a:lvl1pPr>
              <a:defRPr sz="2800">
                <a:solidFill>
                  <a:schemeClr val="bg1"/>
                </a:solidFill>
              </a:defRPr>
            </a:lvl1pPr>
          </a:lstStyle>
          <a:p>
            <a:r>
              <a:rPr lang="en-US"/>
              <a:t>Click to edit Master title style</a:t>
            </a:r>
          </a:p>
        </p:txBody>
      </p:sp>
      <p:sp>
        <p:nvSpPr>
          <p:cNvPr id="13" name="Subtitle 2">
            <a:extLst>
              <a:ext uri="{FF2B5EF4-FFF2-40B4-BE49-F238E27FC236}">
                <a16:creationId xmlns:a16="http://schemas.microsoft.com/office/drawing/2014/main" id="{883A2F14-2617-3B44-B0BA-74416516C43A}"/>
              </a:ext>
            </a:extLst>
          </p:cNvPr>
          <p:cNvSpPr>
            <a:spLocks noGrp="1"/>
          </p:cNvSpPr>
          <p:nvPr>
            <p:ph type="subTitle" idx="1"/>
          </p:nvPr>
        </p:nvSpPr>
        <p:spPr>
          <a:xfrm>
            <a:off x="422030" y="2462665"/>
            <a:ext cx="5668876" cy="512762"/>
          </a:xfrm>
        </p:spPr>
        <p:txBody>
          <a:bodyPr lIns="182880" anchor="t">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054470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E3419F-E56F-6183-35CC-0AF3C8B55C6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A727B5C5-9CFB-1D27-2F9E-6874F9C642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BE7A0294-37FB-B4C6-FD07-E3146FA546F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7A11BEF9-D7D8-0F07-7224-011E6A06B5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5772D7B4-8FAF-0CA6-48F5-5CC2A97899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7002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6E2A80-3007-3647-397A-B816D982A3D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1257BE7C-1873-78E5-C185-F86F61B7D128}"/>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7A8575C5-6524-416C-4523-B239D0531150}"/>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CA3D76C-3AF8-DD7A-BF95-001CD7F2E0A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5308A254-066F-64CD-BF1A-28EC4536402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8C1D8845-81CA-3BFD-8759-06462B9094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08110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1742F1-0674-6443-B445-07EF373AD71E}"/>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07F86E3F-6F2E-1DDC-1C17-2F5B634C42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3077C137-14B1-F747-0D79-34F8CBA6FE3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D68C353F-CC7D-598A-AD95-71DA2BF7BC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FCC9D6AF-EFD5-0D49-232C-F37B2695D1B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DA42027A-A52A-CDDC-FD3C-EE2228CCBD6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a:extLst>
              <a:ext uri="{FF2B5EF4-FFF2-40B4-BE49-F238E27FC236}">
                <a16:creationId xmlns:a16="http://schemas.microsoft.com/office/drawing/2014/main" id="{A8B495BA-4898-30F7-804A-18C0A200EEE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a:extLst>
              <a:ext uri="{FF2B5EF4-FFF2-40B4-BE49-F238E27FC236}">
                <a16:creationId xmlns:a16="http://schemas.microsoft.com/office/drawing/2014/main" id="{FD3941B2-17C6-08A7-225E-8F23CE80AF0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4313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FB91D0-A62F-3A47-701F-115441B7489E}"/>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A58FD050-599E-1ED0-3DB3-62DDC5CD53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a:extLst>
              <a:ext uri="{FF2B5EF4-FFF2-40B4-BE49-F238E27FC236}">
                <a16:creationId xmlns:a16="http://schemas.microsoft.com/office/drawing/2014/main" id="{D1E4DD83-5A9D-E011-FD74-A111E707B8F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a:extLst>
              <a:ext uri="{FF2B5EF4-FFF2-40B4-BE49-F238E27FC236}">
                <a16:creationId xmlns:a16="http://schemas.microsoft.com/office/drawing/2014/main" id="{2F3A2379-2DF2-DF19-A4B1-03EDC504CB7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60068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945184B-9FD2-3196-AA44-CA725FEA527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a:extLst>
              <a:ext uri="{FF2B5EF4-FFF2-40B4-BE49-F238E27FC236}">
                <a16:creationId xmlns:a16="http://schemas.microsoft.com/office/drawing/2014/main" id="{B15541B7-11E8-8340-B281-231955C0D60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a:extLst>
              <a:ext uri="{FF2B5EF4-FFF2-40B4-BE49-F238E27FC236}">
                <a16:creationId xmlns:a16="http://schemas.microsoft.com/office/drawing/2014/main" id="{7C26EBCF-44B3-AF92-0D20-0FFC57E80DC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41809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8EA1F2-8ECD-AC64-7EED-61C217EC735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981DA54-7964-A12C-F8C1-22AF8F756D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1BE50AF7-DDAB-C9C9-CE7B-69356C1598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2195299-AA98-EC5F-3B0A-04DA0C5B228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14385D18-48A7-BE06-C1AD-D696E105549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5BD12FCA-0E8E-A3B3-32A3-994BF115E9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47742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118C24-458F-93C7-BCF8-F77F8799904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20FE66D-A14D-6B8B-B43D-55849AC416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08C675BA-CEAE-F0DF-D040-E45D1199CA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284DB50-FADA-838B-F3DC-FAC114E375E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1BE4929A-4D14-DF0D-222B-B8526A52406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767F2C0B-525B-E932-14E6-8547B0DEAC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24088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539A157-E4BC-B81B-DBC9-1BAF12BA769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1FB0D5B-125C-73E4-6660-378B3725DFB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4B597DC-5E37-F4DC-F8B9-7785BC3673F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65277D31-5431-9C97-7589-D78CD919013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A7C5646F-5EC6-3811-6865-D096F3D733A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88445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76FC543D-F017-85AC-0036-5C7EA0B57E1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5DA5CB63-4264-064C-BEC1-9267640F91C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DCC691F-ABCD-C8B6-BFCA-7AA26111C1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3F7A865D-190B-D8C9-A526-5F386099093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D4EE7739-0B16-946C-86CC-C2C99587B2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67263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58971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a:noFill/>
        </p:spPr>
        <p:txBody>
          <a:bodyPr/>
          <a:lstStyle/>
          <a:p>
            <a:r>
              <a:rPr lang="en-US"/>
              <a:t>Click to edit Master title style</a:t>
            </a:r>
          </a:p>
        </p:txBody>
      </p:sp>
      <p:sp>
        <p:nvSpPr>
          <p:cNvPr id="3" name="Content Placeholder 2">
            <a:extLst>
              <a:ext uri="{FF2B5EF4-FFF2-40B4-BE49-F238E27FC236}">
                <a16:creationId xmlns:a16="http://schemas.microsoft.com/office/drawing/2014/main" id="{9AD4F442-2293-774F-A24F-F4A22E73726D}"/>
              </a:ext>
            </a:extLst>
          </p:cNvPr>
          <p:cNvSpPr>
            <a:spLocks noGrp="1"/>
          </p:cNvSpPr>
          <p:nvPr>
            <p:ph idx="1"/>
          </p:nvPr>
        </p:nvSpPr>
        <p:spPr>
          <a:xfrm>
            <a:off x="420624" y="1828800"/>
            <a:ext cx="10093569" cy="4255874"/>
          </a:xfrm>
        </p:spPr>
        <p:txBody>
          <a:bodyPr lIns="182880" r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7771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467921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19727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379118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155197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853272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568120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404005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571422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870977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2969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844FF-6AC6-B947-B017-D4FE2FA62C83}"/>
              </a:ext>
            </a:extLst>
          </p:cNvPr>
          <p:cNvSpPr>
            <a:spLocks noGrp="1"/>
          </p:cNvSpPr>
          <p:nvPr>
            <p:ph type="title"/>
          </p:nvPr>
        </p:nvSpPr>
        <p:spPr>
          <a:xfrm>
            <a:off x="420624" y="393192"/>
            <a:ext cx="10093569" cy="941832"/>
          </a:xfrm>
          <a:noFill/>
        </p:spPr>
        <p:txBody>
          <a:bodyPr/>
          <a:lstStyle/>
          <a:p>
            <a:r>
              <a:rPr lang="en-US"/>
              <a:t>Click to edit Master title style</a:t>
            </a:r>
          </a:p>
        </p:txBody>
      </p:sp>
    </p:spTree>
    <p:extLst>
      <p:ext uri="{BB962C8B-B14F-4D97-AF65-F5344CB8AC3E}">
        <p14:creationId xmlns:p14="http://schemas.microsoft.com/office/powerpoint/2010/main" val="397508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4" name="Rectangle 16">
            <a:extLst>
              <a:ext uri="{FF2B5EF4-FFF2-40B4-BE49-F238E27FC236}">
                <a16:creationId xmlns:a16="http://schemas.microsoft.com/office/drawing/2014/main" id="{8CDA3809-E999-6445-A419-9B3FA127DD14}"/>
              </a:ext>
            </a:extLst>
          </p:cNvPr>
          <p:cNvSpPr/>
          <p:nvPr userDrawn="1"/>
        </p:nvSpPr>
        <p:spPr>
          <a:xfrm>
            <a:off x="-1" y="-1"/>
            <a:ext cx="12204000" cy="360000"/>
          </a:xfrm>
          <a:prstGeom prst="rect">
            <a:avLst/>
          </a:prstGeom>
          <a:gradFill>
            <a:gsLst>
              <a:gs pos="30000">
                <a:schemeClr val="accent1"/>
              </a:gs>
              <a:gs pos="100000">
                <a:srgbClr val="B3599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Прямоугольник 4">
            <a:extLst>
              <a:ext uri="{FF2B5EF4-FFF2-40B4-BE49-F238E27FC236}">
                <a16:creationId xmlns:a16="http://schemas.microsoft.com/office/drawing/2014/main" id="{3914CE6F-48A6-9A4D-B7CC-2E48BEF28070}"/>
              </a:ext>
            </a:extLst>
          </p:cNvPr>
          <p:cNvSpPr/>
          <p:nvPr userDrawn="1"/>
        </p:nvSpPr>
        <p:spPr>
          <a:xfrm>
            <a:off x="10217426" y="5936974"/>
            <a:ext cx="1974574" cy="9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6" name="Прямоугольник с двумя скругленными соседними углами 5">
            <a:extLst>
              <a:ext uri="{FF2B5EF4-FFF2-40B4-BE49-F238E27FC236}">
                <a16:creationId xmlns:a16="http://schemas.microsoft.com/office/drawing/2014/main" id="{CA1C2521-F106-334E-AC1D-D35C985E2264}"/>
              </a:ext>
            </a:extLst>
          </p:cNvPr>
          <p:cNvSpPr/>
          <p:nvPr userDrawn="1"/>
        </p:nvSpPr>
        <p:spPr>
          <a:xfrm flipV="1">
            <a:off x="10249149" y="-8350"/>
            <a:ext cx="1616765" cy="781675"/>
          </a:xfrm>
          <a:prstGeom prst="round2Same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pic>
        <p:nvPicPr>
          <p:cNvPr id="7" name="Рисунок 6">
            <a:extLst>
              <a:ext uri="{FF2B5EF4-FFF2-40B4-BE49-F238E27FC236}">
                <a16:creationId xmlns:a16="http://schemas.microsoft.com/office/drawing/2014/main" id="{29D1520E-EDEB-EF42-BD83-493F804A1BD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398489" y="152971"/>
            <a:ext cx="1325203" cy="441735"/>
          </a:xfrm>
          <a:prstGeom prst="rect">
            <a:avLst/>
          </a:prstGeom>
        </p:spPr>
      </p:pic>
    </p:spTree>
    <p:extLst>
      <p:ext uri="{BB962C8B-B14F-4D97-AF65-F5344CB8AC3E}">
        <p14:creationId xmlns:p14="http://schemas.microsoft.com/office/powerpoint/2010/main" val="562294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ALT">
    <p:spTree>
      <p:nvGrpSpPr>
        <p:cNvPr id="1" name=""/>
        <p:cNvGrpSpPr/>
        <p:nvPr/>
      </p:nvGrpSpPr>
      <p:grpSpPr>
        <a:xfrm>
          <a:off x="0" y="0"/>
          <a:ext cx="0" cy="0"/>
          <a:chOff x="0" y="0"/>
          <a:chExt cx="0" cy="0"/>
        </a:xfrm>
      </p:grpSpPr>
      <p:sp>
        <p:nvSpPr>
          <p:cNvPr id="4" name="Rectangle 16">
            <a:extLst>
              <a:ext uri="{FF2B5EF4-FFF2-40B4-BE49-F238E27FC236}">
                <a16:creationId xmlns:a16="http://schemas.microsoft.com/office/drawing/2014/main" id="{8CDA3809-E999-6445-A419-9B3FA127DD14}"/>
              </a:ext>
            </a:extLst>
          </p:cNvPr>
          <p:cNvSpPr/>
          <p:nvPr userDrawn="1"/>
        </p:nvSpPr>
        <p:spPr>
          <a:xfrm>
            <a:off x="-1" y="-1"/>
            <a:ext cx="12204000" cy="360000"/>
          </a:xfrm>
          <a:prstGeom prst="rect">
            <a:avLst/>
          </a:prstGeom>
          <a:gradFill>
            <a:gsLst>
              <a:gs pos="30000">
                <a:schemeClr val="accent1"/>
              </a:gs>
              <a:gs pos="100000">
                <a:srgbClr val="B3599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Прямоугольник 4">
            <a:extLst>
              <a:ext uri="{FF2B5EF4-FFF2-40B4-BE49-F238E27FC236}">
                <a16:creationId xmlns:a16="http://schemas.microsoft.com/office/drawing/2014/main" id="{3914CE6F-48A6-9A4D-B7CC-2E48BEF28070}"/>
              </a:ext>
            </a:extLst>
          </p:cNvPr>
          <p:cNvSpPr/>
          <p:nvPr userDrawn="1"/>
        </p:nvSpPr>
        <p:spPr>
          <a:xfrm>
            <a:off x="10217426" y="5936974"/>
            <a:ext cx="1974574" cy="9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6" name="Прямоугольник с двумя скругленными соседними углами 5">
            <a:extLst>
              <a:ext uri="{FF2B5EF4-FFF2-40B4-BE49-F238E27FC236}">
                <a16:creationId xmlns:a16="http://schemas.microsoft.com/office/drawing/2014/main" id="{CA1C2521-F106-334E-AC1D-D35C985E2264}"/>
              </a:ext>
            </a:extLst>
          </p:cNvPr>
          <p:cNvSpPr/>
          <p:nvPr userDrawn="1"/>
        </p:nvSpPr>
        <p:spPr>
          <a:xfrm flipV="1">
            <a:off x="10249149" y="-8350"/>
            <a:ext cx="1616765" cy="781675"/>
          </a:xfrm>
          <a:prstGeom prst="round2Same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pic>
        <p:nvPicPr>
          <p:cNvPr id="7" name="Рисунок 6">
            <a:extLst>
              <a:ext uri="{FF2B5EF4-FFF2-40B4-BE49-F238E27FC236}">
                <a16:creationId xmlns:a16="http://schemas.microsoft.com/office/drawing/2014/main" id="{29D1520E-EDEB-EF42-BD83-493F804A1BD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398489" y="152971"/>
            <a:ext cx="1325203" cy="441735"/>
          </a:xfrm>
          <a:prstGeom prst="rect">
            <a:avLst/>
          </a:prstGeom>
        </p:spPr>
      </p:pic>
      <p:sp>
        <p:nvSpPr>
          <p:cNvPr id="8" name="Заголовок 1">
            <a:extLst>
              <a:ext uri="{FF2B5EF4-FFF2-40B4-BE49-F238E27FC236}">
                <a16:creationId xmlns:a16="http://schemas.microsoft.com/office/drawing/2014/main" id="{C1B4ADE9-B742-4BE3-BFF8-AA25EED7ACFD}"/>
              </a:ext>
            </a:extLst>
          </p:cNvPr>
          <p:cNvSpPr>
            <a:spLocks noGrp="1"/>
          </p:cNvSpPr>
          <p:nvPr>
            <p:ph type="title" idx="4294967295"/>
          </p:nvPr>
        </p:nvSpPr>
        <p:spPr>
          <a:xfrm>
            <a:off x="420624" y="365896"/>
            <a:ext cx="10093569" cy="739697"/>
          </a:xfrm>
          <a:noFill/>
        </p:spPr>
        <p:txBody>
          <a:bodyPr vert="horz"/>
          <a:lstStyle>
            <a:lvl1pPr>
              <a:defRPr b="1" i="0" spc="0" baseline="0">
                <a:latin typeface="Arial" panose="020B0604020202020204" pitchFamily="34" charset="0"/>
              </a:defRPr>
            </a:lvl1pPr>
          </a:lstStyle>
          <a:p>
            <a:endParaRPr lang="en-US" sz="2800" dirty="0">
              <a:highlight>
                <a:srgbClr val="000000">
                  <a:alpha val="0"/>
                </a:srgbClr>
              </a:highlight>
              <a:latin typeface="Roboto Regular"/>
            </a:endParaRPr>
          </a:p>
        </p:txBody>
      </p:sp>
    </p:spTree>
    <p:extLst>
      <p:ext uri="{BB962C8B-B14F-4D97-AF65-F5344CB8AC3E}">
        <p14:creationId xmlns:p14="http://schemas.microsoft.com/office/powerpoint/2010/main" val="3255867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oleObject" Target="../embeddings/oleObject2.bin"/><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ags" Target="../tags/tag2.xml"/><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0.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oleObject" Target="../embeddings/oleObject2.bin"/><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ags" Target="../tags/tag13.xml"/><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10.emf"/><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55597D-4242-3A47-9451-21CB46FDFE7D}"/>
              </a:ext>
            </a:extLst>
          </p:cNvPr>
          <p:cNvSpPr>
            <a:spLocks noGrp="1"/>
          </p:cNvSpPr>
          <p:nvPr>
            <p:ph type="title"/>
          </p:nvPr>
        </p:nvSpPr>
        <p:spPr>
          <a:xfrm>
            <a:off x="420624" y="393192"/>
            <a:ext cx="10093569" cy="941832"/>
          </a:xfrm>
          <a:prstGeom prst="rect">
            <a:avLst/>
          </a:prstGeom>
          <a:noFill/>
        </p:spPr>
        <p:txBody>
          <a:bodyPr vert="horz" lIns="182880" tIns="0" rIns="45720" bIns="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7428F1-6D61-574C-A02D-A7553A5CC762}"/>
              </a:ext>
            </a:extLst>
          </p:cNvPr>
          <p:cNvSpPr>
            <a:spLocks noGrp="1"/>
          </p:cNvSpPr>
          <p:nvPr>
            <p:ph type="body" idx="1"/>
          </p:nvPr>
        </p:nvSpPr>
        <p:spPr>
          <a:xfrm>
            <a:off x="420624" y="1828800"/>
            <a:ext cx="10093569" cy="3813048"/>
          </a:xfrm>
          <a:prstGeom prst="rect">
            <a:avLst/>
          </a:prstGeom>
        </p:spPr>
        <p:txBody>
          <a:bodyPr vert="horz" lIns="0" tIns="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Рисунок 5">
            <a:extLst>
              <a:ext uri="{FF2B5EF4-FFF2-40B4-BE49-F238E27FC236}">
                <a16:creationId xmlns:a16="http://schemas.microsoft.com/office/drawing/2014/main" id="{C4626BDC-69E3-3045-9CBF-06E385E4D31C}"/>
              </a:ext>
            </a:extLst>
          </p:cNvPr>
          <p:cNvPicPr>
            <a:picLocks noChangeAspect="1"/>
          </p:cNvPicPr>
          <p:nvPr userDrawn="1"/>
        </p:nvPicPr>
        <p:blipFill>
          <a:blip r:embed="rId19" cstate="hqprint">
            <a:extLst>
              <a:ext uri="{28A0092B-C50C-407E-A947-70E740481C1C}">
                <a14:useLocalDpi xmlns:a14="http://schemas.microsoft.com/office/drawing/2010/main" val="0"/>
              </a:ext>
            </a:extLst>
          </a:blip>
          <a:stretch>
            <a:fillRect/>
          </a:stretch>
        </p:blipFill>
        <p:spPr>
          <a:xfrm>
            <a:off x="10276115" y="6103436"/>
            <a:ext cx="1621970" cy="540657"/>
          </a:xfrm>
          <a:prstGeom prst="rect">
            <a:avLst/>
          </a:prstGeom>
        </p:spPr>
      </p:pic>
    </p:spTree>
    <p:extLst>
      <p:ext uri="{BB962C8B-B14F-4D97-AF65-F5344CB8AC3E}">
        <p14:creationId xmlns:p14="http://schemas.microsoft.com/office/powerpoint/2010/main" val="1096130004"/>
      </p:ext>
    </p:extLst>
  </p:cSld>
  <p:clrMap bg1="lt1" tx1="dk1" bg2="lt2" tx2="dk2" accent1="accent1" accent2="accent2" accent3="accent3" accent4="accent4" accent5="accent5" accent6="accent6" hlink="hlink" folHlink="folHlink"/>
  <p:sldLayoutIdLst>
    <p:sldLayoutId id="2147483662" r:id="rId1"/>
    <p:sldLayoutId id="2147483729" r:id="rId2"/>
    <p:sldLayoutId id="2147483730" r:id="rId3"/>
    <p:sldLayoutId id="2147483665" r:id="rId4"/>
    <p:sldLayoutId id="2147483667" r:id="rId5"/>
    <p:sldLayoutId id="2147483668" r:id="rId6"/>
    <p:sldLayoutId id="2147483670" r:id="rId7"/>
    <p:sldLayoutId id="2147483671" r:id="rId8"/>
    <p:sldLayoutId id="2147483728" r:id="rId9"/>
    <p:sldLayoutId id="2147483673" r:id="rId10"/>
    <p:sldLayoutId id="2147483674" r:id="rId11"/>
    <p:sldLayoutId id="2147483675" r:id="rId12"/>
    <p:sldLayoutId id="2147483677" r:id="rId13"/>
    <p:sldLayoutId id="2147483678" r:id="rId14"/>
    <p:sldLayoutId id="2147483709" r:id="rId15"/>
    <p:sldLayoutId id="2147483726" r:id="rId16"/>
    <p:sldLayoutId id="2147483727" r:id="rId17"/>
  </p:sldLayoutIdLst>
  <p:hf hdr="0" ftr="0" dt="0"/>
  <p:txStyles>
    <p:titleStyle>
      <a:lvl1pPr algn="l" defTabSz="914400" rtl="0" eaLnBrk="1" latinLnBrk="0" hangingPunct="1">
        <a:lnSpc>
          <a:spcPct val="90000"/>
        </a:lnSpc>
        <a:spcBef>
          <a:spcPct val="0"/>
        </a:spcBef>
        <a:buNone/>
        <a:defRPr sz="2300" b="1" kern="1200" spc="100" baseline="0">
          <a:solidFill>
            <a:schemeClr val="tx2"/>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400" b="1" kern="1200">
          <a:solidFill>
            <a:schemeClr val="accent1"/>
          </a:solidFill>
          <a:latin typeface="Arial" panose="020B0604020202020204" pitchFamily="34" charset="0"/>
          <a:ea typeface="+mn-ea"/>
          <a:cs typeface="Arial" panose="020B0604020202020204" pitchFamily="34" charset="0"/>
        </a:defRPr>
      </a:lvl1pPr>
      <a:lvl2pPr marL="274320" indent="-274320" algn="l" defTabSz="914400" rtl="0" eaLnBrk="1" latinLnBrk="0" hangingPunct="1">
        <a:lnSpc>
          <a:spcPct val="90000"/>
        </a:lnSpc>
        <a:spcBef>
          <a:spcPts val="500"/>
        </a:spcBef>
        <a:buClr>
          <a:schemeClr val="accent1"/>
        </a:buClr>
        <a:buFont typeface="Arial" panose="020B0604020202020204" pitchFamily="34" charset="0"/>
        <a:buChar char="•"/>
        <a:tabLst/>
        <a:defRPr sz="1400" kern="1200">
          <a:solidFill>
            <a:schemeClr val="tx2"/>
          </a:solidFill>
          <a:latin typeface="Arial" panose="020B0604020202020204" pitchFamily="34" charset="0"/>
          <a:ea typeface="+mn-ea"/>
          <a:cs typeface="Arial" panose="020B0604020202020204" pitchFamily="34" charset="0"/>
        </a:defRPr>
      </a:lvl2pPr>
      <a:lvl3pPr marL="594360" indent="-182880" algn="l" defTabSz="914400" rtl="0" eaLnBrk="1" latinLnBrk="0" hangingPunct="1">
        <a:lnSpc>
          <a:spcPct val="90000"/>
        </a:lnSpc>
        <a:spcBef>
          <a:spcPts val="500"/>
        </a:spcBef>
        <a:buClr>
          <a:schemeClr val="accent1"/>
        </a:buClr>
        <a:buSzPct val="100000"/>
        <a:buFont typeface="System Font Regular"/>
        <a:buChar char="◦"/>
        <a:tabLst/>
        <a:defRPr sz="1300" kern="1200">
          <a:solidFill>
            <a:schemeClr val="tx2"/>
          </a:solidFill>
          <a:latin typeface="Arial" panose="020B0604020202020204" pitchFamily="34" charset="0"/>
          <a:ea typeface="+mn-ea"/>
          <a:cs typeface="Arial" panose="020B0604020202020204" pitchFamily="34" charset="0"/>
        </a:defRPr>
      </a:lvl3pPr>
      <a:lvl4pPr marL="915988" indent="-182563" algn="l" defTabSz="914400" rtl="0" eaLnBrk="1" latinLnBrk="0" hangingPunct="1">
        <a:lnSpc>
          <a:spcPct val="90000"/>
        </a:lnSpc>
        <a:spcBef>
          <a:spcPts val="500"/>
        </a:spcBef>
        <a:buClr>
          <a:schemeClr val="accent1"/>
        </a:buClr>
        <a:buFont typeface=".PingFang SC Regular"/>
        <a:buChar char="・"/>
        <a:tabLst/>
        <a:defRPr sz="1200" kern="1200">
          <a:solidFill>
            <a:schemeClr val="tx2"/>
          </a:solidFill>
          <a:latin typeface="Arial" panose="020B0604020202020204" pitchFamily="34" charset="0"/>
          <a:ea typeface="+mn-ea"/>
          <a:cs typeface="Arial" panose="020B0604020202020204" pitchFamily="34" charset="0"/>
        </a:defRPr>
      </a:lvl4pPr>
      <a:lvl5pPr marL="1325563" indent="-182563" algn="l" defTabSz="914400" rtl="0" eaLnBrk="1" latinLnBrk="0" hangingPunct="1">
        <a:lnSpc>
          <a:spcPct val="90000"/>
        </a:lnSpc>
        <a:spcBef>
          <a:spcPts val="500"/>
        </a:spcBef>
        <a:buFont typeface="System Font Regular"/>
        <a:buChar char="–"/>
        <a:tabLst>
          <a:tab pos="3024188" algn="l"/>
        </a:tabLst>
        <a:defRPr sz="12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93" userDrawn="1">
          <p15:clr>
            <a:srgbClr val="F26B43"/>
          </p15:clr>
        </p15:guide>
        <p15:guide id="3" orient="horz" pos="4176">
          <p15:clr>
            <a:srgbClr val="F26B43"/>
          </p15:clr>
        </p15:guide>
        <p15:guide id="4" orient="horz" pos="393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C6152556-2FAD-19AE-07FD-DCC1C62EAECC}"/>
              </a:ext>
            </a:extLst>
          </p:cNvPr>
          <p:cNvGraphicFramePr>
            <a:graphicFrameLocks noChangeAspect="1"/>
          </p:cNvGraphicFramePr>
          <p:nvPr userDrawn="1">
            <p:custDataLst>
              <p:tags r:id="rId17"/>
            </p:custDataLst>
            <p:extLst>
              <p:ext uri="{D42A27DB-BD31-4B8C-83A1-F6EECF244321}">
                <p14:modId xmlns:p14="http://schemas.microsoft.com/office/powerpoint/2010/main" val="41415833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18" imgW="306" imgH="306" progId="TCLayout.ActiveDocument.1">
                  <p:embed/>
                </p:oleObj>
              </mc:Choice>
              <mc:Fallback>
                <p:oleObj name="Слайд think-cell" r:id="rId18" imgW="306" imgH="306" progId="TCLayout.ActiveDocument.1">
                  <p:embed/>
                  <p:pic>
                    <p:nvPicPr>
                      <p:cNvPr id="8" name="think-cell data - do not delete" hidden="1">
                        <a:extLst>
                          <a:ext uri="{FF2B5EF4-FFF2-40B4-BE49-F238E27FC236}">
                            <a16:creationId xmlns:a16="http://schemas.microsoft.com/office/drawing/2014/main" id="{C6152556-2FAD-19AE-07FD-DCC1C62EAECC}"/>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DFD9DC2B-B026-1DA0-C7EB-797FFD2FDDCE}"/>
              </a:ext>
            </a:extLst>
          </p:cNvPr>
          <p:cNvSpPr>
            <a:spLocks noGrp="1"/>
          </p:cNvSpPr>
          <p:nvPr>
            <p:ph type="title"/>
          </p:nvPr>
        </p:nvSpPr>
        <p:spPr>
          <a:xfrm>
            <a:off x="740546" y="260350"/>
            <a:ext cx="10515600" cy="976544"/>
          </a:xfrm>
          <a:prstGeom prst="rect">
            <a:avLst/>
          </a:prstGeom>
        </p:spPr>
        <p:txBody>
          <a:bodyPr vert="horz" lIns="91440" tIns="45720" rIns="91440" bIns="45720" rtlCol="0" anchor="ctr">
            <a:normAutofit/>
          </a:bodyPr>
          <a:lstStyle/>
          <a:p>
            <a:r>
              <a:rPr lang="ru-RU" dirty="0"/>
              <a:t>Образец заголовка</a:t>
            </a:r>
            <a:endParaRPr lang="en-US" dirty="0"/>
          </a:p>
        </p:txBody>
      </p:sp>
      <p:sp>
        <p:nvSpPr>
          <p:cNvPr id="3" name="Текст 2">
            <a:extLst>
              <a:ext uri="{FF2B5EF4-FFF2-40B4-BE49-F238E27FC236}">
                <a16:creationId xmlns:a16="http://schemas.microsoft.com/office/drawing/2014/main" id="{4A012ABD-DAA5-238D-8323-4B18A4C4D3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Tree>
    <p:extLst>
      <p:ext uri="{BB962C8B-B14F-4D97-AF65-F5344CB8AC3E}">
        <p14:creationId xmlns:p14="http://schemas.microsoft.com/office/powerpoint/2010/main" val="61901077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Lst>
  <p:txStyles>
    <p:titleStyle>
      <a:lvl1pPr algn="l" defTabSz="9144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8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8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8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8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8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29">
          <p15:clr>
            <a:srgbClr val="F26B43"/>
          </p15:clr>
        </p15:guide>
        <p15:guide id="4" orient="horz" pos="777">
          <p15:clr>
            <a:srgbClr val="F26B43"/>
          </p15:clr>
        </p15:guide>
        <p15:guide id="5" orient="horz" pos="164">
          <p15:clr>
            <a:srgbClr val="F26B43"/>
          </p15:clr>
        </p15:guide>
        <p15:guide id="6" orient="horz" pos="4156">
          <p15:clr>
            <a:srgbClr val="F26B43"/>
          </p15:clr>
        </p15:guide>
        <p15:guide id="7" orient="horz" pos="3906">
          <p15:clr>
            <a:srgbClr val="F26B43"/>
          </p15:clr>
        </p15:guide>
        <p15:guide id="8" pos="715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C6152556-2FAD-19AE-07FD-DCC1C62EAECC}"/>
              </a:ext>
            </a:extLst>
          </p:cNvPr>
          <p:cNvGraphicFramePr>
            <a:graphicFrameLocks noChangeAspect="1"/>
          </p:cNvGraphicFramePr>
          <p:nvPr userDrawn="1">
            <p:custDataLst>
              <p:tags r:id="rId17"/>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18" imgW="306" imgH="306" progId="TCLayout.ActiveDocument.1">
                  <p:embed/>
                </p:oleObj>
              </mc:Choice>
              <mc:Fallback>
                <p:oleObj name="Слайд think-cell" r:id="rId18" imgW="306" imgH="306" progId="TCLayout.ActiveDocument.1">
                  <p:embed/>
                  <p:pic>
                    <p:nvPicPr>
                      <p:cNvPr id="8" name="think-cell data - do not delete" hidden="1">
                        <a:extLst>
                          <a:ext uri="{FF2B5EF4-FFF2-40B4-BE49-F238E27FC236}">
                            <a16:creationId xmlns:a16="http://schemas.microsoft.com/office/drawing/2014/main" id="{C6152556-2FAD-19AE-07FD-DCC1C62EAECC}"/>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DFD9DC2B-B026-1DA0-C7EB-797FFD2FDDCE}"/>
              </a:ext>
            </a:extLst>
          </p:cNvPr>
          <p:cNvSpPr>
            <a:spLocks noGrp="1"/>
          </p:cNvSpPr>
          <p:nvPr>
            <p:ph type="title"/>
          </p:nvPr>
        </p:nvSpPr>
        <p:spPr>
          <a:xfrm>
            <a:off x="740546" y="260350"/>
            <a:ext cx="10515600" cy="976544"/>
          </a:xfrm>
          <a:prstGeom prst="rect">
            <a:avLst/>
          </a:prstGeom>
        </p:spPr>
        <p:txBody>
          <a:bodyPr vert="horz" lIns="91440" tIns="45720" rIns="91440" bIns="45720" rtlCol="0" anchor="ctr">
            <a:normAutofit/>
          </a:bodyPr>
          <a:lstStyle/>
          <a:p>
            <a:r>
              <a:rPr lang="ru-RU" dirty="0"/>
              <a:t>Образец заголовка</a:t>
            </a:r>
            <a:endParaRPr lang="en-US" dirty="0"/>
          </a:p>
        </p:txBody>
      </p:sp>
      <p:sp>
        <p:nvSpPr>
          <p:cNvPr id="3" name="Текст 2">
            <a:extLst>
              <a:ext uri="{FF2B5EF4-FFF2-40B4-BE49-F238E27FC236}">
                <a16:creationId xmlns:a16="http://schemas.microsoft.com/office/drawing/2014/main" id="{4A012ABD-DAA5-238D-8323-4B18A4C4D3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Tree>
    <p:extLst>
      <p:ext uri="{BB962C8B-B14F-4D97-AF65-F5344CB8AC3E}">
        <p14:creationId xmlns:p14="http://schemas.microsoft.com/office/powerpoint/2010/main" val="1299100282"/>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Lst>
  <p:txStyles>
    <p:titleStyle>
      <a:lvl1pPr algn="l" defTabSz="9144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8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8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8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8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8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29">
          <p15:clr>
            <a:srgbClr val="F26B43"/>
          </p15:clr>
        </p15:guide>
        <p15:guide id="4" orient="horz" pos="777">
          <p15:clr>
            <a:srgbClr val="F26B43"/>
          </p15:clr>
        </p15:guide>
        <p15:guide id="5" orient="horz" pos="164">
          <p15:clr>
            <a:srgbClr val="F26B43"/>
          </p15:clr>
        </p15:guide>
        <p15:guide id="6" orient="horz" pos="4156">
          <p15:clr>
            <a:srgbClr val="F26B43"/>
          </p15:clr>
        </p15:guide>
        <p15:guide id="7" orient="horz" pos="3906">
          <p15:clr>
            <a:srgbClr val="F26B43"/>
          </p15:clr>
        </p15:guide>
        <p15:guide id="8" pos="715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BFA7FD3-429D-7CB0-7A57-76D8BF4390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51C550B-9AC3-1940-A0C0-CB0DBDF395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FB70499-43EF-FABF-5F89-EC34726814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A421D65-093E-4447-B671-EB2E69F83477}"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26.09.2024</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ACDDDC13-A021-28BC-1DE0-1DB7E0A08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89DBE1D2-6285-26C0-AC72-C48528066A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70B1126-613E-4BA3-934F-CEC1BC2BCC1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33572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331D44-D05D-4D7C-B6E3-50B21F069B65}" type="datetimeFigureOut">
              <a:rPr lang="ru-RU" smtClean="0">
                <a:solidFill>
                  <a:prstClr val="black">
                    <a:tint val="75000"/>
                  </a:prstClr>
                </a:solidFill>
              </a:rPr>
              <a:pPr/>
              <a:t>26.09.2024</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E66E07-B69C-40E7-B2EB-CA4B1B0473B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67445525"/>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chart" Target="../charts/chart9.xml"/><Relationship Id="rId3" Type="http://schemas.openxmlformats.org/officeDocument/2006/relationships/notesSlide" Target="../notesSlides/notesSlide4.xml"/><Relationship Id="rId7" Type="http://schemas.openxmlformats.org/officeDocument/2006/relationships/chart" Target="../charts/chart5.xml"/><Relationship Id="rId12" Type="http://schemas.openxmlformats.org/officeDocument/2006/relationships/chart" Target="../charts/chart8.xml"/><Relationship Id="rId2" Type="http://schemas.openxmlformats.org/officeDocument/2006/relationships/slideLayout" Target="../slideLayouts/slideLayout36.xml"/><Relationship Id="rId1" Type="http://schemas.openxmlformats.org/officeDocument/2006/relationships/tags" Target="../tags/tag39.xml"/><Relationship Id="rId6" Type="http://schemas.openxmlformats.org/officeDocument/2006/relationships/chart" Target="../charts/chart4.xml"/><Relationship Id="rId11" Type="http://schemas.openxmlformats.org/officeDocument/2006/relationships/hyperlink" Target="https://doi.org/10.14341/serg12794" TargetMode="External"/><Relationship Id="rId5" Type="http://schemas.openxmlformats.org/officeDocument/2006/relationships/chart" Target="../charts/chart3.xml"/><Relationship Id="rId10" Type="http://schemas.openxmlformats.org/officeDocument/2006/relationships/chart" Target="../charts/chart7.xml"/><Relationship Id="rId4" Type="http://schemas.openxmlformats.org/officeDocument/2006/relationships/chart" Target="../charts/chart2.xml"/><Relationship Id="rId9" Type="http://schemas.openxmlformats.org/officeDocument/2006/relationships/chart" Target="../charts/chart6.xml"/></Relationships>
</file>

<file path=ppt/slides/_rels/slide11.xml.rels><?xml version="1.0" encoding="UTF-8" standalone="yes"?>
<Relationships xmlns="http://schemas.openxmlformats.org/package/2006/relationships"><Relationship Id="rId2" Type="http://schemas.openxmlformats.org/officeDocument/2006/relationships/hyperlink" Target="https://oncology-association.ru/clinical-guidelines-update#nav-main"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3.xml"/><Relationship Id="rId1" Type="http://schemas.openxmlformats.org/officeDocument/2006/relationships/tags" Target="../tags/tag40.xml"/><Relationship Id="rId5" Type="http://schemas.openxmlformats.org/officeDocument/2006/relationships/image" Target="../media/image29.png"/><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hyperlink" Target="http://elibrary.ru/item.asp?id=21523858" TargetMode="External"/><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30.wmf"/><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10.emf"/><Relationship Id="rId5" Type="http://schemas.openxmlformats.org/officeDocument/2006/relationships/oleObject" Target="../embeddings/oleObject18.bin"/><Relationship Id="rId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4.xml"/><Relationship Id="rId1" Type="http://schemas.openxmlformats.org/officeDocument/2006/relationships/tags" Target="../tags/tag44.xml"/><Relationship Id="rId4" Type="http://schemas.openxmlformats.org/officeDocument/2006/relationships/image" Target="../media/image3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tags" Target="../tags/tag26.xml"/><Relationship Id="rId7" Type="http://schemas.openxmlformats.org/officeDocument/2006/relationships/image" Target="../media/image10.emf"/><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oleObject" Target="../embeddings/oleObject13.bin"/><Relationship Id="rId5" Type="http://schemas.openxmlformats.org/officeDocument/2006/relationships/notesSlide" Target="../notesSlides/notesSlide1.xml"/><Relationship Id="rId4" Type="http://schemas.openxmlformats.org/officeDocument/2006/relationships/slideLayout" Target="../slideLayouts/slideLayout21.xml"/><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9.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media/image14.png"/><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10.emf"/><Relationship Id="rId17" Type="http://schemas.openxmlformats.org/officeDocument/2006/relationships/chart" Target="../charts/chart1.xml"/><Relationship Id="rId2" Type="http://schemas.openxmlformats.org/officeDocument/2006/relationships/tags" Target="../tags/tag28.xml"/><Relationship Id="rId16" Type="http://schemas.openxmlformats.org/officeDocument/2006/relationships/image" Target="../media/image17.sv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oleObject" Target="../embeddings/oleObject14.bin"/><Relationship Id="rId5" Type="http://schemas.openxmlformats.org/officeDocument/2006/relationships/tags" Target="../tags/tag31.xml"/><Relationship Id="rId15" Type="http://schemas.openxmlformats.org/officeDocument/2006/relationships/image" Target="../media/image16.png"/><Relationship Id="rId10" Type="http://schemas.openxmlformats.org/officeDocument/2006/relationships/slideLayout" Target="../slideLayouts/slideLayout21.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21.xml"/><Relationship Id="rId7" Type="http://schemas.openxmlformats.org/officeDocument/2006/relationships/hyperlink" Target="https://doi.org/10.14341/serg12794" TargetMode="Externa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10.emf"/><Relationship Id="rId5" Type="http://schemas.openxmlformats.org/officeDocument/2006/relationships/oleObject" Target="../embeddings/oleObject15.bin"/><Relationship Id="rId4" Type="http://schemas.openxmlformats.org/officeDocument/2006/relationships/notesSlide" Target="../notesSlides/notesSlide2.xml"/><Relationship Id="rId9" Type="http://schemas.openxmlformats.org/officeDocument/2006/relationships/image" Target="../media/image19.svg"/></Relationships>
</file>

<file path=ppt/slides/_rels/slide7.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hyperlink" Target="https://doi.org/10.14341/serg12794" TargetMode="External"/><Relationship Id="rId3" Type="http://schemas.openxmlformats.org/officeDocument/2006/relationships/oleObject" Target="../embeddings/oleObject16.bin"/><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slideLayout" Target="../slideLayouts/slideLayout23.xml"/><Relationship Id="rId1" Type="http://schemas.openxmlformats.org/officeDocument/2006/relationships/tags" Target="../tags/tag38.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0.emf"/><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hyperlink" Target="https://doi.org/10.14341/serg12794" TargetMode="Externa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4341/serg12794" TargetMode="External"/><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D81E06B-AF38-8418-7859-4353C493F9B3}"/>
              </a:ext>
            </a:extLst>
          </p:cNvPr>
          <p:cNvSpPr>
            <a:spLocks noGrp="1"/>
          </p:cNvSpPr>
          <p:nvPr>
            <p:ph type="title"/>
          </p:nvPr>
        </p:nvSpPr>
        <p:spPr/>
        <p:txBody>
          <a:bodyPr>
            <a:normAutofit fontScale="90000"/>
          </a:bodyPr>
          <a:lstStyle/>
          <a:p>
            <a:r>
              <a:rPr lang="ru-RU" sz="4800" dirty="0"/>
              <a:t>Организация медицинской помощи пациентам с ЗНО </a:t>
            </a:r>
            <a:br>
              <a:rPr lang="ru-RU" sz="4800" dirty="0"/>
            </a:br>
            <a:r>
              <a:rPr lang="ru-RU" sz="4800" dirty="0"/>
              <a:t>Рак Щитовидной Железы в Московской области </a:t>
            </a:r>
          </a:p>
        </p:txBody>
      </p:sp>
      <p:sp>
        <p:nvSpPr>
          <p:cNvPr id="3" name="Подзаголовок 2">
            <a:extLst>
              <a:ext uri="{FF2B5EF4-FFF2-40B4-BE49-F238E27FC236}">
                <a16:creationId xmlns:a16="http://schemas.microsoft.com/office/drawing/2014/main" id="{3F0F5CB2-4B8D-DC43-0F44-12EB62F96BF2}"/>
              </a:ext>
            </a:extLst>
          </p:cNvPr>
          <p:cNvSpPr>
            <a:spLocks noGrp="1"/>
          </p:cNvSpPr>
          <p:nvPr>
            <p:ph type="subTitle" idx="1"/>
          </p:nvPr>
        </p:nvSpPr>
        <p:spPr>
          <a:xfrm>
            <a:off x="5875283" y="5600700"/>
            <a:ext cx="5822731" cy="631934"/>
          </a:xfrm>
        </p:spPr>
        <p:txBody>
          <a:bodyPr>
            <a:normAutofit/>
          </a:bodyPr>
          <a:lstStyle/>
          <a:p>
            <a:r>
              <a:rPr lang="ru-RU" sz="2800" b="0" i="0" dirty="0" err="1">
                <a:effectLst/>
                <a:latin typeface="+mj-lt"/>
              </a:rPr>
              <a:t>Шикина</a:t>
            </a:r>
            <a:r>
              <a:rPr lang="ru-RU" sz="2800" b="0" i="0" dirty="0">
                <a:effectLst/>
                <a:latin typeface="+mj-lt"/>
              </a:rPr>
              <a:t> Валентина Евгеньевна</a:t>
            </a:r>
          </a:p>
          <a:p>
            <a:endParaRPr lang="ru-RU" dirty="0"/>
          </a:p>
        </p:txBody>
      </p:sp>
    </p:spTree>
    <p:extLst>
      <p:ext uri="{BB962C8B-B14F-4D97-AF65-F5344CB8AC3E}">
        <p14:creationId xmlns:p14="http://schemas.microsoft.com/office/powerpoint/2010/main" val="3300654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B12441AA-6F46-BF7C-1C42-0158C5DC8042}"/>
              </a:ext>
            </a:extLst>
          </p:cNvPr>
          <p:cNvGraphicFramePr/>
          <p:nvPr/>
        </p:nvGraphicFramePr>
        <p:xfrm>
          <a:off x="6119768" y="1312340"/>
          <a:ext cx="5379868" cy="2271903"/>
        </p:xfrm>
        <a:graphic>
          <a:graphicData uri="http://schemas.openxmlformats.org/drawingml/2006/chart">
            <c:chart xmlns:c="http://schemas.openxmlformats.org/drawingml/2006/chart" xmlns:r="http://schemas.openxmlformats.org/officeDocument/2006/relationships" r:id="rId4"/>
          </a:graphicData>
        </a:graphic>
      </p:graphicFrame>
      <p:sp>
        <p:nvSpPr>
          <p:cNvPr id="47" name="Rectangle 5">
            <a:extLst>
              <a:ext uri="{FF2B5EF4-FFF2-40B4-BE49-F238E27FC236}">
                <a16:creationId xmlns:a16="http://schemas.microsoft.com/office/drawing/2014/main" id="{F50DDCC1-F923-436E-B861-893799CD7126}"/>
              </a:ext>
            </a:extLst>
          </p:cNvPr>
          <p:cNvSpPr/>
          <p:nvPr/>
        </p:nvSpPr>
        <p:spPr>
          <a:xfrm>
            <a:off x="0" y="1312340"/>
            <a:ext cx="5379868" cy="4429009"/>
          </a:xfrm>
          <a:prstGeom prst="rect">
            <a:avLst/>
          </a:prstGeom>
          <a:gradFill>
            <a:gsLst>
              <a:gs pos="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74" name="Rectangle 73" hidden="1">
            <a:extLst>
              <a:ext uri="{FF2B5EF4-FFF2-40B4-BE49-F238E27FC236}">
                <a16:creationId xmlns:a16="http://schemas.microsoft.com/office/drawing/2014/main" id="{0D542DAE-F41E-44A1-98A4-EF173461B664}"/>
              </a:ext>
            </a:extLst>
          </p:cNvPr>
          <p:cNvSpPr/>
          <p:nvPr/>
        </p:nvSpPr>
        <p:spPr>
          <a:xfrm>
            <a:off x="-6580226" y="1099795"/>
            <a:ext cx="6047943" cy="414318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609570"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75" name="Title 1">
            <a:extLst>
              <a:ext uri="{FF2B5EF4-FFF2-40B4-BE49-F238E27FC236}">
                <a16:creationId xmlns:a16="http://schemas.microsoft.com/office/drawing/2014/main" id="{581AB60B-9329-4A85-95F3-C02ACA422405}"/>
              </a:ext>
            </a:extLst>
          </p:cNvPr>
          <p:cNvSpPr>
            <a:spLocks noGrp="1"/>
          </p:cNvSpPr>
          <p:nvPr>
            <p:ph type="title"/>
          </p:nvPr>
        </p:nvSpPr>
        <p:spPr>
          <a:ln w="25400">
            <a:miter lim="400000"/>
          </a:ln>
        </p:spPr>
        <p:txBody>
          <a:bodyPr vert="horz" lIns="0" tIns="91440" rIns="91440" bIns="91440" rtlCol="0" anchor="ctr" anchorCtr="0">
            <a:noAutofit/>
          </a:bodyPr>
          <a:lstStyle/>
          <a:p>
            <a:pPr>
              <a:spcAft>
                <a:spcPct val="0"/>
              </a:spcAft>
            </a:pPr>
            <a:r>
              <a:rPr lang="ru" sz="2700" spc="0" dirty="0">
                <a:highlight>
                  <a:srgbClr val="000000">
                    <a:alpha val="0"/>
                  </a:srgbClr>
                </a:highlight>
              </a:rPr>
              <a:t>Геномным альтерациям при распространенном МРЩЖ подвержены </a:t>
            </a:r>
            <a:r>
              <a:rPr lang="en-US" sz="2700" spc="0" dirty="0">
                <a:highlight>
                  <a:srgbClr val="000000">
                    <a:alpha val="0"/>
                  </a:srgbClr>
                </a:highlight>
              </a:rPr>
              <a:t>&gt; </a:t>
            </a:r>
            <a:r>
              <a:rPr lang="ru-RU" sz="2700" spc="0" dirty="0">
                <a:highlight>
                  <a:srgbClr val="000000">
                    <a:alpha val="0"/>
                  </a:srgbClr>
                </a:highlight>
              </a:rPr>
              <a:t>90% пациентов</a:t>
            </a:r>
            <a:endParaRPr lang="ru" sz="2700" spc="0" dirty="0">
              <a:highlight>
                <a:srgbClr val="000000">
                  <a:alpha val="0"/>
                </a:srgbClr>
              </a:highlight>
            </a:endParaRPr>
          </a:p>
        </p:txBody>
      </p:sp>
      <p:sp>
        <p:nvSpPr>
          <p:cNvPr id="77" name="TextBox 76" hidden="1">
            <a:extLst>
              <a:ext uri="{FF2B5EF4-FFF2-40B4-BE49-F238E27FC236}">
                <a16:creationId xmlns:a16="http://schemas.microsoft.com/office/drawing/2014/main" id="{9C69957B-BBAD-4931-BE7A-1AB51294BD04}"/>
              </a:ext>
            </a:extLst>
          </p:cNvPr>
          <p:cNvSpPr txBox="1"/>
          <p:nvPr/>
        </p:nvSpPr>
        <p:spPr>
          <a:xfrm>
            <a:off x="-11622760" y="1105554"/>
            <a:ext cx="1625600" cy="487378"/>
          </a:xfrm>
          <a:prstGeom prst="rect">
            <a:avLst/>
          </a:prstGeom>
          <a:noFill/>
        </p:spPr>
        <p:txBody>
          <a:bodyPr wrap="square" lIns="0" tIns="0" rtlCol="0">
            <a:noAutofit/>
          </a:bodyPr>
          <a:lstStyle/>
          <a:p>
            <a:pPr marL="0" marR="0" lvl="0" indent="0" algn="l" defTabSz="609570" rtl="0" eaLnBrk="1" fontAlgn="auto" latinLnBrk="0" hangingPunct="1">
              <a:lnSpc>
                <a:spcPct val="100000"/>
              </a:lnSpc>
              <a:spcBef>
                <a:spcPct val="0"/>
              </a:spcBef>
              <a:spcAft>
                <a:spcPct val="0"/>
              </a:spcAft>
              <a:buClrTx/>
              <a:buSzTx/>
              <a:buFontTx/>
              <a:buNone/>
              <a:tabLst/>
              <a:defRPr/>
            </a:pPr>
            <a:r>
              <a:rPr kumimoji="0" lang="ru" sz="1400" b="1" i="0" u="none" strike="noStrike" kern="1200" cap="none" spc="0" normalizeH="0" baseline="0" noProof="0">
                <a:ln>
                  <a:noFill/>
                </a:ln>
                <a:solidFill>
                  <a:srgbClr val="7D766D"/>
                </a:solidFill>
                <a:effectLst/>
                <a:highlight>
                  <a:srgbClr val="000000">
                    <a:alpha val="0"/>
                  </a:srgbClr>
                </a:highlight>
                <a:uLnTx/>
                <a:uFillTx/>
                <a:latin typeface="Arial"/>
                <a:ea typeface="Tahoma"/>
                <a:cs typeface="Arial"/>
              </a:rPr>
              <a:t>Спорадический МРЩЖ</a:t>
            </a:r>
            <a:r>
              <a:rPr kumimoji="0" lang="ru" sz="1400" b="1" i="0" u="none" strike="noStrike" kern="1200" cap="none" spc="0" normalizeH="0" baseline="30000" noProof="0">
                <a:ln>
                  <a:noFill/>
                </a:ln>
                <a:solidFill>
                  <a:srgbClr val="7D766D"/>
                </a:solidFill>
                <a:effectLst/>
                <a:highlight>
                  <a:srgbClr val="000000">
                    <a:alpha val="0"/>
                  </a:srgbClr>
                </a:highlight>
                <a:uLnTx/>
                <a:uFillTx/>
                <a:latin typeface="Arial"/>
                <a:ea typeface="Tahoma"/>
                <a:cs typeface="Arial"/>
              </a:rPr>
              <a:t>1</a:t>
            </a:r>
            <a:endParaRPr kumimoji="0" lang="en-US" sz="1400" b="1" i="0" u="none" strike="noStrike" kern="1200" cap="none" spc="0" normalizeH="0" baseline="0" noProof="0">
              <a:ln>
                <a:noFill/>
              </a:ln>
              <a:solidFill>
                <a:srgbClr val="7D766D"/>
              </a:solidFill>
              <a:effectLst/>
              <a:uLnTx/>
              <a:uFillTx/>
              <a:latin typeface="Arial" pitchFamily="34" charset="0"/>
              <a:ea typeface="Tahoma"/>
              <a:cs typeface="Arial" pitchFamily="34" charset="0"/>
            </a:endParaRPr>
          </a:p>
          <a:p>
            <a:pPr marL="0" marR="0" lvl="0" indent="0" algn="l" defTabSz="609570" rtl="0" eaLnBrk="1" fontAlgn="auto" latinLnBrk="0" hangingPunct="1">
              <a:lnSpc>
                <a:spcPct val="100000"/>
              </a:lnSpc>
              <a:spcBef>
                <a:spcPct val="0"/>
              </a:spcBef>
              <a:spcAft>
                <a:spcPct val="0"/>
              </a:spcAft>
              <a:buClrTx/>
              <a:buSzTx/>
              <a:buFontTx/>
              <a:buNone/>
              <a:tabLst/>
              <a:defRPr/>
            </a:pPr>
            <a:endParaRPr kumimoji="0" lang="en-US" sz="1467" b="0" i="0" u="none" strike="noStrike" kern="1200" cap="none" spc="0" normalizeH="0" baseline="0" noProof="0">
              <a:ln>
                <a:noFill/>
              </a:ln>
              <a:solidFill>
                <a:srgbClr val="D52B1E"/>
              </a:solidFill>
              <a:effectLst/>
              <a:uLnTx/>
              <a:uFillTx/>
              <a:latin typeface="Arial" pitchFamily="34" charset="0"/>
              <a:ea typeface="Tahoma"/>
              <a:cs typeface="Arial" pitchFamily="34" charset="0"/>
            </a:endParaRPr>
          </a:p>
        </p:txBody>
      </p:sp>
      <p:sp>
        <p:nvSpPr>
          <p:cNvPr id="78" name="TextBox 77" hidden="1">
            <a:extLst>
              <a:ext uri="{FF2B5EF4-FFF2-40B4-BE49-F238E27FC236}">
                <a16:creationId xmlns:a16="http://schemas.microsoft.com/office/drawing/2014/main" id="{5DA0AD85-3A68-453B-A69A-F340F3A84F24}"/>
              </a:ext>
            </a:extLst>
          </p:cNvPr>
          <p:cNvSpPr txBox="1"/>
          <p:nvPr/>
        </p:nvSpPr>
        <p:spPr>
          <a:xfrm>
            <a:off x="-6429859" y="1249850"/>
            <a:ext cx="3088584" cy="487378"/>
          </a:xfrm>
          <a:prstGeom prst="rect">
            <a:avLst/>
          </a:prstGeom>
          <a:noFill/>
        </p:spPr>
        <p:txBody>
          <a:bodyPr wrap="square" lIns="0" tIns="0" rtlCol="0">
            <a:noAutofit/>
          </a:bodyPr>
          <a:lstStyle>
            <a:defPPr>
              <a:defRPr lang="en-US"/>
            </a:defPPr>
            <a:lvl1pPr>
              <a:defRPr sz="1100" b="1">
                <a:latin typeface="Arial" panose="020B0604020202020204" pitchFamily="34" charset="0"/>
                <a:cs typeface="Arial" panose="020B0604020202020204" pitchFamily="34" charset="0"/>
              </a:defRPr>
            </a:lvl1pPr>
          </a:lstStyle>
          <a:p>
            <a:pPr marL="0" marR="0" lvl="0" indent="0" algn="l" defTabSz="609570" rtl="0" eaLnBrk="1" fontAlgn="auto" latinLnBrk="0" hangingPunct="1">
              <a:lnSpc>
                <a:spcPct val="100000"/>
              </a:lnSpc>
              <a:spcBef>
                <a:spcPct val="0"/>
              </a:spcBef>
              <a:spcAft>
                <a:spcPct val="0"/>
              </a:spcAft>
              <a:buClrTx/>
              <a:buSzTx/>
              <a:buFontTx/>
              <a:buNone/>
              <a:tabLst/>
              <a:defRPr/>
            </a:pPr>
            <a:r>
              <a:rPr kumimoji="0" lang="ru" sz="1400" b="1" i="0" u="none" strike="noStrike" kern="1200" cap="none" spc="0" normalizeH="0" baseline="0" noProof="0">
                <a:ln>
                  <a:noFill/>
                </a:ln>
                <a:solidFill>
                  <a:srgbClr val="7D766D"/>
                </a:solidFill>
                <a:effectLst/>
                <a:highlight>
                  <a:srgbClr val="000000">
                    <a:alpha val="0"/>
                  </a:srgbClr>
                </a:highlight>
                <a:uLnTx/>
                <a:uFillTx/>
                <a:latin typeface="Arial"/>
                <a:ea typeface="Tahoma"/>
                <a:cs typeface="Arial"/>
              </a:rPr>
              <a:t>Гистологические подтипы рака щитовидной железы</a:t>
            </a:r>
            <a:r>
              <a:rPr kumimoji="0" lang="ru" sz="1400" b="1" i="0" u="none" strike="noStrike" kern="1200" cap="none" spc="0" normalizeH="0" baseline="30000" noProof="0">
                <a:ln>
                  <a:noFill/>
                </a:ln>
                <a:solidFill>
                  <a:srgbClr val="7D766D"/>
                </a:solidFill>
                <a:effectLst/>
                <a:highlight>
                  <a:srgbClr val="000000">
                    <a:alpha val="0"/>
                  </a:srgbClr>
                </a:highlight>
                <a:uLnTx/>
                <a:uFillTx/>
                <a:latin typeface="Arial"/>
                <a:ea typeface="Tahoma"/>
                <a:cs typeface="Arial"/>
              </a:rPr>
              <a:t>2</a:t>
            </a:r>
          </a:p>
          <a:p>
            <a:pPr marL="0" marR="0" lvl="0" indent="0" algn="l" defTabSz="609570" rtl="0" eaLnBrk="1" fontAlgn="auto" latinLnBrk="0" hangingPunct="1">
              <a:lnSpc>
                <a:spcPct val="100000"/>
              </a:lnSpc>
              <a:spcBef>
                <a:spcPct val="0"/>
              </a:spcBef>
              <a:spcAft>
                <a:spcPct val="0"/>
              </a:spcAft>
              <a:buClrTx/>
              <a:buSzTx/>
              <a:buFontTx/>
              <a:buNone/>
              <a:tabLst/>
              <a:defRPr/>
            </a:pPr>
            <a:endParaRPr kumimoji="0" lang="en-US" sz="1467" b="1" i="0" u="none" strike="noStrike" kern="1200" cap="none" spc="0" normalizeH="0" baseline="0" noProof="0">
              <a:ln>
                <a:noFill/>
              </a:ln>
              <a:solidFill>
                <a:srgbClr val="D52B1E"/>
              </a:solidFill>
              <a:effectLst/>
              <a:uLnTx/>
              <a:uFillTx/>
              <a:latin typeface="Arial" pitchFamily="34" charset="0"/>
              <a:ea typeface="Tahoma"/>
              <a:cs typeface="Arial" pitchFamily="34" charset="0"/>
            </a:endParaRPr>
          </a:p>
        </p:txBody>
      </p:sp>
      <p:sp>
        <p:nvSpPr>
          <p:cNvPr id="87" name="Trapezoid 39" hidden="1">
            <a:extLst>
              <a:ext uri="{FF2B5EF4-FFF2-40B4-BE49-F238E27FC236}">
                <a16:creationId xmlns:a16="http://schemas.microsoft.com/office/drawing/2014/main" id="{DABE1FA3-8D93-48F8-AFA7-DCB72E400325}"/>
              </a:ext>
            </a:extLst>
          </p:cNvPr>
          <p:cNvSpPr/>
          <p:nvPr/>
        </p:nvSpPr>
        <p:spPr>
          <a:xfrm rot="5030190">
            <a:off x="-7077502" y="2227471"/>
            <a:ext cx="833573" cy="1680309"/>
          </a:xfrm>
          <a:custGeom>
            <a:avLst/>
            <a:gdLst>
              <a:gd name="connsiteX0" fmla="*/ 0 w 877097"/>
              <a:gd name="connsiteY0" fmla="*/ 1635653 h 1635653"/>
              <a:gd name="connsiteX1" fmla="*/ 240859 w 877097"/>
              <a:gd name="connsiteY1" fmla="*/ 13698 h 1635653"/>
              <a:gd name="connsiteX2" fmla="*/ 319675 w 877097"/>
              <a:gd name="connsiteY2" fmla="*/ 0 h 1635653"/>
              <a:gd name="connsiteX3" fmla="*/ 877097 w 877097"/>
              <a:gd name="connsiteY3" fmla="*/ 1633289 h 1635653"/>
              <a:gd name="connsiteX4" fmla="*/ 0 w 877097"/>
              <a:gd name="connsiteY4" fmla="*/ 1635653 h 163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097" h="1635653">
                <a:moveTo>
                  <a:pt x="0" y="1635653"/>
                </a:moveTo>
                <a:lnTo>
                  <a:pt x="240859" y="13698"/>
                </a:lnTo>
                <a:lnTo>
                  <a:pt x="319675" y="0"/>
                </a:lnTo>
                <a:lnTo>
                  <a:pt x="877097" y="1633289"/>
                </a:lnTo>
                <a:lnTo>
                  <a:pt x="0" y="1635653"/>
                </a:lnTo>
                <a:close/>
              </a:path>
            </a:pathLst>
          </a:custGeom>
          <a:gradFill flip="none" rotWithShape="1">
            <a:gsLst>
              <a:gs pos="15000">
                <a:schemeClr val="accent5">
                  <a:lumMod val="20000"/>
                  <a:lumOff val="80000"/>
                </a:schemeClr>
              </a:gs>
              <a:gs pos="33000">
                <a:schemeClr val="accent5">
                  <a:lumMod val="40000"/>
                  <a:lumOff val="60000"/>
                </a:schemeClr>
              </a:gs>
              <a:gs pos="65000">
                <a:schemeClr val="accent5"/>
              </a:gs>
            </a:gsLst>
            <a:lin ang="180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609570" rtl="0" eaLnBrk="1" fontAlgn="auto" latinLnBrk="0" hangingPunct="1">
              <a:lnSpc>
                <a:spcPct val="100000"/>
              </a:lnSpc>
              <a:spcBef>
                <a:spcPct val="0"/>
              </a:spcBef>
              <a:spcAft>
                <a:spcPct val="0"/>
              </a:spcAft>
              <a:buClrTx/>
              <a:buSzTx/>
              <a:buFontTx/>
              <a:buNone/>
              <a:tabLst/>
              <a:defRPr/>
            </a:pPr>
            <a:endParaRPr kumimoji="0" lang="en-US" sz="1867" b="0" i="0" u="none" strike="noStrike" kern="1200" cap="none" spc="0" normalizeH="0" baseline="0" noProof="0">
              <a:ln>
                <a:noFill/>
              </a:ln>
              <a:solidFill>
                <a:srgbClr val="FFFFFF">
                  <a:lumMod val="95000"/>
                </a:srgbClr>
              </a:solidFill>
              <a:effectLst/>
              <a:uLnTx/>
              <a:uFillTx/>
              <a:latin typeface="Arial" pitchFamily="34" charset="0"/>
              <a:ea typeface="Tahoma"/>
              <a:cs typeface="Arial" pitchFamily="34" charset="0"/>
            </a:endParaRPr>
          </a:p>
        </p:txBody>
      </p:sp>
      <p:sp>
        <p:nvSpPr>
          <p:cNvPr id="82" name="TextBox 81" hidden="1">
            <a:extLst>
              <a:ext uri="{FF2B5EF4-FFF2-40B4-BE49-F238E27FC236}">
                <a16:creationId xmlns:a16="http://schemas.microsoft.com/office/drawing/2014/main" id="{4A5E5030-48E5-411A-929F-CE85D7356C40}"/>
              </a:ext>
            </a:extLst>
          </p:cNvPr>
          <p:cNvSpPr txBox="1"/>
          <p:nvPr/>
        </p:nvSpPr>
        <p:spPr>
          <a:xfrm>
            <a:off x="-11622760" y="3416806"/>
            <a:ext cx="1622213" cy="477054"/>
          </a:xfrm>
          <a:prstGeom prst="rect">
            <a:avLst/>
          </a:prstGeom>
          <a:noFill/>
        </p:spPr>
        <p:txBody>
          <a:bodyPr wrap="square" lIns="0" tIns="0" rtlCol="0">
            <a:noAutofit/>
          </a:bodyPr>
          <a:lstStyle/>
          <a:p>
            <a:pPr marL="0" marR="0" lvl="0" indent="0" algn="l" defTabSz="609570" rtl="0" eaLnBrk="1" fontAlgn="auto" latinLnBrk="0" hangingPunct="1">
              <a:lnSpc>
                <a:spcPct val="100000"/>
              </a:lnSpc>
              <a:spcBef>
                <a:spcPct val="0"/>
              </a:spcBef>
              <a:spcAft>
                <a:spcPct val="0"/>
              </a:spcAft>
              <a:buClrTx/>
              <a:buSzTx/>
              <a:buFontTx/>
              <a:buNone/>
              <a:tabLst/>
              <a:defRPr/>
            </a:pPr>
            <a:r>
              <a:rPr kumimoji="0" lang="ru" sz="1400" b="1" i="0" u="none" strike="noStrike" kern="1200" cap="none" spc="0" normalizeH="0" baseline="0" noProof="0">
                <a:ln>
                  <a:noFill/>
                </a:ln>
                <a:solidFill>
                  <a:srgbClr val="7D766D"/>
                </a:solidFill>
                <a:effectLst/>
                <a:highlight>
                  <a:srgbClr val="000000">
                    <a:alpha val="0"/>
                  </a:srgbClr>
                </a:highlight>
                <a:uLnTx/>
                <a:uFillTx/>
                <a:latin typeface="Arial"/>
                <a:ea typeface="Tahoma"/>
                <a:cs typeface="Arial"/>
              </a:rPr>
              <a:t>Наследственный МРЩЖ</a:t>
            </a:r>
            <a:r>
              <a:rPr kumimoji="0" lang="ru" sz="1400" b="1" i="0" u="none" strike="noStrike" kern="1200" cap="none" spc="0" normalizeH="0" baseline="30000" noProof="0">
                <a:ln>
                  <a:noFill/>
                </a:ln>
                <a:solidFill>
                  <a:srgbClr val="7D766D"/>
                </a:solidFill>
                <a:effectLst/>
                <a:highlight>
                  <a:srgbClr val="000000">
                    <a:alpha val="0"/>
                  </a:srgbClr>
                </a:highlight>
                <a:uLnTx/>
                <a:uFillTx/>
                <a:latin typeface="Arial"/>
                <a:ea typeface="Tahoma"/>
                <a:cs typeface="Arial"/>
              </a:rPr>
              <a:t>3</a:t>
            </a:r>
          </a:p>
          <a:p>
            <a:pPr marL="0" marR="0" lvl="0" indent="0" algn="l" defTabSz="609570" rtl="0" eaLnBrk="1" fontAlgn="auto"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86786F"/>
              </a:solidFill>
              <a:effectLst/>
              <a:uLnTx/>
              <a:uFillTx/>
              <a:latin typeface="Arial" pitchFamily="34" charset="0"/>
              <a:ea typeface="Tahoma"/>
              <a:cs typeface="Arial" pitchFamily="34" charset="0"/>
            </a:endParaRPr>
          </a:p>
        </p:txBody>
      </p:sp>
      <p:sp>
        <p:nvSpPr>
          <p:cNvPr id="92" name="Oval 91" hidden="1">
            <a:extLst>
              <a:ext uri="{FF2B5EF4-FFF2-40B4-BE49-F238E27FC236}">
                <a16:creationId xmlns:a16="http://schemas.microsoft.com/office/drawing/2014/main" id="{B3D30979-3615-4D8F-A8E4-47B38EDE4B2B}"/>
              </a:ext>
            </a:extLst>
          </p:cNvPr>
          <p:cNvSpPr>
            <a:spLocks noChangeAspect="1"/>
          </p:cNvSpPr>
          <p:nvPr/>
        </p:nvSpPr>
        <p:spPr>
          <a:xfrm>
            <a:off x="-9329005" y="1204843"/>
            <a:ext cx="1709579" cy="170688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609585"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Tahoma"/>
              <a:cs typeface="Tahoma"/>
            </a:endParaRPr>
          </a:p>
        </p:txBody>
      </p:sp>
      <p:sp>
        <p:nvSpPr>
          <p:cNvPr id="93" name="Oval 92" hidden="1">
            <a:extLst>
              <a:ext uri="{FF2B5EF4-FFF2-40B4-BE49-F238E27FC236}">
                <a16:creationId xmlns:a16="http://schemas.microsoft.com/office/drawing/2014/main" id="{0162B2CD-C19B-4156-81E8-074AED5F73EB}"/>
              </a:ext>
            </a:extLst>
          </p:cNvPr>
          <p:cNvSpPr>
            <a:spLocks noChangeAspect="1"/>
          </p:cNvSpPr>
          <p:nvPr/>
        </p:nvSpPr>
        <p:spPr>
          <a:xfrm>
            <a:off x="-9322573" y="3488771"/>
            <a:ext cx="1709579" cy="170688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609585"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Tahoma"/>
              <a:cs typeface="Tahoma"/>
            </a:endParaRPr>
          </a:p>
        </p:txBody>
      </p:sp>
      <p:graphicFrame>
        <p:nvGraphicFramePr>
          <p:cNvPr id="94" name="Chart 93" hidden="1">
            <a:extLst>
              <a:ext uri="{FF2B5EF4-FFF2-40B4-BE49-F238E27FC236}">
                <a16:creationId xmlns:a16="http://schemas.microsoft.com/office/drawing/2014/main" id="{5D5730B9-1308-4F2F-81A1-63451E6F0509}"/>
              </a:ext>
            </a:extLst>
          </p:cNvPr>
          <p:cNvGraphicFramePr/>
          <p:nvPr/>
        </p:nvGraphicFramePr>
        <p:xfrm>
          <a:off x="-10926914" y="581855"/>
          <a:ext cx="4421871" cy="35673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5" name="Chart 94" hidden="1">
            <a:extLst>
              <a:ext uri="{FF2B5EF4-FFF2-40B4-BE49-F238E27FC236}">
                <a16:creationId xmlns:a16="http://schemas.microsoft.com/office/drawing/2014/main" id="{F3633307-22E2-4B97-9D88-3CBDC5D8C8AE}"/>
              </a:ext>
            </a:extLst>
          </p:cNvPr>
          <p:cNvGraphicFramePr/>
          <p:nvPr/>
        </p:nvGraphicFramePr>
        <p:xfrm>
          <a:off x="-11567251" y="3216204"/>
          <a:ext cx="5109158" cy="274611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1" name="Table 70" hidden="1">
            <a:extLst>
              <a:ext uri="{FF2B5EF4-FFF2-40B4-BE49-F238E27FC236}">
                <a16:creationId xmlns:a16="http://schemas.microsoft.com/office/drawing/2014/main" id="{15B83BCF-E575-48B8-B77F-9447B3C1C0A7}"/>
              </a:ext>
            </a:extLst>
          </p:cNvPr>
          <p:cNvGraphicFramePr>
            <a:graphicFrameLocks noGrp="1"/>
          </p:cNvGraphicFramePr>
          <p:nvPr/>
        </p:nvGraphicFramePr>
        <p:xfrm>
          <a:off x="-11650636" y="4661462"/>
          <a:ext cx="2321631" cy="432377"/>
        </p:xfrm>
        <a:graphic>
          <a:graphicData uri="http://schemas.openxmlformats.org/drawingml/2006/table">
            <a:tbl>
              <a:tblPr>
                <a:tableStyleId>{5C22544A-7EE6-4342-B048-85BDC9FD1C3A}</a:tableStyleId>
              </a:tblPr>
              <a:tblGrid>
                <a:gridCol w="205488">
                  <a:extLst>
                    <a:ext uri="{9D8B030D-6E8A-4147-A177-3AD203B41FA5}">
                      <a16:colId xmlns:a16="http://schemas.microsoft.com/office/drawing/2014/main" val="1087695800"/>
                    </a:ext>
                  </a:extLst>
                </a:gridCol>
                <a:gridCol w="2116143">
                  <a:extLst>
                    <a:ext uri="{9D8B030D-6E8A-4147-A177-3AD203B41FA5}">
                      <a16:colId xmlns:a16="http://schemas.microsoft.com/office/drawing/2014/main" val="1121478663"/>
                    </a:ext>
                  </a:extLst>
                </a:gridCol>
              </a:tblGrid>
              <a:tr h="216477">
                <a:tc>
                  <a:txBody>
                    <a:bodyPr/>
                    <a:lstStyle/>
                    <a:p>
                      <a:pPr algn="l" fontAlgn="b"/>
                      <a:endParaRPr lang="en-US" sz="1300" b="0" i="0" u="none" strike="noStrike">
                        <a:solidFill>
                          <a:srgbClr val="000000"/>
                        </a:solidFill>
                        <a:effectLst/>
                        <a:latin typeface="Arial" pitchFamily="34" charset="0"/>
                        <a:cs typeface="Arial" pitchFamily="34" charset="0"/>
                      </a:endParaRPr>
                    </a:p>
                  </a:txBody>
                  <a:tcPr marL="12700" marR="12700" marT="1270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52B1E"/>
                    </a:solidFill>
                  </a:tcPr>
                </a:tc>
                <a:tc>
                  <a:txBody>
                    <a:bodyPr/>
                    <a:lstStyle/>
                    <a:p>
                      <a:pPr algn="l" rtl="0" fontAlgn="b"/>
                      <a:r>
                        <a:rPr lang="ru" sz="900" b="0" i="0" u="none" strike="noStrike">
                          <a:solidFill>
                            <a:srgbClr val="70645C"/>
                          </a:solidFill>
                          <a:highlight>
                            <a:srgbClr val="000000">
                              <a:alpha val="0"/>
                            </a:srgbClr>
                          </a:highlight>
                          <a:latin typeface="Arial"/>
                          <a:cs typeface="Arial"/>
                        </a:rPr>
                        <a:t>Мутация </a:t>
                      </a:r>
                      <a:r>
                        <a:rPr lang="ru" sz="900" b="0" i="1" u="none" strike="noStrike">
                          <a:solidFill>
                            <a:srgbClr val="70645C"/>
                          </a:solidFill>
                          <a:highlight>
                            <a:srgbClr val="000000">
                              <a:alpha val="0"/>
                            </a:srgbClr>
                          </a:highlight>
                          <a:latin typeface="Arial"/>
                          <a:cs typeface="Arial"/>
                        </a:rPr>
                        <a:t>RET</a:t>
                      </a:r>
                      <a:endParaRPr lang="en-US" sz="900" b="0" i="0" u="none" strike="noStrike">
                        <a:solidFill>
                          <a:srgbClr val="70645C"/>
                        </a:solidFill>
                        <a:effectLst/>
                        <a:latin typeface="Arial" panose="020B0604020202020204" pitchFamily="34" charset="0"/>
                        <a:cs typeface="Arial" panose="020B0604020202020204" pitchFamily="34" charset="0"/>
                      </a:endParaRPr>
                    </a:p>
                  </a:txBody>
                  <a:tcPr marL="60960" marR="12700" marT="1270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2825912"/>
                  </a:ext>
                </a:extLst>
              </a:tr>
              <a:tr h="215900">
                <a:tc>
                  <a:txBody>
                    <a:bodyPr/>
                    <a:lstStyle/>
                    <a:p>
                      <a:pPr algn="l" fontAlgn="b"/>
                      <a:endParaRPr lang="en-US" sz="1300" b="0" i="1" u="none" strike="noStrike">
                        <a:solidFill>
                          <a:srgbClr val="000000"/>
                        </a:solidFill>
                        <a:effectLst/>
                        <a:latin typeface="Arial" pitchFamily="34" charset="0"/>
                        <a:cs typeface="Arial" pitchFamily="34" charset="0"/>
                      </a:endParaRPr>
                    </a:p>
                  </a:txBody>
                  <a:tcPr marL="12700" marR="12700" marT="1270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5D2CA"/>
                    </a:solidFill>
                  </a:tcPr>
                </a:tc>
                <a:tc>
                  <a:txBody>
                    <a:bodyPr/>
                    <a:lstStyle/>
                    <a:p>
                      <a:pPr algn="l" rtl="0" fontAlgn="b"/>
                      <a:r>
                        <a:rPr lang="ru" sz="900" b="0" i="0" u="none" strike="noStrike">
                          <a:solidFill>
                            <a:srgbClr val="70645C"/>
                          </a:solidFill>
                          <a:highlight>
                            <a:srgbClr val="000000">
                              <a:alpha val="0"/>
                            </a:srgbClr>
                          </a:highlight>
                          <a:latin typeface="Arial"/>
                          <a:cs typeface="Arial"/>
                        </a:rPr>
                        <a:t>Без мутации </a:t>
                      </a:r>
                      <a:r>
                        <a:rPr lang="ru" sz="900" b="0" i="1" u="none" strike="noStrike">
                          <a:solidFill>
                            <a:srgbClr val="70645C"/>
                          </a:solidFill>
                          <a:highlight>
                            <a:srgbClr val="000000">
                              <a:alpha val="0"/>
                            </a:srgbClr>
                          </a:highlight>
                          <a:latin typeface="Arial"/>
                          <a:cs typeface="Arial"/>
                        </a:rPr>
                        <a:t>RET</a:t>
                      </a:r>
                      <a:endParaRPr lang="en-US" sz="900" b="0" i="0" u="none" strike="noStrike">
                        <a:solidFill>
                          <a:srgbClr val="70645C"/>
                        </a:solidFill>
                        <a:effectLst/>
                        <a:latin typeface="Arial" pitchFamily="34" charset="0"/>
                        <a:cs typeface="Arial" pitchFamily="34" charset="0"/>
                      </a:endParaRPr>
                    </a:p>
                  </a:txBody>
                  <a:tcPr marL="60960" marR="12700" marT="1270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53941100"/>
                  </a:ext>
                </a:extLst>
              </a:tr>
            </a:tbl>
          </a:graphicData>
        </a:graphic>
      </p:graphicFrame>
      <p:graphicFrame>
        <p:nvGraphicFramePr>
          <p:cNvPr id="72" name="Table 71" hidden="1">
            <a:extLst>
              <a:ext uri="{FF2B5EF4-FFF2-40B4-BE49-F238E27FC236}">
                <a16:creationId xmlns:a16="http://schemas.microsoft.com/office/drawing/2014/main" id="{708B0C98-CB1F-4E1C-88F9-A31DA6FDB10D}"/>
              </a:ext>
            </a:extLst>
          </p:cNvPr>
          <p:cNvGraphicFramePr>
            <a:graphicFrameLocks noGrp="1"/>
          </p:cNvGraphicFramePr>
          <p:nvPr/>
        </p:nvGraphicFramePr>
        <p:xfrm>
          <a:off x="-11622760" y="2405557"/>
          <a:ext cx="2310872" cy="647700"/>
        </p:xfrm>
        <a:graphic>
          <a:graphicData uri="http://schemas.openxmlformats.org/drawingml/2006/table">
            <a:tbl>
              <a:tblPr>
                <a:tableStyleId>{5C22544A-7EE6-4342-B048-85BDC9FD1C3A}</a:tableStyleId>
              </a:tblPr>
              <a:tblGrid>
                <a:gridCol w="204535">
                  <a:extLst>
                    <a:ext uri="{9D8B030D-6E8A-4147-A177-3AD203B41FA5}">
                      <a16:colId xmlns:a16="http://schemas.microsoft.com/office/drawing/2014/main" val="1087695800"/>
                    </a:ext>
                  </a:extLst>
                </a:gridCol>
                <a:gridCol w="2106337">
                  <a:extLst>
                    <a:ext uri="{9D8B030D-6E8A-4147-A177-3AD203B41FA5}">
                      <a16:colId xmlns:a16="http://schemas.microsoft.com/office/drawing/2014/main" val="1121478663"/>
                    </a:ext>
                  </a:extLst>
                </a:gridCol>
              </a:tblGrid>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1270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52B1E"/>
                    </a:solidFill>
                  </a:tcPr>
                </a:tc>
                <a:tc>
                  <a:txBody>
                    <a:bodyPr/>
                    <a:lstStyle/>
                    <a:p>
                      <a:pPr algn="l" rtl="0" fontAlgn="b"/>
                      <a:r>
                        <a:rPr lang="ru" sz="900" b="0" i="0" u="none" strike="noStrike">
                          <a:solidFill>
                            <a:srgbClr val="70645C"/>
                          </a:solidFill>
                          <a:highlight>
                            <a:srgbClr val="000000">
                              <a:alpha val="0"/>
                            </a:srgbClr>
                          </a:highlight>
                          <a:latin typeface="Arial"/>
                          <a:cs typeface="Arial"/>
                        </a:rPr>
                        <a:t>Соматическая мутация </a:t>
                      </a:r>
                      <a:r>
                        <a:rPr lang="ru" sz="900" b="0" i="1" u="none" strike="noStrike">
                          <a:solidFill>
                            <a:srgbClr val="70645C"/>
                          </a:solidFill>
                          <a:highlight>
                            <a:srgbClr val="000000">
                              <a:alpha val="0"/>
                            </a:srgbClr>
                          </a:highlight>
                          <a:latin typeface="Arial"/>
                          <a:cs typeface="Arial"/>
                        </a:rPr>
                        <a:t>RET</a:t>
                      </a:r>
                      <a:endParaRPr lang="en-US" sz="900" b="0" i="0" u="none" strike="noStrike">
                        <a:solidFill>
                          <a:srgbClr val="70645C"/>
                        </a:solidFill>
                        <a:effectLst/>
                        <a:latin typeface="Arial" panose="020B0604020202020204" pitchFamily="34" charset="0"/>
                        <a:cs typeface="Arial" panose="020B0604020202020204" pitchFamily="34" charset="0"/>
                      </a:endParaRPr>
                    </a:p>
                  </a:txBody>
                  <a:tcPr marL="60960" marR="12700" marT="54000" marB="0">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2825912"/>
                  </a:ext>
                </a:extLst>
              </a:tr>
              <a:tr h="215900">
                <a:tc>
                  <a:txBody>
                    <a:bodyPr/>
                    <a:lstStyle/>
                    <a:p>
                      <a:pPr algn="l" fontAlgn="b"/>
                      <a:endParaRPr lang="en-US" sz="1300" b="0" i="1" u="none" strike="noStrike">
                        <a:solidFill>
                          <a:srgbClr val="000000"/>
                        </a:solidFill>
                        <a:effectLst/>
                        <a:latin typeface="Arial" panose="020B0604020202020204" pitchFamily="34" charset="0"/>
                        <a:cs typeface="Arial" panose="020B0604020202020204" pitchFamily="34" charset="0"/>
                      </a:endParaRPr>
                    </a:p>
                  </a:txBody>
                  <a:tcPr marL="12700" marR="12700" marT="1270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63F6A"/>
                    </a:solidFill>
                  </a:tcPr>
                </a:tc>
                <a:tc>
                  <a:txBody>
                    <a:bodyPr/>
                    <a:lstStyle/>
                    <a:p>
                      <a:pPr algn="l" rtl="0" fontAlgn="b"/>
                      <a:r>
                        <a:rPr lang="ru" sz="900" b="0" i="0" u="none" strike="noStrike">
                          <a:solidFill>
                            <a:srgbClr val="70645C"/>
                          </a:solidFill>
                          <a:highlight>
                            <a:srgbClr val="000000">
                              <a:alpha val="0"/>
                            </a:srgbClr>
                          </a:highlight>
                          <a:latin typeface="Arial"/>
                          <a:cs typeface="Arial"/>
                        </a:rPr>
                        <a:t>Мутация </a:t>
                      </a:r>
                      <a:r>
                        <a:rPr lang="ru" sz="900" b="0" i="1" u="none" strike="noStrike">
                          <a:solidFill>
                            <a:srgbClr val="70645C"/>
                          </a:solidFill>
                          <a:highlight>
                            <a:srgbClr val="000000">
                              <a:alpha val="0"/>
                            </a:srgbClr>
                          </a:highlight>
                          <a:latin typeface="Arial"/>
                          <a:cs typeface="Arial"/>
                        </a:rPr>
                        <a:t>RAS</a:t>
                      </a:r>
                      <a:endParaRPr lang="en-US" sz="900" b="0" i="1" u="none" strike="noStrike">
                        <a:solidFill>
                          <a:srgbClr val="70645C"/>
                        </a:solidFill>
                        <a:effectLst/>
                        <a:latin typeface="Arial" pitchFamily="34" charset="0"/>
                        <a:cs typeface="Arial" pitchFamily="34" charset="0"/>
                      </a:endParaRPr>
                    </a:p>
                  </a:txBody>
                  <a:tcPr marL="60960" marR="12700" marT="1270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53941100"/>
                  </a:ext>
                </a:extLst>
              </a:tr>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1270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5D2CA"/>
                    </a:solidFill>
                  </a:tcPr>
                </a:tc>
                <a:tc>
                  <a:txBody>
                    <a:bodyPr/>
                    <a:lstStyle/>
                    <a:p>
                      <a:pPr algn="l" rtl="0" fontAlgn="b"/>
                      <a:r>
                        <a:rPr lang="ru" sz="900" b="0" i="0" u="none" strike="noStrike">
                          <a:solidFill>
                            <a:srgbClr val="70645C"/>
                          </a:solidFill>
                          <a:highlight>
                            <a:srgbClr val="000000">
                              <a:alpha val="0"/>
                            </a:srgbClr>
                          </a:highlight>
                          <a:latin typeface="Arial"/>
                          <a:cs typeface="Arial"/>
                        </a:rPr>
                        <a:t>Другая мутация</a:t>
                      </a:r>
                      <a:endParaRPr lang="en-US" sz="900" b="0" i="0" u="none" strike="noStrike">
                        <a:solidFill>
                          <a:srgbClr val="70645C"/>
                        </a:solidFill>
                        <a:effectLst/>
                        <a:latin typeface="Arial" panose="020B0604020202020204" pitchFamily="34" charset="0"/>
                        <a:cs typeface="Arial" panose="020B0604020202020204" pitchFamily="34" charset="0"/>
                      </a:endParaRPr>
                    </a:p>
                  </a:txBody>
                  <a:tcPr marL="60960" marR="12700" marT="12700" marB="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18867749"/>
                  </a:ext>
                </a:extLst>
              </a:tr>
            </a:tbl>
          </a:graphicData>
        </a:graphic>
      </p:graphicFrame>
      <p:graphicFrame>
        <p:nvGraphicFramePr>
          <p:cNvPr id="96" name="Table 95" hidden="1">
            <a:extLst>
              <a:ext uri="{FF2B5EF4-FFF2-40B4-BE49-F238E27FC236}">
                <a16:creationId xmlns:a16="http://schemas.microsoft.com/office/drawing/2014/main" id="{EC642F04-994B-4B26-ABA8-A16EC305E61D}"/>
              </a:ext>
            </a:extLst>
          </p:cNvPr>
          <p:cNvGraphicFramePr>
            <a:graphicFrameLocks noGrp="1"/>
          </p:cNvGraphicFramePr>
          <p:nvPr/>
        </p:nvGraphicFramePr>
        <p:xfrm>
          <a:off x="-1715953" y="4116151"/>
          <a:ext cx="1214784" cy="1137920"/>
        </p:xfrm>
        <a:graphic>
          <a:graphicData uri="http://schemas.openxmlformats.org/drawingml/2006/table">
            <a:tbl>
              <a:tblPr>
                <a:tableStyleId>{5C22544A-7EE6-4342-B048-85BDC9FD1C3A}</a:tableStyleId>
              </a:tblPr>
              <a:tblGrid>
                <a:gridCol w="214873">
                  <a:extLst>
                    <a:ext uri="{9D8B030D-6E8A-4147-A177-3AD203B41FA5}">
                      <a16:colId xmlns:a16="http://schemas.microsoft.com/office/drawing/2014/main" val="1087695800"/>
                    </a:ext>
                  </a:extLst>
                </a:gridCol>
                <a:gridCol w="999911">
                  <a:extLst>
                    <a:ext uri="{9D8B030D-6E8A-4147-A177-3AD203B41FA5}">
                      <a16:colId xmlns:a16="http://schemas.microsoft.com/office/drawing/2014/main" val="1121478663"/>
                    </a:ext>
                  </a:extLst>
                </a:gridCol>
              </a:tblGrid>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2786F"/>
                    </a:solidFill>
                  </a:tcPr>
                </a:tc>
                <a:tc>
                  <a:txBody>
                    <a:bodyPr/>
                    <a:lstStyle/>
                    <a:p>
                      <a:pPr algn="l" rtl="0" fontAlgn="b"/>
                      <a:r>
                        <a:rPr lang="ru" sz="900" b="0" i="0" u="none" strike="noStrike">
                          <a:solidFill>
                            <a:srgbClr val="70645C"/>
                          </a:solidFill>
                          <a:highlight>
                            <a:srgbClr val="000000">
                              <a:alpha val="0"/>
                            </a:srgbClr>
                          </a:highlight>
                          <a:latin typeface="Arial"/>
                        </a:rPr>
                        <a:t>Папиллярный</a:t>
                      </a:r>
                    </a:p>
                  </a:txBody>
                  <a:tcPr marL="60960" marR="1270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2825912"/>
                  </a:ext>
                </a:extLst>
              </a:tr>
              <a:tr h="215900">
                <a:tc>
                  <a:txBody>
                    <a:bodyPr/>
                    <a:lstStyle/>
                    <a:p>
                      <a:pPr algn="l" fontAlgn="b"/>
                      <a:endParaRPr lang="en-US" sz="1300" b="0" i="1" u="none" strike="noStrike">
                        <a:solidFill>
                          <a:srgbClr val="000000"/>
                        </a:solidFill>
                        <a:effectLst/>
                        <a:latin typeface="Arial" panose="020B0604020202020204" pitchFamily="34" charset="0"/>
                        <a:cs typeface="Arial" panose="020B0604020202020204" pitchFamily="34" charset="0"/>
                      </a:endParaRPr>
                    </a:p>
                  </a:txBody>
                  <a:tcPr marL="12700" marR="127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A1DE"/>
                    </a:solidFill>
                  </a:tcPr>
                </a:tc>
                <a:tc>
                  <a:txBody>
                    <a:bodyPr/>
                    <a:lstStyle/>
                    <a:p>
                      <a:pPr algn="l" rtl="0" fontAlgn="b"/>
                      <a:r>
                        <a:rPr lang="ru" sz="900" b="0" i="0" u="none" strike="noStrike">
                          <a:solidFill>
                            <a:srgbClr val="70645C"/>
                          </a:solidFill>
                          <a:highlight>
                            <a:srgbClr val="000000">
                              <a:alpha val="0"/>
                            </a:srgbClr>
                          </a:highlight>
                          <a:latin typeface="Arial"/>
                        </a:rPr>
                        <a:t>Фолликулярный</a:t>
                      </a:r>
                    </a:p>
                  </a:txBody>
                  <a:tcPr marL="60960" marR="1270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3941100"/>
                  </a:ext>
                </a:extLst>
              </a:tr>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52B1E"/>
                    </a:solidFill>
                  </a:tcPr>
                </a:tc>
                <a:tc>
                  <a:txBody>
                    <a:bodyPr/>
                    <a:lstStyle/>
                    <a:p>
                      <a:pPr algn="l" rtl="0" fontAlgn="b"/>
                      <a:r>
                        <a:rPr lang="ru" sz="900" b="0" i="0" u="none" strike="noStrike">
                          <a:solidFill>
                            <a:srgbClr val="70645C"/>
                          </a:solidFill>
                          <a:highlight>
                            <a:srgbClr val="000000">
                              <a:alpha val="0"/>
                            </a:srgbClr>
                          </a:highlight>
                          <a:latin typeface="Arial"/>
                        </a:rPr>
                        <a:t>Медуллярный</a:t>
                      </a:r>
                    </a:p>
                  </a:txBody>
                  <a:tcPr marL="60960" marR="1270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8867749"/>
                  </a:ext>
                </a:extLst>
              </a:tr>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63F6A"/>
                    </a:solidFill>
                  </a:tcPr>
                </a:tc>
                <a:tc>
                  <a:txBody>
                    <a:bodyPr/>
                    <a:lstStyle/>
                    <a:p>
                      <a:pPr algn="l" rtl="0" fontAlgn="b"/>
                      <a:r>
                        <a:rPr lang="ru" sz="900" b="0" i="0" u="none" strike="noStrike">
                          <a:solidFill>
                            <a:srgbClr val="70645C"/>
                          </a:solidFill>
                          <a:highlight>
                            <a:srgbClr val="000000">
                              <a:alpha val="0"/>
                            </a:srgbClr>
                          </a:highlight>
                          <a:latin typeface="Arial"/>
                        </a:rPr>
                        <a:t>Анапластический</a:t>
                      </a:r>
                    </a:p>
                  </a:txBody>
                  <a:tcPr marL="60960" marR="1270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21235975"/>
                  </a:ext>
                </a:extLst>
              </a:tr>
              <a:tr h="215900">
                <a:tc>
                  <a:txBody>
                    <a:bodyPr/>
                    <a:lstStyle/>
                    <a:p>
                      <a:pPr algn="l" fontAlgn="b"/>
                      <a:endParaRPr lang="en-US" sz="1300" b="0" i="0" u="none" strike="noStrike">
                        <a:solidFill>
                          <a:srgbClr val="000000"/>
                        </a:solidFill>
                        <a:effectLst/>
                        <a:latin typeface="Arial" panose="020B0604020202020204" pitchFamily="34" charset="0"/>
                        <a:cs typeface="Arial" panose="020B0604020202020204" pitchFamily="34" charset="0"/>
                      </a:endParaRPr>
                    </a:p>
                  </a:txBody>
                  <a:tcPr marL="12700" marR="127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4E2"/>
                    </a:solidFill>
                  </a:tcPr>
                </a:tc>
                <a:tc>
                  <a:txBody>
                    <a:bodyPr/>
                    <a:lstStyle/>
                    <a:p>
                      <a:pPr algn="l" rtl="0" fontAlgn="b"/>
                      <a:r>
                        <a:rPr lang="ru" sz="900" b="0" i="0" u="none" strike="noStrike">
                          <a:solidFill>
                            <a:srgbClr val="70645C"/>
                          </a:solidFill>
                          <a:highlight>
                            <a:srgbClr val="000000">
                              <a:alpha val="0"/>
                            </a:srgbClr>
                          </a:highlight>
                          <a:latin typeface="Arial"/>
                        </a:rPr>
                        <a:t>Другой/неизвестный</a:t>
                      </a:r>
                    </a:p>
                  </a:txBody>
                  <a:tcPr marL="60960" marR="1270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46153506"/>
                  </a:ext>
                </a:extLst>
              </a:tr>
            </a:tbl>
          </a:graphicData>
        </a:graphic>
      </p:graphicFrame>
      <p:graphicFrame>
        <p:nvGraphicFramePr>
          <p:cNvPr id="4" name="Chart 3" hidden="1">
            <a:extLst>
              <a:ext uri="{FF2B5EF4-FFF2-40B4-BE49-F238E27FC236}">
                <a16:creationId xmlns:a16="http://schemas.microsoft.com/office/drawing/2014/main" id="{731B6A41-0528-5F01-C070-BB0E52CD95B2}"/>
              </a:ext>
            </a:extLst>
          </p:cNvPr>
          <p:cNvGraphicFramePr/>
          <p:nvPr/>
        </p:nvGraphicFramePr>
        <p:xfrm>
          <a:off x="11875727" y="-55169"/>
          <a:ext cx="5537103" cy="3886665"/>
        </p:xfrm>
        <a:graphic>
          <a:graphicData uri="http://schemas.openxmlformats.org/drawingml/2006/chart">
            <c:chart xmlns:c="http://schemas.openxmlformats.org/drawingml/2006/chart" xmlns:r="http://schemas.openxmlformats.org/officeDocument/2006/relationships" r:id="rId7"/>
          </a:graphicData>
        </a:graphic>
      </p:graphicFrame>
      <p:pic>
        <p:nvPicPr>
          <p:cNvPr id="5" name="Picture 4" hidden="1">
            <a:extLst>
              <a:ext uri="{FF2B5EF4-FFF2-40B4-BE49-F238E27FC236}">
                <a16:creationId xmlns:a16="http://schemas.microsoft.com/office/drawing/2014/main" id="{FFB969D9-D568-39DE-2C08-12E9781E7B5D}"/>
              </a:ext>
            </a:extLst>
          </p:cNvPr>
          <p:cNvPicPr>
            <a:picLocks noChangeAspect="1"/>
          </p:cNvPicPr>
          <p:nvPr/>
        </p:nvPicPr>
        <p:blipFill>
          <a:blip r:embed="rId8"/>
          <a:stretch>
            <a:fillRect/>
          </a:stretch>
        </p:blipFill>
        <p:spPr>
          <a:xfrm rot="18075752">
            <a:off x="-6922982" y="1455007"/>
            <a:ext cx="5325233" cy="3737622"/>
          </a:xfrm>
          <a:prstGeom prst="rect">
            <a:avLst/>
          </a:prstGeom>
        </p:spPr>
      </p:pic>
      <p:sp>
        <p:nvSpPr>
          <p:cNvPr id="8" name="TextBox 7" hidden="1">
            <a:extLst>
              <a:ext uri="{FF2B5EF4-FFF2-40B4-BE49-F238E27FC236}">
                <a16:creationId xmlns:a16="http://schemas.microsoft.com/office/drawing/2014/main" id="{F5F13859-90A8-07CE-C055-683D086C2BE3}"/>
              </a:ext>
            </a:extLst>
          </p:cNvPr>
          <p:cNvSpPr txBox="1"/>
          <p:nvPr/>
        </p:nvSpPr>
        <p:spPr>
          <a:xfrm>
            <a:off x="-4039579" y="3120381"/>
            <a:ext cx="536865" cy="353941"/>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t">
            <a:noAutofit/>
          </a:bodyPr>
          <a:lstStyle/>
          <a:p>
            <a:pPr marL="0" marR="0" lvl="0" indent="0" algn="l" defTabSz="914400" rtl="0" eaLnBrk="1" fontAlgn="auto" latinLnBrk="0" hangingPunct="0">
              <a:lnSpc>
                <a:spcPct val="100000"/>
              </a:lnSpc>
              <a:spcBef>
                <a:spcPct val="0"/>
              </a:spcBef>
              <a:spcAft>
                <a:spcPct val="0"/>
              </a:spcAft>
              <a:buClrTx/>
              <a:buSzTx/>
              <a:buFontTx/>
              <a:buNone/>
              <a:tabLst/>
              <a:defRPr/>
            </a:pPr>
            <a:r>
              <a:rPr kumimoji="0" lang="ru" sz="1100" b="1" i="0" u="none" strike="noStrike" kern="1200" cap="none" spc="0" normalizeH="0" baseline="0" noProof="0" dirty="0">
                <a:ln>
                  <a:noFill/>
                </a:ln>
                <a:solidFill>
                  <a:srgbClr val="FFFFFF"/>
                </a:solidFill>
                <a:effectLst/>
                <a:highlight>
                  <a:srgbClr val="000000">
                    <a:alpha val="0"/>
                  </a:srgbClr>
                </a:highlight>
                <a:uLnTx/>
                <a:uFillTx/>
                <a:latin typeface="Arial" panose="020B0604020202020204" pitchFamily="34" charset="0"/>
                <a:ea typeface="Arial"/>
                <a:cs typeface="Arial"/>
                <a:sym typeface="Arial"/>
              </a:rPr>
              <a:t>80%</a:t>
            </a:r>
          </a:p>
        </p:txBody>
      </p:sp>
      <p:sp>
        <p:nvSpPr>
          <p:cNvPr id="9" name="TextBox 8" hidden="1">
            <a:extLst>
              <a:ext uri="{FF2B5EF4-FFF2-40B4-BE49-F238E27FC236}">
                <a16:creationId xmlns:a16="http://schemas.microsoft.com/office/drawing/2014/main" id="{247CC400-B4AD-56BE-D4E8-DCD0FF1C8EE6}"/>
              </a:ext>
            </a:extLst>
          </p:cNvPr>
          <p:cNvSpPr txBox="1"/>
          <p:nvPr/>
        </p:nvSpPr>
        <p:spPr>
          <a:xfrm>
            <a:off x="-5854105" y="3523760"/>
            <a:ext cx="536865" cy="353941"/>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t">
            <a:noAutofit/>
          </a:bodyPr>
          <a:lstStyle/>
          <a:p>
            <a:pPr marL="0" marR="0" lvl="0" indent="0" algn="l" defTabSz="914400" rtl="0" eaLnBrk="1" fontAlgn="auto" latinLnBrk="0" hangingPunct="0">
              <a:lnSpc>
                <a:spcPct val="100000"/>
              </a:lnSpc>
              <a:spcBef>
                <a:spcPct val="0"/>
              </a:spcBef>
              <a:spcAft>
                <a:spcPct val="0"/>
              </a:spcAft>
              <a:buClrTx/>
              <a:buSzTx/>
              <a:buFontTx/>
              <a:buNone/>
              <a:tabLst/>
              <a:defRPr/>
            </a:pPr>
            <a:r>
              <a:rPr kumimoji="0" lang="ru" sz="1100" b="1" i="0" u="none" strike="noStrike" kern="1200" cap="none" spc="0" normalizeH="0" baseline="0" noProof="0" dirty="0">
                <a:ln>
                  <a:noFill/>
                </a:ln>
                <a:solidFill>
                  <a:srgbClr val="FFFFFF"/>
                </a:solidFill>
                <a:effectLst/>
                <a:highlight>
                  <a:srgbClr val="000000">
                    <a:alpha val="0"/>
                  </a:srgbClr>
                </a:highlight>
                <a:uLnTx/>
                <a:uFillTx/>
                <a:latin typeface="Arial" panose="020B0604020202020204" pitchFamily="34" charset="0"/>
                <a:ea typeface="Arial"/>
                <a:cs typeface="Arial"/>
                <a:sym typeface="Arial"/>
              </a:rPr>
              <a:t>15%</a:t>
            </a:r>
          </a:p>
        </p:txBody>
      </p:sp>
      <p:sp>
        <p:nvSpPr>
          <p:cNvPr id="10" name="TextBox 9" hidden="1">
            <a:extLst>
              <a:ext uri="{FF2B5EF4-FFF2-40B4-BE49-F238E27FC236}">
                <a16:creationId xmlns:a16="http://schemas.microsoft.com/office/drawing/2014/main" id="{06FCDF89-0FF3-F8D9-F741-62EA68E3911B}"/>
              </a:ext>
            </a:extLst>
          </p:cNvPr>
          <p:cNvSpPr txBox="1"/>
          <p:nvPr/>
        </p:nvSpPr>
        <p:spPr>
          <a:xfrm>
            <a:off x="-5833509" y="2351376"/>
            <a:ext cx="536865" cy="353941"/>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t">
            <a:noAutofit/>
          </a:bodyPr>
          <a:lstStyle/>
          <a:p>
            <a:pPr marL="0" marR="0" lvl="0" indent="0" algn="l" defTabSz="914400" rtl="0" eaLnBrk="1" fontAlgn="auto" latinLnBrk="0" hangingPunct="0">
              <a:lnSpc>
                <a:spcPct val="100000"/>
              </a:lnSpc>
              <a:spcBef>
                <a:spcPct val="0"/>
              </a:spcBef>
              <a:spcAft>
                <a:spcPct val="0"/>
              </a:spcAft>
              <a:buClrTx/>
              <a:buSzTx/>
              <a:buFontTx/>
              <a:buNone/>
              <a:tabLst/>
              <a:defRPr/>
            </a:pPr>
            <a:r>
              <a:rPr kumimoji="0" lang="ru" sz="1100" b="1" i="0" u="none" strike="noStrike" kern="1200" cap="none" spc="0" normalizeH="0" baseline="0" noProof="0" dirty="0">
                <a:ln>
                  <a:noFill/>
                </a:ln>
                <a:solidFill>
                  <a:srgbClr val="000000"/>
                </a:solidFill>
                <a:effectLst/>
                <a:highlight>
                  <a:srgbClr val="000000">
                    <a:alpha val="0"/>
                  </a:srgbClr>
                </a:highlight>
                <a:uLnTx/>
                <a:uFillTx/>
                <a:latin typeface="Arial" panose="020B0604020202020204" pitchFamily="34" charset="0"/>
                <a:ea typeface="Arial"/>
                <a:cs typeface="Arial"/>
                <a:sym typeface="Arial"/>
              </a:rPr>
              <a:t>1%</a:t>
            </a:r>
          </a:p>
        </p:txBody>
      </p:sp>
      <p:sp>
        <p:nvSpPr>
          <p:cNvPr id="11" name="TextBox 10" hidden="1">
            <a:extLst>
              <a:ext uri="{FF2B5EF4-FFF2-40B4-BE49-F238E27FC236}">
                <a16:creationId xmlns:a16="http://schemas.microsoft.com/office/drawing/2014/main" id="{CD412585-F8E0-7D1E-BEDB-D3F6C87BEE46}"/>
              </a:ext>
            </a:extLst>
          </p:cNvPr>
          <p:cNvSpPr txBox="1"/>
          <p:nvPr/>
        </p:nvSpPr>
        <p:spPr>
          <a:xfrm>
            <a:off x="-5965995" y="2688783"/>
            <a:ext cx="536865" cy="353941"/>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t">
            <a:noAutofit/>
          </a:bodyPr>
          <a:lstStyle/>
          <a:p>
            <a:pPr marL="0" marR="0" lvl="0" indent="0" algn="l" defTabSz="914400" rtl="0" eaLnBrk="1" fontAlgn="auto" latinLnBrk="0" hangingPunct="0">
              <a:lnSpc>
                <a:spcPct val="100000"/>
              </a:lnSpc>
              <a:spcBef>
                <a:spcPct val="0"/>
              </a:spcBef>
              <a:spcAft>
                <a:spcPct val="0"/>
              </a:spcAft>
              <a:buClrTx/>
              <a:buSzTx/>
              <a:buFontTx/>
              <a:buNone/>
              <a:tabLst/>
              <a:defRPr/>
            </a:pPr>
            <a:r>
              <a:rPr kumimoji="0" lang="ru" sz="1100" b="1" i="0" u="none" strike="noStrike" kern="1200" cap="none" spc="0" normalizeH="0" baseline="0" noProof="0" dirty="0">
                <a:ln>
                  <a:noFill/>
                </a:ln>
                <a:solidFill>
                  <a:srgbClr val="FFFFFF"/>
                </a:solidFill>
                <a:effectLst/>
                <a:highlight>
                  <a:srgbClr val="000000">
                    <a:alpha val="0"/>
                  </a:srgbClr>
                </a:highlight>
                <a:uLnTx/>
                <a:uFillTx/>
                <a:latin typeface="Arial" panose="020B0604020202020204" pitchFamily="34" charset="0"/>
                <a:ea typeface="Arial"/>
                <a:cs typeface="Arial"/>
                <a:sym typeface="Arial"/>
              </a:rPr>
              <a:t>2%</a:t>
            </a:r>
          </a:p>
        </p:txBody>
      </p:sp>
      <p:sp>
        <p:nvSpPr>
          <p:cNvPr id="12" name="TextBox 11" hidden="1">
            <a:extLst>
              <a:ext uri="{FF2B5EF4-FFF2-40B4-BE49-F238E27FC236}">
                <a16:creationId xmlns:a16="http://schemas.microsoft.com/office/drawing/2014/main" id="{66A465A3-0204-D3A7-01B6-1B44EA5B4222}"/>
              </a:ext>
            </a:extLst>
          </p:cNvPr>
          <p:cNvSpPr txBox="1"/>
          <p:nvPr/>
        </p:nvSpPr>
        <p:spPr>
          <a:xfrm>
            <a:off x="-5875013" y="2494978"/>
            <a:ext cx="536865" cy="353941"/>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t">
            <a:noAutofit/>
          </a:bodyPr>
          <a:lstStyle/>
          <a:p>
            <a:pPr marL="0" marR="0" lvl="0" indent="0" algn="l" defTabSz="914400" rtl="0" eaLnBrk="1" fontAlgn="auto" latinLnBrk="0" hangingPunct="0">
              <a:lnSpc>
                <a:spcPct val="100000"/>
              </a:lnSpc>
              <a:spcBef>
                <a:spcPct val="0"/>
              </a:spcBef>
              <a:spcAft>
                <a:spcPct val="0"/>
              </a:spcAft>
              <a:buClrTx/>
              <a:buSzTx/>
              <a:buFontTx/>
              <a:buNone/>
              <a:tabLst/>
              <a:defRPr/>
            </a:pPr>
            <a:r>
              <a:rPr kumimoji="0" lang="ru" sz="1100" b="1" i="0" u="none" strike="noStrike" kern="1200" cap="none" spc="0" normalizeH="0" baseline="0" noProof="0" dirty="0">
                <a:ln>
                  <a:noFill/>
                </a:ln>
                <a:solidFill>
                  <a:srgbClr val="FFFFFF"/>
                </a:solidFill>
                <a:effectLst/>
                <a:highlight>
                  <a:srgbClr val="000000">
                    <a:alpha val="0"/>
                  </a:srgbClr>
                </a:highlight>
                <a:uLnTx/>
                <a:uFillTx/>
                <a:latin typeface="Arial" panose="020B0604020202020204" pitchFamily="34" charset="0"/>
                <a:ea typeface="Arial"/>
                <a:cs typeface="Arial"/>
                <a:sym typeface="Arial"/>
              </a:rPr>
              <a:t>2%</a:t>
            </a:r>
          </a:p>
        </p:txBody>
      </p:sp>
      <p:graphicFrame>
        <p:nvGraphicFramePr>
          <p:cNvPr id="7" name="Chart 6" hidden="1">
            <a:extLst>
              <a:ext uri="{FF2B5EF4-FFF2-40B4-BE49-F238E27FC236}">
                <a16:creationId xmlns:a16="http://schemas.microsoft.com/office/drawing/2014/main" id="{4509B96B-9C96-3F98-F6DD-9D92A94B0D10}"/>
              </a:ext>
            </a:extLst>
          </p:cNvPr>
          <p:cNvGraphicFramePr/>
          <p:nvPr/>
        </p:nvGraphicFramePr>
        <p:xfrm>
          <a:off x="5410265" y="1051144"/>
          <a:ext cx="5842378" cy="552405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7" name="Chart 26" hidden="1">
            <a:extLst>
              <a:ext uri="{FF2B5EF4-FFF2-40B4-BE49-F238E27FC236}">
                <a16:creationId xmlns:a16="http://schemas.microsoft.com/office/drawing/2014/main" id="{F55CF2BD-3037-0767-8434-A0601F361692}"/>
              </a:ext>
            </a:extLst>
          </p:cNvPr>
          <p:cNvGraphicFramePr/>
          <p:nvPr/>
        </p:nvGraphicFramePr>
        <p:xfrm>
          <a:off x="11661045" y="4359473"/>
          <a:ext cx="5810609" cy="4078647"/>
        </p:xfrm>
        <a:graphic>
          <a:graphicData uri="http://schemas.openxmlformats.org/drawingml/2006/chart">
            <c:chart xmlns:c="http://schemas.openxmlformats.org/drawingml/2006/chart" xmlns:r="http://schemas.openxmlformats.org/officeDocument/2006/relationships" r:id="rId10"/>
          </a:graphicData>
        </a:graphic>
      </p:graphicFrame>
      <p:sp>
        <p:nvSpPr>
          <p:cNvPr id="3" name="TextBox 2">
            <a:extLst>
              <a:ext uri="{FF2B5EF4-FFF2-40B4-BE49-F238E27FC236}">
                <a16:creationId xmlns:a16="http://schemas.microsoft.com/office/drawing/2014/main" id="{338B9FC7-24BF-6E67-83B8-9517BCBF12BC}"/>
              </a:ext>
            </a:extLst>
          </p:cNvPr>
          <p:cNvSpPr txBox="1"/>
          <p:nvPr/>
        </p:nvSpPr>
        <p:spPr>
          <a:xfrm>
            <a:off x="604728" y="6329886"/>
            <a:ext cx="11353909" cy="584775"/>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1.</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Grande E. et al, Thyroid Cancer: Molecular Aspects and New Therapeutic Strategies. J </a:t>
            </a:r>
            <a:r>
              <a:rPr kumimoji="0" lang="en-US" sz="800" b="0" i="0" u="none" strike="noStrike" kern="1200" cap="none" spc="0" normalizeH="0" baseline="0" noProof="0" dirty="0" err="1">
                <a:ln>
                  <a:noFill/>
                </a:ln>
                <a:solidFill>
                  <a:srgbClr val="171616"/>
                </a:solidFill>
                <a:effectLst/>
                <a:highlight>
                  <a:srgbClr val="000000">
                    <a:alpha val="0"/>
                  </a:srgbClr>
                </a:highlight>
                <a:uLnTx/>
                <a:uFillTx/>
                <a:latin typeface="Arial"/>
                <a:ea typeface="+mn-ea"/>
                <a:cs typeface="+mn-cs"/>
              </a:rPr>
              <a:t>Thyr</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Res 2012; 847108:1-10</a:t>
            </a:r>
            <a:r>
              <a:rPr kumimoji="0" lang="ru-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Asban A. et al. Cancer of the Endocrine System. ABELOFF’S Clinical Oncology, 6 ed, 2020: pp.1074</a:t>
            </a:r>
            <a:r>
              <a:rPr kumimoji="0" lang="ru-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a:t>
            </a:r>
            <a:r>
              <a:rPr kumimoji="0" lang="en-US" sz="800" b="0" i="0" u="none" strike="noStrike" kern="1200" cap="none" spc="0" normalizeH="0" baseline="0" noProof="0" dirty="0" err="1">
                <a:ln>
                  <a:noFill/>
                </a:ln>
                <a:solidFill>
                  <a:srgbClr val="171616"/>
                </a:solidFill>
                <a:effectLst/>
                <a:highlight>
                  <a:srgbClr val="000000">
                    <a:alpha val="0"/>
                  </a:srgbClr>
                </a:highlight>
                <a:uLnTx/>
                <a:uFillTx/>
                <a:latin typeface="Arial"/>
                <a:ea typeface="+mn-ea"/>
                <a:cs typeface="+mn-cs"/>
              </a:rPr>
              <a:t>Licitra</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L., </a:t>
            </a:r>
            <a:r>
              <a:rPr kumimoji="0" lang="en-US" sz="800" b="0" i="0" u="none" strike="noStrike" kern="1200" cap="none" spc="0" normalizeH="0" baseline="0" noProof="0" dirty="0" err="1">
                <a:ln>
                  <a:noFill/>
                </a:ln>
                <a:solidFill>
                  <a:srgbClr val="171616"/>
                </a:solidFill>
                <a:effectLst/>
                <a:highlight>
                  <a:srgbClr val="000000">
                    <a:alpha val="0"/>
                  </a:srgbClr>
                </a:highlight>
                <a:uLnTx/>
                <a:uFillTx/>
                <a:latin typeface="Arial"/>
                <a:ea typeface="+mn-ea"/>
                <a:cs typeface="+mn-cs"/>
              </a:rPr>
              <a:t>Karamouzis</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M., Head &amp; Neck Cancers. Essentials for Clinicians ESMO, ESMO Press 2017, pp.42-47</a:t>
            </a:r>
            <a:r>
              <a:rPr kumimoji="0" lang="ru-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a:t>
            </a:r>
            <a:r>
              <a:rPr kumimoji="0" lang="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2. Raue F, Frank-Raue K. Clin Cancer Res. 2016;22(20):5012-5021. 3. </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RET kinase inhibitors for RET-altered thyroid cancers, </a:t>
            </a:r>
            <a:r>
              <a:rPr kumimoji="0" lang="en-US" sz="800" b="0" i="0" u="none" strike="noStrike" kern="1200" cap="none" spc="0" normalizeH="0" baseline="0" noProof="0" dirty="0" err="1">
                <a:ln>
                  <a:noFill/>
                </a:ln>
                <a:solidFill>
                  <a:srgbClr val="171616"/>
                </a:solidFill>
                <a:effectLst/>
                <a:highlight>
                  <a:srgbClr val="000000">
                    <a:alpha val="0"/>
                  </a:srgbClr>
                </a:highlight>
                <a:uLnTx/>
                <a:uFillTx/>
                <a:latin typeface="Arial"/>
                <a:ea typeface="+mn-ea"/>
                <a:cs typeface="+mn-cs"/>
              </a:rPr>
              <a:t>Vodopivec</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D. </a:t>
            </a:r>
            <a:r>
              <a:rPr kumimoji="0" lang="en-US" sz="800" b="0" i="0" u="none" strike="noStrike" kern="1200" cap="none" spc="0" normalizeH="0" baseline="0" noProof="0" dirty="0" err="1">
                <a:ln>
                  <a:noFill/>
                </a:ln>
                <a:solidFill>
                  <a:srgbClr val="171616"/>
                </a:solidFill>
                <a:effectLst/>
                <a:highlight>
                  <a:srgbClr val="000000">
                    <a:alpha val="0"/>
                  </a:srgbClr>
                </a:highlight>
                <a:uLnTx/>
                <a:uFillTx/>
                <a:latin typeface="Arial"/>
                <a:ea typeface="+mn-ea"/>
                <a:cs typeface="+mn-cs"/>
              </a:rPr>
              <a:t>Ther</a:t>
            </a:r>
            <a:r>
              <a:rPr kumimoji="0" lang="en-US"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Adv Med Oncol 2022, 14:1-18</a:t>
            </a:r>
            <a:r>
              <a:rPr kumimoji="0" lang="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rPr>
              <a:t>; 4. Elisei R, et al. Front Oncol. 2023;13:1141314.</a:t>
            </a:r>
            <a:r>
              <a:rPr kumimoji="0" lang="ru-RU" sz="800" b="0" i="0" u="none" strike="noStrike" kern="1200" cap="none" spc="0" normalizeH="0" baseline="0" noProof="0" dirty="0">
                <a:ln>
                  <a:noFill/>
                </a:ln>
                <a:solidFill>
                  <a:srgbClr val="171616"/>
                </a:solidFill>
                <a:effectLst/>
                <a:uLnTx/>
                <a:uFillTx/>
                <a:latin typeface="Arial"/>
                <a:ea typeface="+mn-ea"/>
                <a:cs typeface="+mn-cs"/>
              </a:rPr>
              <a:t> .</a:t>
            </a:r>
            <a:r>
              <a:rPr kumimoji="0" lang="en-US" sz="800" b="0" i="0" u="none" strike="noStrike" kern="1200" cap="none" spc="0" normalizeH="0" baseline="0" noProof="0" dirty="0" err="1">
                <a:ln>
                  <a:noFill/>
                </a:ln>
                <a:solidFill>
                  <a:srgbClr val="171616"/>
                </a:solidFill>
                <a:effectLst/>
                <a:uLnTx/>
                <a:uFillTx/>
                <a:latin typeface="Arial"/>
                <a:ea typeface="+mn-ea"/>
                <a:cs typeface="+mn-cs"/>
              </a:rPr>
              <a:t>Severskaya</a:t>
            </a:r>
            <a:r>
              <a:rPr kumimoji="0" lang="en-US" sz="800" b="0" i="0" u="none" strike="noStrike" kern="1200" cap="none" spc="0" normalizeH="0" baseline="0" noProof="0" dirty="0">
                <a:ln>
                  <a:noFill/>
                </a:ln>
                <a:solidFill>
                  <a:srgbClr val="171616"/>
                </a:solidFill>
                <a:effectLst/>
                <a:uLnTx/>
                <a:uFillTx/>
                <a:latin typeface="Arial"/>
                <a:ea typeface="+mn-ea"/>
                <a:cs typeface="+mn-cs"/>
              </a:rPr>
              <a:t> N.V., </a:t>
            </a:r>
            <a:r>
              <a:rPr kumimoji="0" lang="en-US" sz="800" b="0" i="0" u="none" strike="noStrike" kern="1200" cap="none" spc="0" normalizeH="0" baseline="0" noProof="0" dirty="0" err="1">
                <a:ln>
                  <a:noFill/>
                </a:ln>
                <a:solidFill>
                  <a:srgbClr val="171616"/>
                </a:solidFill>
                <a:effectLst/>
                <a:uLnTx/>
                <a:uFillTx/>
                <a:latin typeface="Arial"/>
                <a:ea typeface="+mn-ea"/>
                <a:cs typeface="+mn-cs"/>
              </a:rPr>
              <a:t>Choinzonov</a:t>
            </a:r>
            <a:r>
              <a:rPr kumimoji="0" lang="en-US" sz="800" b="0" i="0" u="none" strike="noStrike" kern="1200" cap="none" spc="0" normalizeH="0" baseline="0" noProof="0" dirty="0">
                <a:ln>
                  <a:noFill/>
                </a:ln>
                <a:solidFill>
                  <a:srgbClr val="171616"/>
                </a:solidFill>
                <a:effectLst/>
                <a:uLnTx/>
                <a:uFillTx/>
                <a:latin typeface="Arial"/>
                <a:ea typeface="+mn-ea"/>
                <a:cs typeface="+mn-cs"/>
              </a:rPr>
              <a:t> E.L., </a:t>
            </a:r>
            <a:r>
              <a:rPr kumimoji="0" lang="en-US" sz="800" b="0" i="0" u="none" strike="noStrike" kern="1200" cap="none" spc="0" normalizeH="0" baseline="0" noProof="0" dirty="0" err="1">
                <a:ln>
                  <a:noFill/>
                </a:ln>
                <a:solidFill>
                  <a:srgbClr val="171616"/>
                </a:solidFill>
                <a:effectLst/>
                <a:uLnTx/>
                <a:uFillTx/>
                <a:latin typeface="Arial"/>
                <a:ea typeface="+mn-ea"/>
                <a:cs typeface="+mn-cs"/>
              </a:rPr>
              <a:t>Reshetov</a:t>
            </a:r>
            <a:r>
              <a:rPr kumimoji="0" lang="en-US" sz="800" b="0" i="0" u="none" strike="noStrike" kern="1200" cap="none" spc="0" normalizeH="0" baseline="0" noProof="0" dirty="0">
                <a:ln>
                  <a:noFill/>
                </a:ln>
                <a:solidFill>
                  <a:srgbClr val="171616"/>
                </a:solidFill>
                <a:effectLst/>
                <a:uLnTx/>
                <a:uFillTx/>
                <a:latin typeface="Arial"/>
                <a:ea typeface="+mn-ea"/>
                <a:cs typeface="+mn-cs"/>
              </a:rPr>
              <a:t> I.V</a:t>
            </a:r>
            <a:r>
              <a:rPr kumimoji="0" lang="ru-RU" sz="800" b="0" i="0" u="none" strike="noStrike" kern="1200" cap="none" spc="0" normalizeH="0" baseline="0" noProof="0" dirty="0">
                <a:ln>
                  <a:noFill/>
                </a:ln>
                <a:solidFill>
                  <a:srgbClr val="171616"/>
                </a:solidFill>
                <a:effectLst/>
                <a:uLnTx/>
                <a:uFillTx/>
                <a:latin typeface="Arial"/>
                <a:ea typeface="+mn-ea"/>
                <a:cs typeface="+mn-cs"/>
              </a:rPr>
              <a:t> </a:t>
            </a:r>
            <a:r>
              <a:rPr kumimoji="0" lang="en-US" sz="800" b="0" i="0" u="none" strike="noStrike" kern="1200" cap="none" spc="0" normalizeH="0" baseline="0" noProof="0" dirty="0">
                <a:ln>
                  <a:noFill/>
                </a:ln>
                <a:solidFill>
                  <a:srgbClr val="171616"/>
                </a:solidFill>
                <a:effectLst/>
                <a:uLnTx/>
                <a:uFillTx/>
                <a:latin typeface="Arial"/>
                <a:ea typeface="+mn-ea"/>
                <a:cs typeface="+mn-cs"/>
              </a:rPr>
              <a:t>et al, Draft of clinical guidelines for the diagnosis and treatment of medullary thyroid cancer in adult patients. Endocrine Surgery. 2022;16(3):5-23. (In Russ.) </a:t>
            </a:r>
            <a:r>
              <a:rPr kumimoji="0" lang="en-US" sz="800" b="0" i="0" u="none" strike="noStrike" kern="1200" cap="none" spc="0" normalizeH="0" baseline="0" noProof="0" dirty="0">
                <a:ln>
                  <a:noFill/>
                </a:ln>
                <a:solidFill>
                  <a:srgbClr val="171616"/>
                </a:solidFill>
                <a:effectLst/>
                <a:uLnTx/>
                <a:uFillTx/>
                <a:latin typeface="Arial"/>
                <a:ea typeface="+mn-ea"/>
                <a:cs typeface="+mn-cs"/>
                <a:hlinkClick r:id="rId11"/>
              </a:rPr>
              <a:t>https://doi.org/10.14341/serg12794</a:t>
            </a:r>
            <a:endParaRPr kumimoji="0" lang="ru" sz="800" b="0" i="0" u="none" strike="noStrike" kern="1200" cap="none" spc="0" normalizeH="0" baseline="0" noProof="0" dirty="0">
              <a:ln>
                <a:noFill/>
              </a:ln>
              <a:solidFill>
                <a:srgbClr val="171616"/>
              </a:solidFill>
              <a:effectLst/>
              <a:highlight>
                <a:srgbClr val="000000">
                  <a:alpha val="0"/>
                </a:srgbClr>
              </a:highlight>
              <a:uLnTx/>
              <a:uFillTx/>
              <a:latin typeface="Arial"/>
              <a:ea typeface="+mn-ea"/>
              <a:cs typeface="+mn-cs"/>
            </a:endParaRPr>
          </a:p>
        </p:txBody>
      </p:sp>
      <p:graphicFrame>
        <p:nvGraphicFramePr>
          <p:cNvPr id="18" name="Chart 17">
            <a:extLst>
              <a:ext uri="{FF2B5EF4-FFF2-40B4-BE49-F238E27FC236}">
                <a16:creationId xmlns:a16="http://schemas.microsoft.com/office/drawing/2014/main" id="{544579FB-B44C-8440-8AF7-613D991C0E0F}"/>
              </a:ext>
            </a:extLst>
          </p:cNvPr>
          <p:cNvGraphicFramePr/>
          <p:nvPr/>
        </p:nvGraphicFramePr>
        <p:xfrm>
          <a:off x="238169" y="1507038"/>
          <a:ext cx="5537074" cy="4154409"/>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6" name="Chart 5">
            <a:extLst>
              <a:ext uri="{FF2B5EF4-FFF2-40B4-BE49-F238E27FC236}">
                <a16:creationId xmlns:a16="http://schemas.microsoft.com/office/drawing/2014/main" id="{47E7A0EC-9E94-CD22-1C52-016AFE1A2DCC}"/>
              </a:ext>
            </a:extLst>
          </p:cNvPr>
          <p:cNvGraphicFramePr/>
          <p:nvPr/>
        </p:nvGraphicFramePr>
        <p:xfrm>
          <a:off x="6128355" y="3815659"/>
          <a:ext cx="4730386" cy="2371073"/>
        </p:xfrm>
        <a:graphic>
          <a:graphicData uri="http://schemas.openxmlformats.org/drawingml/2006/chart">
            <c:chart xmlns:c="http://schemas.openxmlformats.org/drawingml/2006/chart" xmlns:r="http://schemas.openxmlformats.org/officeDocument/2006/relationships" r:id="rId13"/>
          </a:graphicData>
        </a:graphic>
      </p:graphicFrame>
      <p:cxnSp>
        <p:nvCxnSpPr>
          <p:cNvPr id="14" name="Connector: Elbow 13">
            <a:extLst>
              <a:ext uri="{FF2B5EF4-FFF2-40B4-BE49-F238E27FC236}">
                <a16:creationId xmlns:a16="http://schemas.microsoft.com/office/drawing/2014/main" id="{8FE9F8F9-626B-97A7-1EB9-BAA9C5FBD30C}"/>
              </a:ext>
            </a:extLst>
          </p:cNvPr>
          <p:cNvCxnSpPr>
            <a:cxnSpLocks/>
            <a:stCxn id="21" idx="3"/>
            <a:endCxn id="24" idx="1"/>
          </p:cNvCxnSpPr>
          <p:nvPr/>
        </p:nvCxnSpPr>
        <p:spPr>
          <a:xfrm flipV="1">
            <a:off x="5467408" y="2442763"/>
            <a:ext cx="660947" cy="960975"/>
          </a:xfrm>
          <a:prstGeom prst="bentConnector3">
            <a:avLst>
              <a:gd name="adj1" fmla="val 50000"/>
            </a:avLst>
          </a:prstGeom>
          <a:noFill/>
          <a:ln w="12700" cap="flat">
            <a:solidFill>
              <a:schemeClr val="bg2">
                <a:lumMod val="75000"/>
              </a:schemeClr>
            </a:solidFill>
            <a:prstDash val="solid"/>
            <a:round/>
            <a:tailEnd type="triangle"/>
          </a:ln>
          <a:effectLst/>
          <a:sp3d/>
        </p:spPr>
        <p:style>
          <a:lnRef idx="0">
            <a:scrgbClr r="0" g="0" b="0"/>
          </a:lnRef>
          <a:fillRef idx="0">
            <a:scrgbClr r="0" g="0" b="0"/>
          </a:fillRef>
          <a:effectRef idx="0">
            <a:scrgbClr r="0" g="0" b="0"/>
          </a:effectRef>
          <a:fontRef idx="none"/>
        </p:style>
      </p:cxnSp>
      <p:sp>
        <p:nvSpPr>
          <p:cNvPr id="21" name="Rectangle 20">
            <a:extLst>
              <a:ext uri="{FF2B5EF4-FFF2-40B4-BE49-F238E27FC236}">
                <a16:creationId xmlns:a16="http://schemas.microsoft.com/office/drawing/2014/main" id="{A3474769-FB8C-5C02-7BD4-B2D4F0F9A789}"/>
              </a:ext>
            </a:extLst>
          </p:cNvPr>
          <p:cNvSpPr/>
          <p:nvPr/>
        </p:nvSpPr>
        <p:spPr>
          <a:xfrm>
            <a:off x="3994886" y="3241342"/>
            <a:ext cx="1472522" cy="324792"/>
          </a:xfrm>
          <a:prstGeom prst="rect">
            <a:avLst/>
          </a:prstGeom>
          <a:noFill/>
          <a:ln w="38100" cap="flat">
            <a:solidFill>
              <a:schemeClr val="bg2">
                <a:lumMod val="75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4" name="Rectangle 23">
            <a:extLst>
              <a:ext uri="{FF2B5EF4-FFF2-40B4-BE49-F238E27FC236}">
                <a16:creationId xmlns:a16="http://schemas.microsoft.com/office/drawing/2014/main" id="{927A4296-B93D-C1E9-8DB1-C75D289B2809}"/>
              </a:ext>
            </a:extLst>
          </p:cNvPr>
          <p:cNvSpPr/>
          <p:nvPr/>
        </p:nvSpPr>
        <p:spPr>
          <a:xfrm>
            <a:off x="6128355" y="1282271"/>
            <a:ext cx="5715806" cy="2320984"/>
          </a:xfrm>
          <a:prstGeom prst="rect">
            <a:avLst/>
          </a:prstGeom>
          <a:noFill/>
          <a:ln w="12700" cap="flat">
            <a:solidFill>
              <a:schemeClr val="bg2">
                <a:lumMod val="75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ctr">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8" name="Rectangle 27">
            <a:extLst>
              <a:ext uri="{FF2B5EF4-FFF2-40B4-BE49-F238E27FC236}">
                <a16:creationId xmlns:a16="http://schemas.microsoft.com/office/drawing/2014/main" id="{E4945A9E-8290-1BB8-3A63-09A897EBC85E}"/>
              </a:ext>
            </a:extLst>
          </p:cNvPr>
          <p:cNvSpPr/>
          <p:nvPr/>
        </p:nvSpPr>
        <p:spPr>
          <a:xfrm>
            <a:off x="6128355" y="3812250"/>
            <a:ext cx="5741018" cy="2374482"/>
          </a:xfrm>
          <a:prstGeom prst="rect">
            <a:avLst/>
          </a:prstGeom>
          <a:noFill/>
          <a:ln w="12700" cap="flat">
            <a:solidFill>
              <a:schemeClr val="bg2">
                <a:lumMod val="75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91439" rIns="91439" bIns="91439" numCol="1" spcCol="38100" rtlCol="0" anchor="ctr">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a:ea typeface="Arial"/>
              <a:cs typeface="Arial"/>
              <a:sym typeface="Arial"/>
            </a:endParaRPr>
          </a:p>
        </p:txBody>
      </p:sp>
      <p:cxnSp>
        <p:nvCxnSpPr>
          <p:cNvPr id="29" name="Connector: Elbow 28">
            <a:extLst>
              <a:ext uri="{FF2B5EF4-FFF2-40B4-BE49-F238E27FC236}">
                <a16:creationId xmlns:a16="http://schemas.microsoft.com/office/drawing/2014/main" id="{619AFB89-871A-9D9D-37EB-A59D54EA5383}"/>
              </a:ext>
            </a:extLst>
          </p:cNvPr>
          <p:cNvCxnSpPr>
            <a:cxnSpLocks/>
            <a:stCxn id="21" idx="3"/>
            <a:endCxn id="28" idx="1"/>
          </p:cNvCxnSpPr>
          <p:nvPr/>
        </p:nvCxnSpPr>
        <p:spPr>
          <a:xfrm>
            <a:off x="5467408" y="3403738"/>
            <a:ext cx="660947" cy="1595753"/>
          </a:xfrm>
          <a:prstGeom prst="bentConnector3">
            <a:avLst>
              <a:gd name="adj1" fmla="val 50000"/>
            </a:avLst>
          </a:prstGeom>
          <a:noFill/>
          <a:ln w="12700" cap="flat">
            <a:solidFill>
              <a:schemeClr val="bg2">
                <a:lumMod val="75000"/>
              </a:schemeClr>
            </a:solidFill>
            <a:prstDash val="solid"/>
            <a:round/>
            <a:tailEnd type="triangle"/>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6C1B2BA9-EFDC-0974-90B6-1E22F9125A63}"/>
              </a:ext>
            </a:extLst>
          </p:cNvPr>
          <p:cNvSpPr txBox="1"/>
          <p:nvPr/>
        </p:nvSpPr>
        <p:spPr>
          <a:xfrm>
            <a:off x="649482" y="5871039"/>
            <a:ext cx="5579185" cy="400110"/>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 sz="1000" b="0" i="0" u="none" strike="noStrike" kern="1200" cap="none" spc="0" normalizeH="0" baseline="0" noProof="0" dirty="0">
                <a:ln>
                  <a:noFill/>
                </a:ln>
                <a:solidFill>
                  <a:srgbClr val="090807"/>
                </a:solidFill>
                <a:effectLst/>
                <a:highlight>
                  <a:srgbClr val="000000">
                    <a:alpha val="0"/>
                  </a:srgbClr>
                </a:highlight>
                <a:uLnTx/>
                <a:uFillTx/>
                <a:latin typeface="Arial" panose="020B0604020202020204" pitchFamily="34" charset="0"/>
                <a:ea typeface="Roboto Condensed Medium" panose="020F0502020204030204" pitchFamily="2" charset="0"/>
                <a:cs typeface="Arial" panose="020B0604020202020204" pitchFamily="34" charset="0"/>
              </a:rPr>
              <a:t>МРЩЖ = медуллярный рак щитовидной железы; RAS = </a:t>
            </a:r>
            <a:r>
              <a:rPr kumimoji="0" lang="ru-RU" sz="1000" b="0" i="0" u="none" strike="noStrike" kern="1200" cap="none" spc="0" normalizeH="0" baseline="0" noProof="0" dirty="0">
                <a:ln>
                  <a:noFill/>
                </a:ln>
                <a:solidFill>
                  <a:srgbClr val="090807"/>
                </a:solidFill>
                <a:effectLst/>
                <a:highlight>
                  <a:srgbClr val="000000">
                    <a:alpha val="0"/>
                  </a:srgbClr>
                </a:highlight>
                <a:uLnTx/>
                <a:uFillTx/>
                <a:latin typeface="Arial" panose="020B0604020202020204" pitchFamily="34" charset="0"/>
                <a:ea typeface="Roboto Condensed Medium" panose="020F0502020204030204" pitchFamily="2" charset="0"/>
                <a:cs typeface="Arial" panose="020B0604020202020204" pitchFamily="34" charset="0"/>
              </a:rPr>
              <a:t>саркома крыс</a:t>
            </a:r>
            <a:r>
              <a:rPr kumimoji="0" lang="ru" sz="1000" b="0" i="0" u="none" strike="noStrike" kern="1200" cap="none" spc="0" normalizeH="0" baseline="0" noProof="0" dirty="0">
                <a:ln>
                  <a:noFill/>
                </a:ln>
                <a:solidFill>
                  <a:srgbClr val="090807"/>
                </a:solidFill>
                <a:effectLst/>
                <a:highlight>
                  <a:srgbClr val="000000">
                    <a:alpha val="0"/>
                  </a:srgbClr>
                </a:highlight>
                <a:uLnTx/>
                <a:uFillTx/>
                <a:latin typeface="Arial" panose="020B0604020202020204" pitchFamily="34" charset="0"/>
                <a:ea typeface="Roboto Condensed Medium" panose="020F0502020204030204" pitchFamily="2"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 sz="1000" b="0" i="0" u="none" strike="noStrike" kern="1200" cap="none" spc="0" normalizeH="0" baseline="0" noProof="0" dirty="0">
                <a:ln>
                  <a:noFill/>
                </a:ln>
                <a:solidFill>
                  <a:srgbClr val="090807"/>
                </a:solidFill>
                <a:effectLst/>
                <a:highlight>
                  <a:srgbClr val="000000">
                    <a:alpha val="0"/>
                  </a:srgbClr>
                </a:highlight>
                <a:uLnTx/>
                <a:uFillTx/>
                <a:latin typeface="Arial" panose="020B0604020202020204" pitchFamily="34" charset="0"/>
                <a:ea typeface="Roboto Condensed Medium" panose="020F0502020204030204" pitchFamily="2" charset="0"/>
                <a:cs typeface="Arial" panose="020B0604020202020204" pitchFamily="34" charset="0"/>
              </a:rPr>
              <a:t>RET = преобразованный при трансфекции.</a:t>
            </a:r>
            <a:endParaRPr kumimoji="0" lang="en-US" altLang="en-US" sz="1000" b="0" i="0" u="none" strike="noStrike" kern="1200" cap="none" spc="-11" normalizeH="0" baseline="0" noProof="0" dirty="0">
              <a:ln>
                <a:noFill/>
              </a:ln>
              <a:solidFill>
                <a:srgbClr val="090807"/>
              </a:solidFill>
              <a:effectLst/>
              <a:uLnTx/>
              <a:uFillTx/>
              <a:latin typeface="Arial" panose="020B0604020202020204" pitchFamily="34" charset="0"/>
              <a:ea typeface="Roboto Condensed Medium" panose="020F0502020204030204" pitchFamily="2" charset="0"/>
              <a:cs typeface="Arial" panose="020B0604020202020204" pitchFamily="34" charset="0"/>
            </a:endParaRPr>
          </a:p>
        </p:txBody>
      </p:sp>
      <p:sp>
        <p:nvSpPr>
          <p:cNvPr id="50" name="TextBox 49">
            <a:extLst>
              <a:ext uri="{FF2B5EF4-FFF2-40B4-BE49-F238E27FC236}">
                <a16:creationId xmlns:a16="http://schemas.microsoft.com/office/drawing/2014/main" id="{B0E2FD6F-F99F-4DC8-8ADC-B07730792666}"/>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rPr>
              <a:t>Классификация РЩЖ</a:t>
            </a:r>
            <a:endParaRPr kumimoji="0" lang="en-US"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endParaRPr>
          </a:p>
        </p:txBody>
      </p:sp>
    </p:spTree>
    <p:custDataLst>
      <p:tags r:id="rId1"/>
    </p:custDataLst>
    <p:extLst>
      <p:ext uri="{BB962C8B-B14F-4D97-AF65-F5344CB8AC3E}">
        <p14:creationId xmlns:p14="http://schemas.microsoft.com/office/powerpoint/2010/main" val="3222430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D8CC38-FDA6-86AF-1754-7B097469CDAE}"/>
              </a:ext>
            </a:extLst>
          </p:cNvPr>
          <p:cNvSpPr txBox="1"/>
          <p:nvPr/>
        </p:nvSpPr>
        <p:spPr>
          <a:xfrm>
            <a:off x="6159056" y="1327339"/>
            <a:ext cx="4662754" cy="3728393"/>
          </a:xfrm>
          <a:prstGeom prst="rect">
            <a:avLst/>
          </a:prstGeom>
          <a:noFill/>
        </p:spPr>
        <p:txBody>
          <a:bodyPr wrap="square" lIns="0" rIns="0" rtlCol="0">
            <a:spAutoFit/>
          </a:bodyPr>
          <a:lstStyle/>
          <a:p>
            <a:r>
              <a:rPr lang="ru-RU" sz="2000" b="1" dirty="0">
                <a:solidFill>
                  <a:srgbClr val="B1589E"/>
                </a:solidFill>
              </a:rPr>
              <a:t>Национальные клинические рекомендации по терапии дифференцированного РЩЖ </a:t>
            </a:r>
            <a:br>
              <a:rPr lang="en-US" sz="2000" b="1" dirty="0">
                <a:solidFill>
                  <a:srgbClr val="B1589E"/>
                </a:solidFill>
              </a:rPr>
            </a:br>
            <a:r>
              <a:rPr lang="ru-RU" sz="2000" b="1" dirty="0">
                <a:solidFill>
                  <a:srgbClr val="B1589E"/>
                </a:solidFill>
              </a:rPr>
              <a:t>(проект 2023)</a:t>
            </a:r>
            <a:r>
              <a:rPr lang="ru-RU" sz="2000" b="1" baseline="30000" dirty="0">
                <a:solidFill>
                  <a:srgbClr val="B1589E"/>
                </a:solidFill>
              </a:rPr>
              <a:t>3</a:t>
            </a:r>
            <a:br>
              <a:rPr lang="en-US" b="1" dirty="0">
                <a:solidFill>
                  <a:schemeClr val="bg2">
                    <a:lumMod val="75000"/>
                  </a:schemeClr>
                </a:solidFill>
              </a:rPr>
            </a:br>
            <a:endParaRPr lang="ru-RU" b="1" dirty="0">
              <a:solidFill>
                <a:schemeClr val="bg2">
                  <a:lumMod val="75000"/>
                </a:schemeClr>
              </a:solidFill>
            </a:endParaRPr>
          </a:p>
          <a:p>
            <a:pPr algn="l">
              <a:lnSpc>
                <a:spcPts val="2120"/>
              </a:lnSpc>
            </a:pPr>
            <a:r>
              <a:rPr lang="ru-RU" sz="1400" b="0" i="1" u="none" strike="noStrike" baseline="0" dirty="0">
                <a:latin typeface="+mj-lt"/>
              </a:rPr>
              <a:t>При наличии генетических мишеней для применения таргетных препаратов следует приложить все усилия для включения пациента в соответствующие клинические исследования, либо применить таргетные препараты по решению врачебной комиссии. Так, если у пациента есть мутации в RET-</a:t>
            </a:r>
            <a:r>
              <a:rPr lang="ru-RU" sz="1400" b="0" i="1" u="none" strike="noStrike" baseline="0" dirty="0" err="1">
                <a:latin typeface="+mj-lt"/>
              </a:rPr>
              <a:t>протоонкогене</a:t>
            </a:r>
            <a:r>
              <a:rPr lang="ru-RU" sz="1400" b="0" i="1" u="none" strike="noStrike" baseline="0" dirty="0">
                <a:latin typeface="+mj-lt"/>
              </a:rPr>
              <a:t>, то может использоваться терапия </a:t>
            </a:r>
            <a:r>
              <a:rPr lang="ru-RU" sz="1400" b="0" i="1" u="none" strike="noStrike" baseline="0" dirty="0" err="1">
                <a:latin typeface="+mj-lt"/>
              </a:rPr>
              <a:t>пралсетинибом</a:t>
            </a:r>
            <a:r>
              <a:rPr lang="ru-RU" sz="1400" b="0" i="1" u="none" strike="noStrike" baseline="0" dirty="0">
                <a:latin typeface="+mj-lt"/>
              </a:rPr>
              <a:t>* или </a:t>
            </a:r>
            <a:r>
              <a:rPr lang="ru-RU" sz="1400" b="1" i="1" u="none" strike="noStrike" baseline="0" dirty="0">
                <a:solidFill>
                  <a:schemeClr val="bg2">
                    <a:lumMod val="50000"/>
                  </a:schemeClr>
                </a:solidFill>
                <a:latin typeface="+mj-lt"/>
              </a:rPr>
              <a:t>селперкатинибом</a:t>
            </a:r>
            <a:endParaRPr lang="ru-RU" sz="1400" i="1" dirty="0">
              <a:solidFill>
                <a:schemeClr val="bg2">
                  <a:lumMod val="50000"/>
                </a:schemeClr>
              </a:solidFill>
              <a:latin typeface="+mj-lt"/>
            </a:endParaRPr>
          </a:p>
        </p:txBody>
      </p:sp>
      <p:sp>
        <p:nvSpPr>
          <p:cNvPr id="9" name="TextBox 8">
            <a:extLst>
              <a:ext uri="{FF2B5EF4-FFF2-40B4-BE49-F238E27FC236}">
                <a16:creationId xmlns:a16="http://schemas.microsoft.com/office/drawing/2014/main" id="{92A04BA4-523A-8636-6A09-EC09EC401C6A}"/>
              </a:ext>
            </a:extLst>
          </p:cNvPr>
          <p:cNvSpPr txBox="1"/>
          <p:nvPr/>
        </p:nvSpPr>
        <p:spPr>
          <a:xfrm>
            <a:off x="607277" y="1310640"/>
            <a:ext cx="4662754" cy="3872022"/>
          </a:xfrm>
          <a:prstGeom prst="rect">
            <a:avLst/>
          </a:prstGeom>
          <a:noFill/>
        </p:spPr>
        <p:txBody>
          <a:bodyPr wrap="square" lIns="0" rIns="0" rtlCol="0">
            <a:spAutoFit/>
          </a:bodyPr>
          <a:lstStyle/>
          <a:p>
            <a:r>
              <a:rPr lang="ru-RU" sz="2000" b="1" dirty="0">
                <a:solidFill>
                  <a:schemeClr val="accent2">
                    <a:lumMod val="75000"/>
                  </a:schemeClr>
                </a:solidFill>
              </a:rPr>
              <a:t>Национальные клинические рекомендации по терапии медуллярного РЩЖ </a:t>
            </a:r>
            <a:br>
              <a:rPr lang="en-US" sz="2000" b="1" dirty="0">
                <a:solidFill>
                  <a:schemeClr val="accent2">
                    <a:lumMod val="75000"/>
                  </a:schemeClr>
                </a:solidFill>
              </a:rPr>
            </a:br>
            <a:r>
              <a:rPr lang="ru-RU" sz="2000" b="1" dirty="0">
                <a:solidFill>
                  <a:schemeClr val="accent2">
                    <a:lumMod val="75000"/>
                  </a:schemeClr>
                </a:solidFill>
              </a:rPr>
              <a:t>(проект 2023)</a:t>
            </a:r>
            <a:r>
              <a:rPr lang="ru-RU" sz="2000" b="1" baseline="30000" dirty="0">
                <a:solidFill>
                  <a:schemeClr val="accent2">
                    <a:lumMod val="75000"/>
                  </a:schemeClr>
                </a:solidFill>
              </a:rPr>
              <a:t>2</a:t>
            </a:r>
          </a:p>
          <a:p>
            <a:endParaRPr lang="en-US" sz="2000" b="1" baseline="30000" dirty="0">
              <a:solidFill>
                <a:schemeClr val="accent2">
                  <a:lumMod val="75000"/>
                </a:schemeClr>
              </a:solidFill>
            </a:endParaRPr>
          </a:p>
          <a:p>
            <a:pPr algn="ctr"/>
            <a:endParaRPr lang="en-US" sz="1400" i="1" dirty="0">
              <a:solidFill>
                <a:schemeClr val="tx2"/>
              </a:solidFill>
              <a:latin typeface="+mj-lt"/>
            </a:endParaRPr>
          </a:p>
          <a:p>
            <a:pPr algn="l">
              <a:lnSpc>
                <a:spcPts val="2120"/>
              </a:lnSpc>
            </a:pPr>
            <a:r>
              <a:rPr lang="ru-RU" sz="1400" b="0" i="1" u="none" strike="noStrike" baseline="0" dirty="0">
                <a:latin typeface="+mj-lt"/>
              </a:rPr>
              <a:t>Пациентам без </a:t>
            </a:r>
            <a:r>
              <a:rPr lang="ru-RU" sz="1400" b="0" i="1" u="none" strike="noStrike" baseline="0" dirty="0" err="1">
                <a:latin typeface="+mj-lt"/>
              </a:rPr>
              <a:t>герминальной</a:t>
            </a:r>
            <a:r>
              <a:rPr lang="ru-RU" sz="1400" b="0" i="1" u="none" strike="noStrike" baseline="0" dirty="0">
                <a:latin typeface="+mj-lt"/>
              </a:rPr>
              <a:t> RET мутации и прогрессированием МРЩЖ необходимо исследовать опухолевую ткань на предмет наличия соматической мутации в гене RET. При наличии RET мутации (</a:t>
            </a:r>
            <a:r>
              <a:rPr lang="ru-RU" sz="1400" b="0" i="1" u="none" strike="noStrike" baseline="0" dirty="0" err="1">
                <a:latin typeface="+mj-lt"/>
              </a:rPr>
              <a:t>герминальной</a:t>
            </a:r>
            <a:r>
              <a:rPr lang="ru-RU" sz="1400" b="0" i="1" u="none" strike="noStrike" baseline="0" dirty="0">
                <a:latin typeface="+mj-lt"/>
              </a:rPr>
              <a:t> или соматической) и прогрессировании МРЩЖ целесообразно назначить селективные </a:t>
            </a:r>
            <a:r>
              <a:rPr lang="ru-RU" sz="1400" b="1" i="1" u="none" strike="noStrike" baseline="0" dirty="0">
                <a:solidFill>
                  <a:schemeClr val="accent2">
                    <a:lumMod val="50000"/>
                  </a:schemeClr>
                </a:solidFill>
                <a:latin typeface="+mj-lt"/>
              </a:rPr>
              <a:t>ингибиторы гена RET</a:t>
            </a:r>
            <a:r>
              <a:rPr lang="ru-RU" sz="1400" b="1" i="1" u="none" strike="noStrike" baseline="0" dirty="0">
                <a:latin typeface="+mj-lt"/>
              </a:rPr>
              <a:t>. </a:t>
            </a:r>
            <a:br>
              <a:rPr lang="ru-RU" sz="1400" b="1" i="1" u="none" strike="noStrike" baseline="0" dirty="0">
                <a:latin typeface="+mj-lt"/>
              </a:rPr>
            </a:br>
            <a:r>
              <a:rPr lang="ru-RU" sz="1400" i="1" u="none" strike="noStrike" baseline="0" dirty="0">
                <a:latin typeface="+mj-lt"/>
              </a:rPr>
              <a:t>(</a:t>
            </a:r>
            <a:r>
              <a:rPr lang="ru-RU" sz="1400" b="1" i="1" u="none" strike="noStrike" baseline="0" dirty="0">
                <a:solidFill>
                  <a:schemeClr val="accent2">
                    <a:lumMod val="50000"/>
                  </a:schemeClr>
                </a:solidFill>
                <a:latin typeface="+mj-lt"/>
              </a:rPr>
              <a:t>селперкатиниб</a:t>
            </a:r>
            <a:r>
              <a:rPr lang="ru-RU" sz="1400" b="1" i="1" u="none" strike="noStrike" baseline="0" dirty="0">
                <a:latin typeface="+mj-lt"/>
              </a:rPr>
              <a:t> </a:t>
            </a:r>
            <a:r>
              <a:rPr lang="ru-RU" sz="1400" i="1" u="none" strike="noStrike" baseline="0" dirty="0">
                <a:latin typeface="+mj-lt"/>
              </a:rPr>
              <a:t>или </a:t>
            </a:r>
            <a:r>
              <a:rPr lang="ru-RU" sz="1400" i="1" u="none" strike="noStrike" baseline="0" dirty="0" err="1">
                <a:latin typeface="+mj-lt"/>
              </a:rPr>
              <a:t>пралсетиниб</a:t>
            </a:r>
            <a:r>
              <a:rPr lang="ru-RU" sz="1400" i="1" u="none" strike="noStrike" baseline="0" dirty="0">
                <a:latin typeface="+mj-lt"/>
              </a:rPr>
              <a:t>*)</a:t>
            </a:r>
            <a:endParaRPr lang="ru-RU" sz="1400" i="1" dirty="0">
              <a:solidFill>
                <a:schemeClr val="tx2"/>
              </a:solidFill>
              <a:latin typeface="+mj-lt"/>
            </a:endParaRPr>
          </a:p>
        </p:txBody>
      </p:sp>
      <p:sp>
        <p:nvSpPr>
          <p:cNvPr id="11" name="Прямоугольник 10">
            <a:extLst>
              <a:ext uri="{FF2B5EF4-FFF2-40B4-BE49-F238E27FC236}">
                <a16:creationId xmlns:a16="http://schemas.microsoft.com/office/drawing/2014/main" id="{9B851428-93A4-E04B-8D17-850E687E9EF8}"/>
              </a:ext>
            </a:extLst>
          </p:cNvPr>
          <p:cNvSpPr/>
          <p:nvPr/>
        </p:nvSpPr>
        <p:spPr>
          <a:xfrm flipV="1">
            <a:off x="314793" y="5724678"/>
            <a:ext cx="11565666" cy="1133322"/>
          </a:xfrm>
          <a:prstGeom prst="rect">
            <a:avLst/>
          </a:prstGeom>
          <a:gradFill flip="none" rotWithShape="1">
            <a:gsLst>
              <a:gs pos="0">
                <a:schemeClr val="accent6">
                  <a:lumMod val="5000"/>
                  <a:lumOff val="95000"/>
                </a:schemeClr>
              </a:gs>
              <a:gs pos="41000">
                <a:schemeClr val="bg1"/>
              </a:gs>
              <a:gs pos="98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4" name="TextBox 3">
            <a:extLst>
              <a:ext uri="{FF2B5EF4-FFF2-40B4-BE49-F238E27FC236}">
                <a16:creationId xmlns:a16="http://schemas.microsoft.com/office/drawing/2014/main" id="{B388FD3F-1851-C008-1F8D-0FD371D144A6}"/>
              </a:ext>
            </a:extLst>
          </p:cNvPr>
          <p:cNvSpPr txBox="1"/>
          <p:nvPr/>
        </p:nvSpPr>
        <p:spPr>
          <a:xfrm>
            <a:off x="627063" y="5694700"/>
            <a:ext cx="11253396" cy="276999"/>
          </a:xfrm>
          <a:prstGeom prst="rect">
            <a:avLst/>
          </a:prstGeom>
          <a:noFill/>
        </p:spPr>
        <p:txBody>
          <a:bodyPr wrap="square" lIns="0" rIns="0" rtlCol="0">
            <a:spAutoFit/>
          </a:bodyPr>
          <a:lstStyle/>
          <a:p>
            <a:pPr algn="l"/>
            <a:r>
              <a:rPr lang="ru-RU" sz="1200" b="1" baseline="30000" dirty="0"/>
              <a:t>* </a:t>
            </a:r>
            <a:r>
              <a:rPr lang="ru-RU" sz="1200" b="1" dirty="0"/>
              <a:t>показание не зарегистрировано в РФ</a:t>
            </a:r>
            <a:endParaRPr lang="en-US" sz="1200" b="1" dirty="0"/>
          </a:p>
        </p:txBody>
      </p:sp>
      <p:sp>
        <p:nvSpPr>
          <p:cNvPr id="5" name="TextBox 4">
            <a:extLst>
              <a:ext uri="{FF2B5EF4-FFF2-40B4-BE49-F238E27FC236}">
                <a16:creationId xmlns:a16="http://schemas.microsoft.com/office/drawing/2014/main" id="{47C9F2A6-0A52-AF0C-4BDB-BD8A8136C157}"/>
              </a:ext>
            </a:extLst>
          </p:cNvPr>
          <p:cNvSpPr txBox="1"/>
          <p:nvPr/>
        </p:nvSpPr>
        <p:spPr>
          <a:xfrm>
            <a:off x="627063" y="5971699"/>
            <a:ext cx="11253396" cy="215444"/>
          </a:xfrm>
          <a:prstGeom prst="rect">
            <a:avLst/>
          </a:prstGeom>
          <a:noFill/>
        </p:spPr>
        <p:txBody>
          <a:bodyPr wrap="square" lIns="0" rIns="0" rtlCol="0">
            <a:spAutoFit/>
          </a:bodyPr>
          <a:lstStyle/>
          <a:p>
            <a:pPr algn="l"/>
            <a:r>
              <a:rPr lang="ru-RU" sz="800" dirty="0">
                <a:latin typeface="+mj-lt"/>
              </a:rPr>
              <a:t>РЩЖ- рак щитовидной железы; МРЩЖ медуллярный рак щитовидной железы; АРЩЖ анапластический рак щитовидной железы; РЙТР радио йод терапия рефрактерный;</a:t>
            </a:r>
          </a:p>
        </p:txBody>
      </p:sp>
      <p:sp>
        <p:nvSpPr>
          <p:cNvPr id="8" name="TextBox 7">
            <a:extLst>
              <a:ext uri="{FF2B5EF4-FFF2-40B4-BE49-F238E27FC236}">
                <a16:creationId xmlns:a16="http://schemas.microsoft.com/office/drawing/2014/main" id="{E1FFF917-B5CA-973D-1C6D-B5A30D5E50C7}"/>
              </a:ext>
            </a:extLst>
          </p:cNvPr>
          <p:cNvSpPr txBox="1"/>
          <p:nvPr/>
        </p:nvSpPr>
        <p:spPr>
          <a:xfrm>
            <a:off x="623888" y="6192942"/>
            <a:ext cx="10429421" cy="584775"/>
          </a:xfrm>
          <a:prstGeom prst="rect">
            <a:avLst/>
          </a:prstGeom>
          <a:noFill/>
        </p:spPr>
        <p:txBody>
          <a:bodyPr wrap="square" lIns="0" anchor="b" anchorCtr="0">
            <a:spAutoFit/>
          </a:bodyPr>
          <a:lstStyle/>
          <a:p>
            <a:pPr algn="l"/>
            <a:endParaRPr lang="ru-RU" sz="800" dirty="0">
              <a:latin typeface="+mj-lt"/>
              <a:cs typeface="Arial" panose="020B0604020202020204" pitchFamily="34" charset="0"/>
            </a:endParaRPr>
          </a:p>
          <a:p>
            <a:pPr algn="l"/>
            <a:r>
              <a:rPr lang="ru-RU" sz="800" dirty="0">
                <a:latin typeface="+mj-lt"/>
                <a:cs typeface="Arial" panose="020B0604020202020204" pitchFamily="34" charset="0"/>
              </a:rPr>
              <a:t>1.АОР проект национальных </a:t>
            </a:r>
            <a:r>
              <a:rPr lang="ru-RU" sz="800" dirty="0" err="1">
                <a:latin typeface="+mj-lt"/>
                <a:cs typeface="Arial" panose="020B0604020202020204" pitchFamily="34" charset="0"/>
              </a:rPr>
              <a:t>клинческих</a:t>
            </a:r>
            <a:r>
              <a:rPr lang="ru-RU" sz="800" dirty="0">
                <a:latin typeface="+mj-lt"/>
                <a:cs typeface="Arial" panose="020B0604020202020204" pitchFamily="34" charset="0"/>
              </a:rPr>
              <a:t> рекомендация</a:t>
            </a:r>
            <a:r>
              <a:rPr lang="en-US" sz="800" dirty="0">
                <a:latin typeface="+mj-lt"/>
                <a:cs typeface="Arial" panose="020B0604020202020204" pitchFamily="34" charset="0"/>
              </a:rPr>
              <a:t> </a:t>
            </a:r>
            <a:r>
              <a:rPr lang="en-US" sz="800" dirty="0">
                <a:latin typeface="+mj-lt"/>
                <a:cs typeface="Arial" panose="020B0604020202020204" pitchFamily="34" charset="0"/>
                <a:hlinkClick r:id="rId2"/>
              </a:rPr>
              <a:t>https://oncology-association.ru/clinical-guidelines-update#nav-main</a:t>
            </a:r>
            <a:r>
              <a:rPr lang="ru-RU" sz="800" dirty="0">
                <a:latin typeface="+mj-lt"/>
                <a:cs typeface="Arial" panose="020B0604020202020204" pitchFamily="34" charset="0"/>
              </a:rPr>
              <a:t> дата обращения 21.08.2024</a:t>
            </a:r>
          </a:p>
          <a:p>
            <a:pPr algn="l"/>
            <a:r>
              <a:rPr lang="ru-RU" sz="800" dirty="0">
                <a:latin typeface="+mj-lt"/>
                <a:cs typeface="Arial" panose="020B0604020202020204" pitchFamily="34" charset="0"/>
              </a:rPr>
              <a:t>2.</a:t>
            </a:r>
            <a:r>
              <a:rPr lang="en-US" sz="800" b="0" i="0" u="none" strike="noStrike" baseline="0" dirty="0">
                <a:latin typeface="+mj-lt"/>
                <a:cs typeface="Arial" panose="020B0604020202020204" pitchFamily="34" charset="0"/>
              </a:rPr>
              <a:t> </a:t>
            </a:r>
            <a:r>
              <a:rPr lang="en-US" sz="800" b="0" i="0" u="none" strike="noStrike" baseline="0" dirty="0" err="1">
                <a:latin typeface="+mj-lt"/>
                <a:cs typeface="Arial" panose="020B0604020202020204" pitchFamily="34" charset="0"/>
              </a:rPr>
              <a:t>Severskaya</a:t>
            </a:r>
            <a:r>
              <a:rPr lang="en-US" sz="800" b="0" i="0" u="none" strike="noStrike" baseline="0" dirty="0">
                <a:latin typeface="+mj-lt"/>
                <a:cs typeface="Arial" panose="020B0604020202020204" pitchFamily="34" charset="0"/>
              </a:rPr>
              <a:t> N.V., </a:t>
            </a:r>
            <a:r>
              <a:rPr lang="en-US" sz="800" b="0" i="0" u="none" strike="noStrike" baseline="0" dirty="0" err="1">
                <a:latin typeface="+mj-lt"/>
                <a:cs typeface="Arial" panose="020B0604020202020204" pitchFamily="34" charset="0"/>
              </a:rPr>
              <a:t>Choinzonov</a:t>
            </a:r>
            <a:r>
              <a:rPr lang="en-US" sz="800" b="0" i="0" u="none" strike="noStrike" baseline="0" dirty="0">
                <a:latin typeface="+mj-lt"/>
                <a:cs typeface="Arial" panose="020B0604020202020204" pitchFamily="34" charset="0"/>
              </a:rPr>
              <a:t> E.L., </a:t>
            </a:r>
            <a:r>
              <a:rPr lang="en-US" sz="800" b="0" i="0" u="none" strike="noStrike" baseline="0" dirty="0" err="1">
                <a:latin typeface="+mj-lt"/>
                <a:cs typeface="Arial" panose="020B0604020202020204" pitchFamily="34" charset="0"/>
              </a:rPr>
              <a:t>Reshetov</a:t>
            </a:r>
            <a:r>
              <a:rPr lang="en-US" sz="800" b="0" i="0" u="none" strike="noStrike" baseline="0" dirty="0">
                <a:latin typeface="+mj-lt"/>
                <a:cs typeface="Arial" panose="020B0604020202020204" pitchFamily="34" charset="0"/>
              </a:rPr>
              <a:t> I.V</a:t>
            </a:r>
            <a:r>
              <a:rPr lang="ru-RU" sz="800" dirty="0">
                <a:latin typeface="+mj-lt"/>
                <a:cs typeface="Arial" panose="020B0604020202020204" pitchFamily="34" charset="0"/>
              </a:rPr>
              <a:t> </a:t>
            </a:r>
            <a:r>
              <a:rPr lang="en-US" sz="800" dirty="0">
                <a:latin typeface="+mj-lt"/>
                <a:cs typeface="Arial" panose="020B0604020202020204" pitchFamily="34" charset="0"/>
              </a:rPr>
              <a:t>et al, </a:t>
            </a:r>
            <a:r>
              <a:rPr lang="en-US" sz="800" b="0" i="0" u="none" strike="noStrike" baseline="0" dirty="0">
                <a:latin typeface="+mj-lt"/>
                <a:cs typeface="Arial" panose="020B0604020202020204" pitchFamily="34" charset="0"/>
              </a:rPr>
              <a:t>Draft of clinical guidelines for the diagnosis and treatment of medullary thyroid cancer in adult patients. Endocrine Surgery. 2022;16(3):5-23. (In Russ.) </a:t>
            </a:r>
            <a:r>
              <a:rPr lang="ru-RU" sz="800" b="0" i="0" u="none" strike="noStrike" baseline="0" dirty="0">
                <a:latin typeface="+mj-lt"/>
                <a:cs typeface="Arial" panose="020B0604020202020204" pitchFamily="34" charset="0"/>
              </a:rPr>
              <a:t> </a:t>
            </a:r>
            <a:endParaRPr lang="ru-RU" sz="800" dirty="0">
              <a:latin typeface="+mj-lt"/>
              <a:cs typeface="Arial" panose="020B0604020202020204" pitchFamily="34" charset="0"/>
            </a:endParaRPr>
          </a:p>
          <a:p>
            <a:pPr algn="l"/>
            <a:r>
              <a:rPr lang="ru-RU" sz="800" dirty="0">
                <a:latin typeface="+mj-lt"/>
                <a:cs typeface="Arial" panose="020B0604020202020204" pitchFamily="34" charset="0"/>
              </a:rPr>
              <a:t>3.</a:t>
            </a:r>
            <a:r>
              <a:rPr lang="en-US" sz="800" dirty="0" err="1">
                <a:latin typeface="+mj-lt"/>
                <a:cs typeface="Arial" panose="020B0604020202020204" pitchFamily="34" charset="0"/>
              </a:rPr>
              <a:t>Choinzonov</a:t>
            </a:r>
            <a:r>
              <a:rPr lang="en-US" sz="800" dirty="0">
                <a:latin typeface="+mj-lt"/>
                <a:cs typeface="Arial" panose="020B0604020202020204" pitchFamily="34" charset="0"/>
              </a:rPr>
              <a:t> E.L., </a:t>
            </a:r>
            <a:r>
              <a:rPr lang="en-US" sz="800" dirty="0" err="1">
                <a:latin typeface="+mj-lt"/>
                <a:cs typeface="Arial" panose="020B0604020202020204" pitchFamily="34" charset="0"/>
              </a:rPr>
              <a:t>Reshetov</a:t>
            </a:r>
            <a:r>
              <a:rPr lang="en-US" sz="800" dirty="0">
                <a:latin typeface="+mj-lt"/>
                <a:cs typeface="Arial" panose="020B0604020202020204" pitchFamily="34" charset="0"/>
              </a:rPr>
              <a:t> I.V., Ivanov S.A., et al, Draft of clinical guidelines for the diagnosis and treatment of differentiated thyroid cancer in adult patients. Endocrine Surgery. 2022;16(2):5-29. (In Russ.) </a:t>
            </a:r>
            <a:r>
              <a:rPr lang="ru-RU" sz="800" dirty="0">
                <a:latin typeface="+mj-lt"/>
                <a:cs typeface="Arial" panose="020B0604020202020204" pitchFamily="34" charset="0"/>
              </a:rPr>
              <a:t> </a:t>
            </a:r>
            <a:endParaRPr lang="en-US" sz="800" b="0" i="0" u="none" strike="noStrike" baseline="0" dirty="0">
              <a:latin typeface="+mj-lt"/>
              <a:cs typeface="Arial" panose="020B0604020202020204" pitchFamily="34" charset="0"/>
            </a:endParaRPr>
          </a:p>
        </p:txBody>
      </p:sp>
      <p:cxnSp>
        <p:nvCxnSpPr>
          <p:cNvPr id="13" name="Прямая соединительная линия 12">
            <a:extLst>
              <a:ext uri="{FF2B5EF4-FFF2-40B4-BE49-F238E27FC236}">
                <a16:creationId xmlns:a16="http://schemas.microsoft.com/office/drawing/2014/main" id="{5A5E0649-4F7A-9A48-9A5A-3EF714984285}"/>
              </a:ext>
            </a:extLst>
          </p:cNvPr>
          <p:cNvCxnSpPr>
            <a:cxnSpLocks/>
          </p:cNvCxnSpPr>
          <p:nvPr/>
        </p:nvCxnSpPr>
        <p:spPr>
          <a:xfrm>
            <a:off x="623888" y="5234558"/>
            <a:ext cx="4366469"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C83AAD0-7596-584D-9511-AE4D9631F086}"/>
              </a:ext>
            </a:extLst>
          </p:cNvPr>
          <p:cNvSpPr txBox="1"/>
          <p:nvPr/>
        </p:nvSpPr>
        <p:spPr>
          <a:xfrm>
            <a:off x="5873079" y="2523419"/>
            <a:ext cx="478971" cy="830997"/>
          </a:xfrm>
          <a:prstGeom prst="rect">
            <a:avLst/>
          </a:prstGeom>
          <a:noFill/>
        </p:spPr>
        <p:txBody>
          <a:bodyPr wrap="square" lIns="0" rIns="0" rtlCol="0">
            <a:spAutoFit/>
          </a:bodyPr>
          <a:lstStyle/>
          <a:p>
            <a:pPr algn="l"/>
            <a:r>
              <a:rPr lang="ru-RU" sz="4800" dirty="0">
                <a:solidFill>
                  <a:schemeClr val="bg2">
                    <a:lumMod val="75000"/>
                  </a:schemeClr>
                </a:solidFill>
                <a:latin typeface="Arial" panose="020B0604020202020204" pitchFamily="34" charset="0"/>
              </a:rPr>
              <a:t>«</a:t>
            </a:r>
            <a:endParaRPr lang="ru-RU" sz="1400" dirty="0">
              <a:solidFill>
                <a:schemeClr val="bg2">
                  <a:lumMod val="75000"/>
                </a:schemeClr>
              </a:solidFill>
              <a:latin typeface="Arial" panose="020B0604020202020204" pitchFamily="34" charset="0"/>
            </a:endParaRPr>
          </a:p>
        </p:txBody>
      </p:sp>
      <p:sp>
        <p:nvSpPr>
          <p:cNvPr id="16" name="TextBox 15">
            <a:extLst>
              <a:ext uri="{FF2B5EF4-FFF2-40B4-BE49-F238E27FC236}">
                <a16:creationId xmlns:a16="http://schemas.microsoft.com/office/drawing/2014/main" id="{741717F2-2742-B842-961C-8531D02E939D}"/>
              </a:ext>
            </a:extLst>
          </p:cNvPr>
          <p:cNvSpPr txBox="1"/>
          <p:nvPr/>
        </p:nvSpPr>
        <p:spPr>
          <a:xfrm>
            <a:off x="9554730" y="4403561"/>
            <a:ext cx="409090" cy="830997"/>
          </a:xfrm>
          <a:prstGeom prst="rect">
            <a:avLst/>
          </a:prstGeom>
          <a:noFill/>
        </p:spPr>
        <p:txBody>
          <a:bodyPr wrap="square">
            <a:spAutoFit/>
          </a:bodyPr>
          <a:lstStyle/>
          <a:p>
            <a:r>
              <a:rPr lang="ru-RU" sz="4800" dirty="0">
                <a:solidFill>
                  <a:schemeClr val="bg2">
                    <a:lumMod val="75000"/>
                  </a:schemeClr>
                </a:solidFill>
                <a:latin typeface="Arial" panose="020B0604020202020204" pitchFamily="34" charset="0"/>
              </a:rPr>
              <a:t>»</a:t>
            </a:r>
            <a:endParaRPr lang="ru-RU" sz="4800" dirty="0"/>
          </a:p>
        </p:txBody>
      </p:sp>
      <p:sp>
        <p:nvSpPr>
          <p:cNvPr id="17" name="TextBox 16">
            <a:extLst>
              <a:ext uri="{FF2B5EF4-FFF2-40B4-BE49-F238E27FC236}">
                <a16:creationId xmlns:a16="http://schemas.microsoft.com/office/drawing/2014/main" id="{F1ACFB8E-0BCE-6B42-93FB-2ED661ADA996}"/>
              </a:ext>
            </a:extLst>
          </p:cNvPr>
          <p:cNvSpPr txBox="1"/>
          <p:nvPr/>
        </p:nvSpPr>
        <p:spPr>
          <a:xfrm>
            <a:off x="304735" y="2677738"/>
            <a:ext cx="478971" cy="830997"/>
          </a:xfrm>
          <a:prstGeom prst="rect">
            <a:avLst/>
          </a:prstGeom>
          <a:noFill/>
        </p:spPr>
        <p:txBody>
          <a:bodyPr wrap="square" lIns="0" rIns="0" rtlCol="0">
            <a:spAutoFit/>
          </a:bodyPr>
          <a:lstStyle/>
          <a:p>
            <a:pPr algn="l"/>
            <a:r>
              <a:rPr lang="ru-RU" sz="4800" dirty="0">
                <a:solidFill>
                  <a:schemeClr val="accent2">
                    <a:lumMod val="75000"/>
                  </a:schemeClr>
                </a:solidFill>
                <a:latin typeface="Arial" panose="020B0604020202020204" pitchFamily="34" charset="0"/>
              </a:rPr>
              <a:t>«</a:t>
            </a:r>
            <a:endParaRPr lang="ru-RU" sz="1400" dirty="0">
              <a:solidFill>
                <a:schemeClr val="accent2">
                  <a:lumMod val="75000"/>
                </a:schemeClr>
              </a:solidFill>
              <a:latin typeface="Arial" panose="020B0604020202020204" pitchFamily="34" charset="0"/>
            </a:endParaRPr>
          </a:p>
        </p:txBody>
      </p:sp>
      <p:sp>
        <p:nvSpPr>
          <p:cNvPr id="18" name="TextBox 17">
            <a:extLst>
              <a:ext uri="{FF2B5EF4-FFF2-40B4-BE49-F238E27FC236}">
                <a16:creationId xmlns:a16="http://schemas.microsoft.com/office/drawing/2014/main" id="{03DE1CC7-C70D-0B4C-91FB-6B41F8246D98}"/>
              </a:ext>
            </a:extLst>
          </p:cNvPr>
          <p:cNvSpPr txBox="1"/>
          <p:nvPr/>
        </p:nvSpPr>
        <p:spPr>
          <a:xfrm>
            <a:off x="3622354" y="4544219"/>
            <a:ext cx="409090" cy="830997"/>
          </a:xfrm>
          <a:prstGeom prst="rect">
            <a:avLst/>
          </a:prstGeom>
          <a:noFill/>
        </p:spPr>
        <p:txBody>
          <a:bodyPr wrap="square">
            <a:spAutoFit/>
          </a:bodyPr>
          <a:lstStyle/>
          <a:p>
            <a:r>
              <a:rPr lang="ru-RU" sz="4800" dirty="0">
                <a:solidFill>
                  <a:schemeClr val="accent2">
                    <a:lumMod val="75000"/>
                  </a:schemeClr>
                </a:solidFill>
                <a:latin typeface="Arial" panose="020B0604020202020204" pitchFamily="34" charset="0"/>
              </a:rPr>
              <a:t>»</a:t>
            </a:r>
            <a:endParaRPr lang="ru-RU" sz="4800" dirty="0">
              <a:solidFill>
                <a:schemeClr val="accent2">
                  <a:lumMod val="75000"/>
                </a:schemeClr>
              </a:solidFill>
            </a:endParaRPr>
          </a:p>
        </p:txBody>
      </p:sp>
      <p:cxnSp>
        <p:nvCxnSpPr>
          <p:cNvPr id="20" name="Прямая соединительная линия 19">
            <a:extLst>
              <a:ext uri="{FF2B5EF4-FFF2-40B4-BE49-F238E27FC236}">
                <a16:creationId xmlns:a16="http://schemas.microsoft.com/office/drawing/2014/main" id="{F1C2D055-B606-724E-8101-220888487F2C}"/>
              </a:ext>
            </a:extLst>
          </p:cNvPr>
          <p:cNvCxnSpPr>
            <a:cxnSpLocks/>
          </p:cNvCxnSpPr>
          <p:nvPr/>
        </p:nvCxnSpPr>
        <p:spPr>
          <a:xfrm>
            <a:off x="6232851" y="5234558"/>
            <a:ext cx="4366469"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Заголовок 5">
            <a:extLst>
              <a:ext uri="{FF2B5EF4-FFF2-40B4-BE49-F238E27FC236}">
                <a16:creationId xmlns:a16="http://schemas.microsoft.com/office/drawing/2014/main" id="{8A608C35-EFFD-5146-AD7F-04408961FF1C}"/>
              </a:ext>
            </a:extLst>
          </p:cNvPr>
          <p:cNvSpPr>
            <a:spLocks noGrp="1"/>
          </p:cNvSpPr>
          <p:nvPr>
            <p:ph type="title"/>
          </p:nvPr>
        </p:nvSpPr>
        <p:spPr/>
        <p:txBody>
          <a:bodyPr lIns="0">
            <a:normAutofit/>
          </a:bodyPr>
          <a:lstStyle/>
          <a:p>
            <a:r>
              <a:rPr lang="ru-RU" sz="2800" spc="0" dirty="0">
                <a:highlight>
                  <a:srgbClr val="000000">
                    <a:alpha val="0"/>
                  </a:srgbClr>
                </a:highlight>
              </a:rPr>
              <a:t>Проект национальных клинических рекомендаций</a:t>
            </a:r>
            <a:r>
              <a:rPr lang="ru-RU" sz="2800" spc="0" baseline="30000" dirty="0">
                <a:highlight>
                  <a:srgbClr val="000000">
                    <a:alpha val="0"/>
                  </a:srgbClr>
                </a:highlight>
              </a:rPr>
              <a:t>1</a:t>
            </a:r>
          </a:p>
        </p:txBody>
      </p:sp>
      <p:sp>
        <p:nvSpPr>
          <p:cNvPr id="19" name="TextBox 18">
            <a:extLst>
              <a:ext uri="{FF2B5EF4-FFF2-40B4-BE49-F238E27FC236}">
                <a16:creationId xmlns:a16="http://schemas.microsoft.com/office/drawing/2014/main" id="{6355998B-29CC-064B-B907-DAF57F2CBCCF}"/>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Подходы к терапии РЩЖ</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extLst>
      <p:ext uri="{BB962C8B-B14F-4D97-AF65-F5344CB8AC3E}">
        <p14:creationId xmlns:p14="http://schemas.microsoft.com/office/powerpoint/2010/main" val="1942749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B38ABA95-E599-9667-E83A-39567799EDF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5" name="think-cell data - do not delete" hidden="1">
                        <a:extLst>
                          <a:ext uri="{FF2B5EF4-FFF2-40B4-BE49-F238E27FC236}">
                            <a16:creationId xmlns:a16="http://schemas.microsoft.com/office/drawing/2014/main" id="{B38ABA95-E599-9667-E83A-39567799EDF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B736A8DD-254B-D9E2-E29A-D5B4D5E3E7EF}"/>
              </a:ext>
            </a:extLst>
          </p:cNvPr>
          <p:cNvSpPr>
            <a:spLocks noGrp="1"/>
          </p:cNvSpPr>
          <p:nvPr>
            <p:ph type="title"/>
          </p:nvPr>
        </p:nvSpPr>
        <p:spPr/>
        <p:txBody>
          <a:bodyPr vert="horz" lIns="0"/>
          <a:lstStyle/>
          <a:p>
            <a:r>
              <a:rPr lang="ru-RU" sz="2800" dirty="0">
                <a:highlight>
                  <a:srgbClr val="000000">
                    <a:alpha val="0"/>
                  </a:srgbClr>
                </a:highlight>
              </a:rPr>
              <a:t>Радиойодтерапия (РЙТ)</a:t>
            </a:r>
            <a:endParaRPr lang="en-US" sz="2800" dirty="0">
              <a:highlight>
                <a:srgbClr val="000000">
                  <a:alpha val="0"/>
                </a:srgbClr>
              </a:highlight>
            </a:endParaRPr>
          </a:p>
        </p:txBody>
      </p:sp>
      <p:sp>
        <p:nvSpPr>
          <p:cNvPr id="8" name="TextBox 7">
            <a:extLst>
              <a:ext uri="{FF2B5EF4-FFF2-40B4-BE49-F238E27FC236}">
                <a16:creationId xmlns:a16="http://schemas.microsoft.com/office/drawing/2014/main" id="{AE546D30-1416-DE22-AAC6-F5E8BFACE137}"/>
              </a:ext>
            </a:extLst>
          </p:cNvPr>
          <p:cNvSpPr txBox="1"/>
          <p:nvPr/>
        </p:nvSpPr>
        <p:spPr>
          <a:xfrm>
            <a:off x="586321" y="3190841"/>
            <a:ext cx="6052683" cy="1785104"/>
          </a:xfrm>
          <a:prstGeom prst="rect">
            <a:avLst/>
          </a:prstGeom>
          <a:noFill/>
        </p:spPr>
        <p:txBody>
          <a:bodyPr wrap="square" lIns="0">
            <a:spAutoFit/>
          </a:bodyPr>
          <a:lstStyle/>
          <a:p>
            <a:pPr marL="230188" indent="-173038">
              <a:lnSpc>
                <a:spcPts val="1920"/>
              </a:lnSpc>
              <a:spcAft>
                <a:spcPts val="600"/>
              </a:spcAft>
              <a:buClr>
                <a:srgbClr val="7030A0"/>
              </a:buClr>
              <a:buFont typeface="Arial" panose="020B0604020202020204" pitchFamily="34" charset="0"/>
              <a:buChar char="•"/>
            </a:pPr>
            <a:r>
              <a:rPr lang="ru-RU" sz="1600" dirty="0"/>
              <a:t>Для РЙТ используют йод-131 (</a:t>
            </a:r>
            <a:r>
              <a:rPr lang="ru-RU" sz="1600" baseline="30000" dirty="0"/>
              <a:t>131</a:t>
            </a:r>
            <a:r>
              <a:rPr lang="en-US" sz="1600" dirty="0"/>
              <a:t>I)</a:t>
            </a:r>
            <a:r>
              <a:rPr lang="ru-RU" sz="1600" dirty="0"/>
              <a:t> в пероральной форме.</a:t>
            </a:r>
          </a:p>
          <a:p>
            <a:pPr marL="230188" indent="-173038">
              <a:lnSpc>
                <a:spcPts val="1920"/>
              </a:lnSpc>
              <a:spcAft>
                <a:spcPts val="600"/>
              </a:spcAft>
              <a:buClr>
                <a:srgbClr val="7030A0"/>
              </a:buClr>
              <a:buFont typeface="Arial" panose="020B0604020202020204" pitchFamily="34" charset="0"/>
              <a:buChar char="•"/>
            </a:pPr>
            <a:r>
              <a:rPr lang="ru-RU" sz="1600" dirty="0"/>
              <a:t>Доза варьирует от 30 до 200 </a:t>
            </a:r>
            <a:r>
              <a:rPr lang="ru-RU" sz="1600" dirty="0" err="1"/>
              <a:t>мКи</a:t>
            </a:r>
            <a:r>
              <a:rPr lang="ru-RU" sz="1600" dirty="0"/>
              <a:t>.</a:t>
            </a:r>
          </a:p>
          <a:p>
            <a:pPr marL="230188" indent="-173038">
              <a:lnSpc>
                <a:spcPts val="1920"/>
              </a:lnSpc>
              <a:spcAft>
                <a:spcPts val="600"/>
              </a:spcAft>
              <a:buClr>
                <a:srgbClr val="7030A0"/>
              </a:buClr>
              <a:buFont typeface="Arial" panose="020B0604020202020204" pitchFamily="34" charset="0"/>
              <a:buChar char="•"/>
            </a:pPr>
            <a:r>
              <a:rPr lang="ru-RU" sz="1600" dirty="0"/>
              <a:t>Пациентам перед терапией назначают ТТГ </a:t>
            </a:r>
            <a:br>
              <a:rPr lang="ru-RU" sz="1600" dirty="0"/>
            </a:br>
            <a:r>
              <a:rPr lang="ru-RU" sz="1600" dirty="0"/>
              <a:t>для стимуляции клеточного захвата йода. </a:t>
            </a:r>
          </a:p>
          <a:p>
            <a:pPr marL="230188" indent="-173038">
              <a:lnSpc>
                <a:spcPts val="1920"/>
              </a:lnSpc>
              <a:spcAft>
                <a:spcPts val="600"/>
              </a:spcAft>
              <a:buClr>
                <a:srgbClr val="7030A0"/>
              </a:buClr>
              <a:buFont typeface="Arial" panose="020B0604020202020204" pitchFamily="34" charset="0"/>
              <a:buChar char="•"/>
            </a:pPr>
            <a:r>
              <a:rPr lang="ru-RU" sz="1600" dirty="0"/>
              <a:t>Традиционно рекомендовано прекращение </a:t>
            </a:r>
            <a:br>
              <a:rPr lang="ru-RU" sz="1600" dirty="0"/>
            </a:br>
            <a:r>
              <a:rPr lang="ru-RU" sz="1600" dirty="0"/>
              <a:t>заместительной гормональной терапии на время РЙТ</a:t>
            </a:r>
            <a:r>
              <a:rPr lang="en-US" sz="1600" dirty="0"/>
              <a:t>.</a:t>
            </a:r>
            <a:endParaRPr lang="ru-RU" sz="1600" dirty="0"/>
          </a:p>
        </p:txBody>
      </p:sp>
      <p:sp>
        <p:nvSpPr>
          <p:cNvPr id="14" name="TextBox 13">
            <a:extLst>
              <a:ext uri="{FF2B5EF4-FFF2-40B4-BE49-F238E27FC236}">
                <a16:creationId xmlns:a16="http://schemas.microsoft.com/office/drawing/2014/main" id="{F7462516-3DF8-65CF-6E1B-AFC39CB8EDC5}"/>
              </a:ext>
            </a:extLst>
          </p:cNvPr>
          <p:cNvSpPr txBox="1"/>
          <p:nvPr/>
        </p:nvSpPr>
        <p:spPr>
          <a:xfrm>
            <a:off x="870859" y="5136802"/>
            <a:ext cx="3904342" cy="810478"/>
          </a:xfrm>
          <a:prstGeom prst="rect">
            <a:avLst/>
          </a:prstGeom>
          <a:noFill/>
        </p:spPr>
        <p:txBody>
          <a:bodyPr wrap="square" lIns="0">
            <a:spAutoFit/>
          </a:bodyPr>
          <a:lstStyle/>
          <a:p>
            <a:pPr>
              <a:lnSpc>
                <a:spcPts val="1440"/>
              </a:lnSpc>
            </a:pPr>
            <a:r>
              <a:rPr lang="ru-RU" sz="1200" dirty="0">
                <a:solidFill>
                  <a:srgbClr val="727476"/>
                </a:solidFill>
              </a:rPr>
              <a:t>РЙТ может создавать риск вторичных злокачественных новообразований, </a:t>
            </a:r>
            <a:br>
              <a:rPr lang="ru-RU" sz="1200" dirty="0">
                <a:solidFill>
                  <a:srgbClr val="727476"/>
                </a:solidFill>
              </a:rPr>
            </a:br>
            <a:r>
              <a:rPr lang="ru-RU" sz="1200" dirty="0">
                <a:solidFill>
                  <a:srgbClr val="727476"/>
                </a:solidFill>
              </a:rPr>
              <a:t>по этой причине не рекомендована пациентам с низким риском рецидива РЩЖ.</a:t>
            </a:r>
            <a:endParaRPr lang="en-US" sz="1200" dirty="0">
              <a:solidFill>
                <a:srgbClr val="727476"/>
              </a:solidFill>
            </a:endParaRPr>
          </a:p>
        </p:txBody>
      </p:sp>
      <p:sp>
        <p:nvSpPr>
          <p:cNvPr id="15" name="TextBox 14">
            <a:extLst>
              <a:ext uri="{FF2B5EF4-FFF2-40B4-BE49-F238E27FC236}">
                <a16:creationId xmlns:a16="http://schemas.microsoft.com/office/drawing/2014/main" id="{1B516F57-07E8-4A7F-F6BD-C848EABF536C}"/>
              </a:ext>
            </a:extLst>
          </p:cNvPr>
          <p:cNvSpPr txBox="1"/>
          <p:nvPr/>
        </p:nvSpPr>
        <p:spPr>
          <a:xfrm>
            <a:off x="623888" y="6384820"/>
            <a:ext cx="9805987" cy="338554"/>
          </a:xfrm>
          <a:prstGeom prst="rect">
            <a:avLst/>
          </a:prstGeom>
          <a:noFill/>
        </p:spPr>
        <p:txBody>
          <a:bodyPr wrap="square" lIns="0">
            <a:spAutoFit/>
          </a:bodyPr>
          <a:lstStyle/>
          <a:p>
            <a:r>
              <a:rPr lang="en-US" sz="800" dirty="0">
                <a:effectLst/>
              </a:rPr>
              <a:t>1. </a:t>
            </a:r>
            <a:r>
              <a:rPr lang="en-US" sz="800" dirty="0" err="1">
                <a:effectLst/>
              </a:rPr>
              <a:t>Niederhuber</a:t>
            </a:r>
            <a:r>
              <a:rPr lang="en-US" sz="800" dirty="0">
                <a:effectLst/>
              </a:rPr>
              <a:t> JE. </a:t>
            </a:r>
            <a:r>
              <a:rPr lang="en-US" sz="800" dirty="0" err="1">
                <a:effectLst/>
              </a:rPr>
              <a:t>Abeloff’s</a:t>
            </a:r>
            <a:r>
              <a:rPr lang="en-US" sz="800" dirty="0">
                <a:effectLst/>
              </a:rPr>
              <a:t> clinical oncology. 6th edition. Philadelphia, PA: Elsevier; 2019.</a:t>
            </a:r>
            <a:r>
              <a:rPr lang="ru-RU" sz="800" dirty="0">
                <a:effectLst/>
              </a:rPr>
              <a:t> 2. </a:t>
            </a:r>
            <a:r>
              <a:rPr lang="en-US" sz="800" dirty="0">
                <a:effectLst/>
              </a:rPr>
              <a:t>Santhanam P, </a:t>
            </a:r>
            <a:r>
              <a:rPr lang="en-US" sz="800" dirty="0" err="1">
                <a:effectLst/>
              </a:rPr>
              <a:t>Solnes</a:t>
            </a:r>
            <a:r>
              <a:rPr lang="en-US" sz="800" dirty="0">
                <a:effectLst/>
              </a:rPr>
              <a:t> L, Nath T, </a:t>
            </a:r>
            <a:r>
              <a:rPr lang="en-US" sz="800" dirty="0" err="1">
                <a:effectLst/>
              </a:rPr>
              <a:t>Roussin</a:t>
            </a:r>
            <a:r>
              <a:rPr lang="en-US" sz="800" dirty="0">
                <a:effectLst/>
              </a:rPr>
              <a:t> JP, Gray D, Frey E, et al. Real-time quantitation of thyroidal radioiodine uptake in thyroid disease with monitoring by a collar detection device. Sci Rep. 2021 Sep 16;11(1):18479.  </a:t>
            </a:r>
          </a:p>
        </p:txBody>
      </p:sp>
      <p:sp>
        <p:nvSpPr>
          <p:cNvPr id="6" name="TextBox 5">
            <a:extLst>
              <a:ext uri="{FF2B5EF4-FFF2-40B4-BE49-F238E27FC236}">
                <a16:creationId xmlns:a16="http://schemas.microsoft.com/office/drawing/2014/main" id="{384F148A-1AC0-55DD-6991-C20421AF2185}"/>
              </a:ext>
            </a:extLst>
          </p:cNvPr>
          <p:cNvSpPr txBox="1"/>
          <p:nvPr/>
        </p:nvSpPr>
        <p:spPr>
          <a:xfrm>
            <a:off x="623888" y="1500413"/>
            <a:ext cx="6052683" cy="1274195"/>
          </a:xfrm>
          <a:prstGeom prst="rect">
            <a:avLst/>
          </a:prstGeom>
          <a:noFill/>
        </p:spPr>
        <p:txBody>
          <a:bodyPr wrap="square" lIns="0">
            <a:spAutoFit/>
          </a:bodyPr>
          <a:lstStyle/>
          <a:p>
            <a:pPr>
              <a:lnSpc>
                <a:spcPct val="80000"/>
              </a:lnSpc>
            </a:pPr>
            <a:r>
              <a:rPr lang="ru-RU" sz="2400" dirty="0">
                <a:solidFill>
                  <a:srgbClr val="652C91"/>
                </a:solidFill>
              </a:rPr>
              <a:t>РЙТ применяется у пациентов </a:t>
            </a:r>
            <a:br>
              <a:rPr lang="ru-RU" sz="2400" dirty="0">
                <a:solidFill>
                  <a:srgbClr val="652C91"/>
                </a:solidFill>
              </a:rPr>
            </a:br>
            <a:r>
              <a:rPr lang="ru-RU" sz="2400" dirty="0">
                <a:solidFill>
                  <a:srgbClr val="652C91"/>
                </a:solidFill>
              </a:rPr>
              <a:t>с </a:t>
            </a:r>
            <a:r>
              <a:rPr lang="ru-RU" sz="2400" b="1" dirty="0">
                <a:solidFill>
                  <a:srgbClr val="652C91"/>
                </a:solidFill>
              </a:rPr>
              <a:t>промежуточным и высоким риском </a:t>
            </a:r>
            <a:r>
              <a:rPr lang="ru-RU" sz="2400" dirty="0">
                <a:solidFill>
                  <a:srgbClr val="652C91"/>
                </a:solidFill>
              </a:rPr>
              <a:t>рецидива после хирургического лечения дифференцированного РЩЖ</a:t>
            </a:r>
            <a:endParaRPr lang="en-US" sz="2400" dirty="0">
              <a:solidFill>
                <a:srgbClr val="652C91"/>
              </a:solidFill>
            </a:endParaRPr>
          </a:p>
        </p:txBody>
      </p:sp>
      <p:pic>
        <p:nvPicPr>
          <p:cNvPr id="1026" name="Picture 2" descr="Figure 3">
            <a:extLst>
              <a:ext uri="{FF2B5EF4-FFF2-40B4-BE49-F238E27FC236}">
                <a16:creationId xmlns:a16="http://schemas.microsoft.com/office/drawing/2014/main" id="{B74511D2-62AE-512D-3C60-5C3572E5CFE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16" t="2025" r="74787"/>
          <a:stretch/>
        </p:blipFill>
        <p:spPr bwMode="auto">
          <a:xfrm>
            <a:off x="7006576" y="1851574"/>
            <a:ext cx="2542126" cy="43437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CEBF688-9AEF-7E7F-C69B-6F3EB4027379}"/>
              </a:ext>
            </a:extLst>
          </p:cNvPr>
          <p:cNvSpPr txBox="1"/>
          <p:nvPr/>
        </p:nvSpPr>
        <p:spPr>
          <a:xfrm>
            <a:off x="6821715" y="1524489"/>
            <a:ext cx="4676775" cy="289310"/>
          </a:xfrm>
          <a:prstGeom prst="rect">
            <a:avLst/>
          </a:prstGeom>
          <a:noFill/>
        </p:spPr>
        <p:txBody>
          <a:bodyPr wrap="square">
            <a:spAutoFit/>
          </a:bodyPr>
          <a:lstStyle/>
          <a:p>
            <a:pPr>
              <a:lnSpc>
                <a:spcPct val="80000"/>
              </a:lnSpc>
            </a:pPr>
            <a:r>
              <a:rPr lang="ru-RU" sz="1600" b="1" dirty="0">
                <a:solidFill>
                  <a:schemeClr val="accent1"/>
                </a:solidFill>
              </a:rPr>
              <a:t>Захват </a:t>
            </a:r>
            <a:r>
              <a:rPr lang="en-US" sz="1600" b="1" baseline="30000" dirty="0">
                <a:solidFill>
                  <a:schemeClr val="accent1"/>
                </a:solidFill>
              </a:rPr>
              <a:t>131</a:t>
            </a:r>
            <a:r>
              <a:rPr lang="en-US" sz="1600" b="1" dirty="0">
                <a:solidFill>
                  <a:schemeClr val="accent1"/>
                </a:solidFill>
              </a:rPr>
              <a:t>I</a:t>
            </a:r>
            <a:r>
              <a:rPr lang="ru-RU" sz="1600" b="1" dirty="0">
                <a:solidFill>
                  <a:schemeClr val="accent1"/>
                </a:solidFill>
              </a:rPr>
              <a:t> у пациента с ДРЩЖ</a:t>
            </a:r>
            <a:r>
              <a:rPr lang="ru-RU" sz="1600" b="1" baseline="30000" dirty="0">
                <a:solidFill>
                  <a:schemeClr val="accent1"/>
                </a:solidFill>
              </a:rPr>
              <a:t>2</a:t>
            </a:r>
            <a:endParaRPr lang="en-US" sz="1600" b="1" dirty="0">
              <a:solidFill>
                <a:schemeClr val="accent1"/>
              </a:solidFill>
            </a:endParaRPr>
          </a:p>
        </p:txBody>
      </p:sp>
      <p:cxnSp>
        <p:nvCxnSpPr>
          <p:cNvPr id="10" name="Прямая соединительная линия 9">
            <a:extLst>
              <a:ext uri="{FF2B5EF4-FFF2-40B4-BE49-F238E27FC236}">
                <a16:creationId xmlns:a16="http://schemas.microsoft.com/office/drawing/2014/main" id="{EF72FEE0-B079-C541-BE20-8AAA0EA9708C}"/>
              </a:ext>
            </a:extLst>
          </p:cNvPr>
          <p:cNvCxnSpPr>
            <a:cxnSpLocks/>
          </p:cNvCxnSpPr>
          <p:nvPr/>
        </p:nvCxnSpPr>
        <p:spPr>
          <a:xfrm>
            <a:off x="615349" y="2972154"/>
            <a:ext cx="528342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D64652C-BD3B-A24C-A8A1-054B8BA6E932}"/>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Подходы к терапии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extLst>
      <p:ext uri="{BB962C8B-B14F-4D97-AF65-F5344CB8AC3E}">
        <p14:creationId xmlns:p14="http://schemas.microsoft.com/office/powerpoint/2010/main" val="2605987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a:extLst>
              <a:ext uri="{FF2B5EF4-FFF2-40B4-BE49-F238E27FC236}">
                <a16:creationId xmlns:a16="http://schemas.microsoft.com/office/drawing/2014/main" id="{A494222B-B776-3C44-B7EE-8D33EAC5A4F7}"/>
              </a:ext>
            </a:extLst>
          </p:cNvPr>
          <p:cNvSpPr/>
          <p:nvPr/>
        </p:nvSpPr>
        <p:spPr>
          <a:xfrm>
            <a:off x="0" y="1298763"/>
            <a:ext cx="12091406" cy="4695984"/>
          </a:xfrm>
          <a:prstGeom prst="rect">
            <a:avLst/>
          </a:prstGeom>
          <a:gradFill>
            <a:gsLst>
              <a:gs pos="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grpSp>
        <p:nvGrpSpPr>
          <p:cNvPr id="46" name="Group 30">
            <a:extLst>
              <a:ext uri="{FF2B5EF4-FFF2-40B4-BE49-F238E27FC236}">
                <a16:creationId xmlns:a16="http://schemas.microsoft.com/office/drawing/2014/main" id="{AD5DB26D-059B-B444-942E-FB6279B0764E}"/>
              </a:ext>
            </a:extLst>
          </p:cNvPr>
          <p:cNvGrpSpPr/>
          <p:nvPr/>
        </p:nvGrpSpPr>
        <p:grpSpPr>
          <a:xfrm>
            <a:off x="627774" y="2813195"/>
            <a:ext cx="10522784" cy="840186"/>
            <a:chOff x="-800548" y="3015684"/>
            <a:chExt cx="13740731" cy="1197028"/>
          </a:xfrm>
        </p:grpSpPr>
        <p:sp>
          <p:nvSpPr>
            <p:cNvPr id="85" name="Freeform 6">
              <a:extLst>
                <a:ext uri="{FF2B5EF4-FFF2-40B4-BE49-F238E27FC236}">
                  <a16:creationId xmlns:a16="http://schemas.microsoft.com/office/drawing/2014/main" id="{F5895F0F-4671-7F4C-BAB4-99E7BC660537}"/>
                </a:ext>
              </a:extLst>
            </p:cNvPr>
            <p:cNvSpPr>
              <a:spLocks/>
            </p:cNvSpPr>
            <p:nvPr/>
          </p:nvSpPr>
          <p:spPr bwMode="auto">
            <a:xfrm>
              <a:off x="5090116" y="3015684"/>
              <a:ext cx="7850067" cy="1197028"/>
            </a:xfrm>
            <a:custGeom>
              <a:avLst/>
              <a:gdLst>
                <a:gd name="T0" fmla="*/ 2321 w 2321"/>
                <a:gd name="T1" fmla="*/ 142 h 283"/>
                <a:gd name="T2" fmla="*/ 2089 w 2321"/>
                <a:gd name="T3" fmla="*/ 283 h 283"/>
                <a:gd name="T4" fmla="*/ 1857 w 2321"/>
                <a:gd name="T5" fmla="*/ 142 h 283"/>
                <a:gd name="T6" fmla="*/ 1625 w 2321"/>
                <a:gd name="T7" fmla="*/ 0 h 283"/>
                <a:gd name="T8" fmla="*/ 1393 w 2321"/>
                <a:gd name="T9" fmla="*/ 142 h 283"/>
                <a:gd name="T10" fmla="*/ 1161 w 2321"/>
                <a:gd name="T11" fmla="*/ 283 h 283"/>
                <a:gd name="T12" fmla="*/ 929 w 2321"/>
                <a:gd name="T13" fmla="*/ 142 h 283"/>
                <a:gd name="T14" fmla="*/ 696 w 2321"/>
                <a:gd name="T15" fmla="*/ 0 h 283"/>
                <a:gd name="T16" fmla="*/ 464 w 2321"/>
                <a:gd name="T17" fmla="*/ 142 h 283"/>
                <a:gd name="T18" fmla="*/ 232 w 2321"/>
                <a:gd name="T19" fmla="*/ 283 h 283"/>
                <a:gd name="T20" fmla="*/ 0 w 2321"/>
                <a:gd name="T21" fmla="*/ 142 h 283"/>
                <a:gd name="connsiteX0" fmla="*/ 9000 w 9000"/>
                <a:gd name="connsiteY0" fmla="*/ 10000 h 10000"/>
                <a:gd name="connsiteX1" fmla="*/ 8001 w 9000"/>
                <a:gd name="connsiteY1" fmla="*/ 5018 h 10000"/>
                <a:gd name="connsiteX2" fmla="*/ 7001 w 9000"/>
                <a:gd name="connsiteY2" fmla="*/ 0 h 10000"/>
                <a:gd name="connsiteX3" fmla="*/ 6002 w 9000"/>
                <a:gd name="connsiteY3" fmla="*/ 5018 h 10000"/>
                <a:gd name="connsiteX4" fmla="*/ 5002 w 9000"/>
                <a:gd name="connsiteY4" fmla="*/ 10000 h 10000"/>
                <a:gd name="connsiteX5" fmla="*/ 4003 w 9000"/>
                <a:gd name="connsiteY5" fmla="*/ 5018 h 10000"/>
                <a:gd name="connsiteX6" fmla="*/ 2999 w 9000"/>
                <a:gd name="connsiteY6" fmla="*/ 0 h 10000"/>
                <a:gd name="connsiteX7" fmla="*/ 1999 w 9000"/>
                <a:gd name="connsiteY7" fmla="*/ 5018 h 10000"/>
                <a:gd name="connsiteX8" fmla="*/ 1000 w 9000"/>
                <a:gd name="connsiteY8" fmla="*/ 10000 h 10000"/>
                <a:gd name="connsiteX9" fmla="*/ 0 w 9000"/>
                <a:gd name="connsiteY9" fmla="*/ 5018 h 10000"/>
                <a:gd name="connsiteX0" fmla="*/ 8890 w 8890"/>
                <a:gd name="connsiteY0" fmla="*/ 5018 h 10000"/>
                <a:gd name="connsiteX1" fmla="*/ 7779 w 8890"/>
                <a:gd name="connsiteY1" fmla="*/ 0 h 10000"/>
                <a:gd name="connsiteX2" fmla="*/ 6669 w 8890"/>
                <a:gd name="connsiteY2" fmla="*/ 5018 h 10000"/>
                <a:gd name="connsiteX3" fmla="*/ 5558 w 8890"/>
                <a:gd name="connsiteY3" fmla="*/ 10000 h 10000"/>
                <a:gd name="connsiteX4" fmla="*/ 4448 w 8890"/>
                <a:gd name="connsiteY4" fmla="*/ 5018 h 10000"/>
                <a:gd name="connsiteX5" fmla="*/ 3332 w 8890"/>
                <a:gd name="connsiteY5" fmla="*/ 0 h 10000"/>
                <a:gd name="connsiteX6" fmla="*/ 2221 w 8890"/>
                <a:gd name="connsiteY6" fmla="*/ 5018 h 10000"/>
                <a:gd name="connsiteX7" fmla="*/ 1111 w 8890"/>
                <a:gd name="connsiteY7" fmla="*/ 10000 h 10000"/>
                <a:gd name="connsiteX8" fmla="*/ 0 w 8890"/>
                <a:gd name="connsiteY8" fmla="*/ 501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0" h="10000">
                  <a:moveTo>
                    <a:pt x="8890" y="5018"/>
                  </a:moveTo>
                  <a:cubicBezTo>
                    <a:pt x="8684" y="2049"/>
                    <a:pt x="8262" y="0"/>
                    <a:pt x="7779" y="0"/>
                  </a:cubicBezTo>
                  <a:cubicBezTo>
                    <a:pt x="7296" y="0"/>
                    <a:pt x="6874" y="2049"/>
                    <a:pt x="6669" y="5018"/>
                  </a:cubicBezTo>
                  <a:cubicBezTo>
                    <a:pt x="6458" y="7986"/>
                    <a:pt x="6041" y="10000"/>
                    <a:pt x="5558" y="10000"/>
                  </a:cubicBezTo>
                  <a:cubicBezTo>
                    <a:pt x="5074" y="10000"/>
                    <a:pt x="4653" y="7986"/>
                    <a:pt x="4448" y="5018"/>
                  </a:cubicBezTo>
                  <a:cubicBezTo>
                    <a:pt x="4237" y="2049"/>
                    <a:pt x="3820" y="0"/>
                    <a:pt x="3332" y="0"/>
                  </a:cubicBezTo>
                  <a:cubicBezTo>
                    <a:pt x="2849" y="0"/>
                    <a:pt x="2432" y="2049"/>
                    <a:pt x="2221" y="5018"/>
                  </a:cubicBezTo>
                  <a:cubicBezTo>
                    <a:pt x="2016" y="7986"/>
                    <a:pt x="1594" y="10000"/>
                    <a:pt x="1111" y="10000"/>
                  </a:cubicBezTo>
                  <a:cubicBezTo>
                    <a:pt x="627" y="10000"/>
                    <a:pt x="206" y="7986"/>
                    <a:pt x="0" y="5018"/>
                  </a:cubicBezTo>
                </a:path>
              </a:pathLst>
            </a:custGeom>
            <a:noFill/>
            <a:ln w="282575" cap="rnd">
              <a:solidFill>
                <a:srgbClr val="EEDAE9"/>
              </a:solid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86" name="Freeform 6">
              <a:extLst>
                <a:ext uri="{FF2B5EF4-FFF2-40B4-BE49-F238E27FC236}">
                  <a16:creationId xmlns:a16="http://schemas.microsoft.com/office/drawing/2014/main" id="{CA7D34E4-8609-404A-9918-DCB4C445FBA5}"/>
                </a:ext>
              </a:extLst>
            </p:cNvPr>
            <p:cNvSpPr>
              <a:spLocks/>
            </p:cNvSpPr>
            <p:nvPr/>
          </p:nvSpPr>
          <p:spPr bwMode="auto">
            <a:xfrm>
              <a:off x="-800548" y="3015684"/>
              <a:ext cx="7850065" cy="1197028"/>
            </a:xfrm>
            <a:custGeom>
              <a:avLst/>
              <a:gdLst>
                <a:gd name="T0" fmla="*/ 2321 w 2321"/>
                <a:gd name="T1" fmla="*/ 142 h 283"/>
                <a:gd name="T2" fmla="*/ 2089 w 2321"/>
                <a:gd name="T3" fmla="*/ 283 h 283"/>
                <a:gd name="T4" fmla="*/ 1857 w 2321"/>
                <a:gd name="T5" fmla="*/ 142 h 283"/>
                <a:gd name="T6" fmla="*/ 1625 w 2321"/>
                <a:gd name="T7" fmla="*/ 0 h 283"/>
                <a:gd name="T8" fmla="*/ 1393 w 2321"/>
                <a:gd name="T9" fmla="*/ 142 h 283"/>
                <a:gd name="T10" fmla="*/ 1161 w 2321"/>
                <a:gd name="T11" fmla="*/ 283 h 283"/>
                <a:gd name="T12" fmla="*/ 929 w 2321"/>
                <a:gd name="T13" fmla="*/ 142 h 283"/>
                <a:gd name="T14" fmla="*/ 696 w 2321"/>
                <a:gd name="T15" fmla="*/ 0 h 283"/>
                <a:gd name="T16" fmla="*/ 464 w 2321"/>
                <a:gd name="T17" fmla="*/ 142 h 283"/>
                <a:gd name="T18" fmla="*/ 232 w 2321"/>
                <a:gd name="T19" fmla="*/ 283 h 283"/>
                <a:gd name="T20" fmla="*/ 0 w 2321"/>
                <a:gd name="T21" fmla="*/ 142 h 283"/>
                <a:gd name="connsiteX0" fmla="*/ 9000 w 9000"/>
                <a:gd name="connsiteY0" fmla="*/ 5018 h 10000"/>
                <a:gd name="connsiteX1" fmla="*/ 8000 w 9000"/>
                <a:gd name="connsiteY1" fmla="*/ 10000 h 10000"/>
                <a:gd name="connsiteX2" fmla="*/ 7001 w 9000"/>
                <a:gd name="connsiteY2" fmla="*/ 5018 h 10000"/>
                <a:gd name="connsiteX3" fmla="*/ 6001 w 9000"/>
                <a:gd name="connsiteY3" fmla="*/ 0 h 10000"/>
                <a:gd name="connsiteX4" fmla="*/ 5002 w 9000"/>
                <a:gd name="connsiteY4" fmla="*/ 5018 h 10000"/>
                <a:gd name="connsiteX5" fmla="*/ 4002 w 9000"/>
                <a:gd name="connsiteY5" fmla="*/ 10000 h 10000"/>
                <a:gd name="connsiteX6" fmla="*/ 3003 w 9000"/>
                <a:gd name="connsiteY6" fmla="*/ 5018 h 10000"/>
                <a:gd name="connsiteX7" fmla="*/ 1999 w 9000"/>
                <a:gd name="connsiteY7" fmla="*/ 0 h 10000"/>
                <a:gd name="connsiteX8" fmla="*/ 999 w 9000"/>
                <a:gd name="connsiteY8" fmla="*/ 5018 h 10000"/>
                <a:gd name="connsiteX9" fmla="*/ 0 w 9000"/>
                <a:gd name="connsiteY9" fmla="*/ 10000 h 10000"/>
                <a:gd name="connsiteX0" fmla="*/ 8890 w 8890"/>
                <a:gd name="connsiteY0" fmla="*/ 5018 h 10000"/>
                <a:gd name="connsiteX1" fmla="*/ 7779 w 8890"/>
                <a:gd name="connsiteY1" fmla="*/ 10000 h 10000"/>
                <a:gd name="connsiteX2" fmla="*/ 6669 w 8890"/>
                <a:gd name="connsiteY2" fmla="*/ 5018 h 10000"/>
                <a:gd name="connsiteX3" fmla="*/ 5558 w 8890"/>
                <a:gd name="connsiteY3" fmla="*/ 0 h 10000"/>
                <a:gd name="connsiteX4" fmla="*/ 4448 w 8890"/>
                <a:gd name="connsiteY4" fmla="*/ 5018 h 10000"/>
                <a:gd name="connsiteX5" fmla="*/ 3337 w 8890"/>
                <a:gd name="connsiteY5" fmla="*/ 10000 h 10000"/>
                <a:gd name="connsiteX6" fmla="*/ 2227 w 8890"/>
                <a:gd name="connsiteY6" fmla="*/ 5018 h 10000"/>
                <a:gd name="connsiteX7" fmla="*/ 1111 w 8890"/>
                <a:gd name="connsiteY7" fmla="*/ 0 h 10000"/>
                <a:gd name="connsiteX8" fmla="*/ 0 w 8890"/>
                <a:gd name="connsiteY8" fmla="*/ 501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0" h="10000">
                  <a:moveTo>
                    <a:pt x="8890" y="5018"/>
                  </a:moveTo>
                  <a:cubicBezTo>
                    <a:pt x="8684" y="7986"/>
                    <a:pt x="8263" y="10000"/>
                    <a:pt x="7779" y="10000"/>
                  </a:cubicBezTo>
                  <a:cubicBezTo>
                    <a:pt x="7296" y="10000"/>
                    <a:pt x="6879" y="7986"/>
                    <a:pt x="6669" y="5018"/>
                  </a:cubicBezTo>
                  <a:cubicBezTo>
                    <a:pt x="6463" y="2049"/>
                    <a:pt x="6041" y="0"/>
                    <a:pt x="5558" y="0"/>
                  </a:cubicBezTo>
                  <a:cubicBezTo>
                    <a:pt x="5074" y="0"/>
                    <a:pt x="4653" y="2049"/>
                    <a:pt x="4448" y="5018"/>
                  </a:cubicBezTo>
                  <a:cubicBezTo>
                    <a:pt x="4237" y="7986"/>
                    <a:pt x="3820" y="10000"/>
                    <a:pt x="3337" y="10000"/>
                  </a:cubicBezTo>
                  <a:cubicBezTo>
                    <a:pt x="2853" y="10000"/>
                    <a:pt x="2432" y="7986"/>
                    <a:pt x="2227" y="5018"/>
                  </a:cubicBezTo>
                  <a:cubicBezTo>
                    <a:pt x="2016" y="2049"/>
                    <a:pt x="1599" y="0"/>
                    <a:pt x="1111" y="0"/>
                  </a:cubicBezTo>
                  <a:cubicBezTo>
                    <a:pt x="628" y="0"/>
                    <a:pt x="211" y="2049"/>
                    <a:pt x="0" y="5018"/>
                  </a:cubicBezTo>
                </a:path>
              </a:pathLst>
            </a:custGeom>
            <a:noFill/>
            <a:ln w="282575" cap="rnd">
              <a:solidFill>
                <a:srgbClr val="EEDAE9"/>
              </a:solid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grpSp>
      <p:grpSp>
        <p:nvGrpSpPr>
          <p:cNvPr id="48" name="Group 32">
            <a:extLst>
              <a:ext uri="{FF2B5EF4-FFF2-40B4-BE49-F238E27FC236}">
                <a16:creationId xmlns:a16="http://schemas.microsoft.com/office/drawing/2014/main" id="{9B7E880B-0E71-9841-91C8-E0402D2838A1}"/>
              </a:ext>
            </a:extLst>
          </p:cNvPr>
          <p:cNvGrpSpPr/>
          <p:nvPr/>
        </p:nvGrpSpPr>
        <p:grpSpPr>
          <a:xfrm>
            <a:off x="627774" y="2813195"/>
            <a:ext cx="10522784" cy="840186"/>
            <a:chOff x="-800548" y="3015684"/>
            <a:chExt cx="13740730" cy="1197028"/>
          </a:xfrm>
        </p:grpSpPr>
        <p:sp>
          <p:nvSpPr>
            <p:cNvPr id="80" name="Freeform 6">
              <a:extLst>
                <a:ext uri="{FF2B5EF4-FFF2-40B4-BE49-F238E27FC236}">
                  <a16:creationId xmlns:a16="http://schemas.microsoft.com/office/drawing/2014/main" id="{D20E0E7B-FED8-D648-8CA3-3BFE3B68AB0D}"/>
                </a:ext>
              </a:extLst>
            </p:cNvPr>
            <p:cNvSpPr>
              <a:spLocks/>
            </p:cNvSpPr>
            <p:nvPr/>
          </p:nvSpPr>
          <p:spPr bwMode="auto">
            <a:xfrm>
              <a:off x="5090116" y="3015684"/>
              <a:ext cx="7850066" cy="1197028"/>
            </a:xfrm>
            <a:custGeom>
              <a:avLst/>
              <a:gdLst>
                <a:gd name="T0" fmla="*/ 2321 w 2321"/>
                <a:gd name="T1" fmla="*/ 142 h 283"/>
                <a:gd name="T2" fmla="*/ 2089 w 2321"/>
                <a:gd name="T3" fmla="*/ 283 h 283"/>
                <a:gd name="T4" fmla="*/ 1857 w 2321"/>
                <a:gd name="T5" fmla="*/ 142 h 283"/>
                <a:gd name="T6" fmla="*/ 1625 w 2321"/>
                <a:gd name="T7" fmla="*/ 0 h 283"/>
                <a:gd name="T8" fmla="*/ 1393 w 2321"/>
                <a:gd name="T9" fmla="*/ 142 h 283"/>
                <a:gd name="T10" fmla="*/ 1161 w 2321"/>
                <a:gd name="T11" fmla="*/ 283 h 283"/>
                <a:gd name="T12" fmla="*/ 929 w 2321"/>
                <a:gd name="T13" fmla="*/ 142 h 283"/>
                <a:gd name="T14" fmla="*/ 696 w 2321"/>
                <a:gd name="T15" fmla="*/ 0 h 283"/>
                <a:gd name="T16" fmla="*/ 464 w 2321"/>
                <a:gd name="T17" fmla="*/ 142 h 283"/>
                <a:gd name="T18" fmla="*/ 232 w 2321"/>
                <a:gd name="T19" fmla="*/ 283 h 283"/>
                <a:gd name="T20" fmla="*/ 0 w 2321"/>
                <a:gd name="T21" fmla="*/ 142 h 283"/>
                <a:gd name="connsiteX0" fmla="*/ 9000 w 9000"/>
                <a:gd name="connsiteY0" fmla="*/ 10000 h 10000"/>
                <a:gd name="connsiteX1" fmla="*/ 8001 w 9000"/>
                <a:gd name="connsiteY1" fmla="*/ 5018 h 10000"/>
                <a:gd name="connsiteX2" fmla="*/ 7001 w 9000"/>
                <a:gd name="connsiteY2" fmla="*/ 0 h 10000"/>
                <a:gd name="connsiteX3" fmla="*/ 6002 w 9000"/>
                <a:gd name="connsiteY3" fmla="*/ 5018 h 10000"/>
                <a:gd name="connsiteX4" fmla="*/ 5002 w 9000"/>
                <a:gd name="connsiteY4" fmla="*/ 10000 h 10000"/>
                <a:gd name="connsiteX5" fmla="*/ 4003 w 9000"/>
                <a:gd name="connsiteY5" fmla="*/ 5018 h 10000"/>
                <a:gd name="connsiteX6" fmla="*/ 2999 w 9000"/>
                <a:gd name="connsiteY6" fmla="*/ 0 h 10000"/>
                <a:gd name="connsiteX7" fmla="*/ 1999 w 9000"/>
                <a:gd name="connsiteY7" fmla="*/ 5018 h 10000"/>
                <a:gd name="connsiteX8" fmla="*/ 1000 w 9000"/>
                <a:gd name="connsiteY8" fmla="*/ 10000 h 10000"/>
                <a:gd name="connsiteX9" fmla="*/ 0 w 9000"/>
                <a:gd name="connsiteY9" fmla="*/ 5018 h 10000"/>
                <a:gd name="connsiteX0" fmla="*/ 8890 w 8890"/>
                <a:gd name="connsiteY0" fmla="*/ 5018 h 10000"/>
                <a:gd name="connsiteX1" fmla="*/ 7779 w 8890"/>
                <a:gd name="connsiteY1" fmla="*/ 0 h 10000"/>
                <a:gd name="connsiteX2" fmla="*/ 6669 w 8890"/>
                <a:gd name="connsiteY2" fmla="*/ 5018 h 10000"/>
                <a:gd name="connsiteX3" fmla="*/ 5558 w 8890"/>
                <a:gd name="connsiteY3" fmla="*/ 10000 h 10000"/>
                <a:gd name="connsiteX4" fmla="*/ 4448 w 8890"/>
                <a:gd name="connsiteY4" fmla="*/ 5018 h 10000"/>
                <a:gd name="connsiteX5" fmla="*/ 3332 w 8890"/>
                <a:gd name="connsiteY5" fmla="*/ 0 h 10000"/>
                <a:gd name="connsiteX6" fmla="*/ 2221 w 8890"/>
                <a:gd name="connsiteY6" fmla="*/ 5018 h 10000"/>
                <a:gd name="connsiteX7" fmla="*/ 1111 w 8890"/>
                <a:gd name="connsiteY7" fmla="*/ 10000 h 10000"/>
                <a:gd name="connsiteX8" fmla="*/ 0 w 8890"/>
                <a:gd name="connsiteY8" fmla="*/ 501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0" h="10000">
                  <a:moveTo>
                    <a:pt x="8890" y="5018"/>
                  </a:moveTo>
                  <a:cubicBezTo>
                    <a:pt x="8684" y="2049"/>
                    <a:pt x="8262" y="0"/>
                    <a:pt x="7779" y="0"/>
                  </a:cubicBezTo>
                  <a:cubicBezTo>
                    <a:pt x="7296" y="0"/>
                    <a:pt x="6874" y="2049"/>
                    <a:pt x="6669" y="5018"/>
                  </a:cubicBezTo>
                  <a:cubicBezTo>
                    <a:pt x="6458" y="7986"/>
                    <a:pt x="6041" y="10000"/>
                    <a:pt x="5558" y="10000"/>
                  </a:cubicBezTo>
                  <a:cubicBezTo>
                    <a:pt x="5074" y="10000"/>
                    <a:pt x="4653" y="7986"/>
                    <a:pt x="4448" y="5018"/>
                  </a:cubicBezTo>
                  <a:cubicBezTo>
                    <a:pt x="4237" y="2049"/>
                    <a:pt x="3820" y="0"/>
                    <a:pt x="3332" y="0"/>
                  </a:cubicBezTo>
                  <a:cubicBezTo>
                    <a:pt x="2849" y="0"/>
                    <a:pt x="2432" y="2049"/>
                    <a:pt x="2221" y="5018"/>
                  </a:cubicBezTo>
                  <a:cubicBezTo>
                    <a:pt x="2016" y="7986"/>
                    <a:pt x="1594" y="10000"/>
                    <a:pt x="1111" y="10000"/>
                  </a:cubicBezTo>
                  <a:cubicBezTo>
                    <a:pt x="627" y="10000"/>
                    <a:pt x="206" y="7986"/>
                    <a:pt x="0" y="5018"/>
                  </a:cubicBezTo>
                </a:path>
              </a:pathLst>
            </a:custGeom>
            <a:noFill/>
            <a:ln w="12700" cap="rnd">
              <a:solidFill>
                <a:schemeClr val="accent5">
                  <a:lumMod val="40000"/>
                  <a:lumOff val="60000"/>
                </a:schemeClr>
              </a:solidFill>
              <a:prstDash val="lgDash"/>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81" name="Freeform 6">
              <a:extLst>
                <a:ext uri="{FF2B5EF4-FFF2-40B4-BE49-F238E27FC236}">
                  <a16:creationId xmlns:a16="http://schemas.microsoft.com/office/drawing/2014/main" id="{7DEA10D6-C466-D44E-99B1-B4B06C4DC9C7}"/>
                </a:ext>
              </a:extLst>
            </p:cNvPr>
            <p:cNvSpPr>
              <a:spLocks/>
            </p:cNvSpPr>
            <p:nvPr/>
          </p:nvSpPr>
          <p:spPr bwMode="auto">
            <a:xfrm>
              <a:off x="-800548" y="3015684"/>
              <a:ext cx="5889315" cy="1197028"/>
            </a:xfrm>
            <a:custGeom>
              <a:avLst/>
              <a:gdLst>
                <a:gd name="T0" fmla="*/ 2321 w 2321"/>
                <a:gd name="T1" fmla="*/ 142 h 283"/>
                <a:gd name="T2" fmla="*/ 2089 w 2321"/>
                <a:gd name="T3" fmla="*/ 283 h 283"/>
                <a:gd name="T4" fmla="*/ 1857 w 2321"/>
                <a:gd name="T5" fmla="*/ 142 h 283"/>
                <a:gd name="T6" fmla="*/ 1625 w 2321"/>
                <a:gd name="T7" fmla="*/ 0 h 283"/>
                <a:gd name="T8" fmla="*/ 1393 w 2321"/>
                <a:gd name="T9" fmla="*/ 142 h 283"/>
                <a:gd name="T10" fmla="*/ 1161 w 2321"/>
                <a:gd name="T11" fmla="*/ 283 h 283"/>
                <a:gd name="T12" fmla="*/ 929 w 2321"/>
                <a:gd name="T13" fmla="*/ 142 h 283"/>
                <a:gd name="T14" fmla="*/ 696 w 2321"/>
                <a:gd name="T15" fmla="*/ 0 h 283"/>
                <a:gd name="T16" fmla="*/ 464 w 2321"/>
                <a:gd name="T17" fmla="*/ 142 h 283"/>
                <a:gd name="T18" fmla="*/ 232 w 2321"/>
                <a:gd name="T19" fmla="*/ 283 h 283"/>
                <a:gd name="T20" fmla="*/ 0 w 2321"/>
                <a:gd name="T21" fmla="*/ 142 h 283"/>
                <a:gd name="connsiteX0" fmla="*/ 9000 w 9000"/>
                <a:gd name="connsiteY0" fmla="*/ 5018 h 10000"/>
                <a:gd name="connsiteX1" fmla="*/ 8000 w 9000"/>
                <a:gd name="connsiteY1" fmla="*/ 10000 h 10000"/>
                <a:gd name="connsiteX2" fmla="*/ 7001 w 9000"/>
                <a:gd name="connsiteY2" fmla="*/ 5018 h 10000"/>
                <a:gd name="connsiteX3" fmla="*/ 6001 w 9000"/>
                <a:gd name="connsiteY3" fmla="*/ 0 h 10000"/>
                <a:gd name="connsiteX4" fmla="*/ 5002 w 9000"/>
                <a:gd name="connsiteY4" fmla="*/ 5018 h 10000"/>
                <a:gd name="connsiteX5" fmla="*/ 4002 w 9000"/>
                <a:gd name="connsiteY5" fmla="*/ 10000 h 10000"/>
                <a:gd name="connsiteX6" fmla="*/ 3003 w 9000"/>
                <a:gd name="connsiteY6" fmla="*/ 5018 h 10000"/>
                <a:gd name="connsiteX7" fmla="*/ 1999 w 9000"/>
                <a:gd name="connsiteY7" fmla="*/ 0 h 10000"/>
                <a:gd name="connsiteX8" fmla="*/ 999 w 9000"/>
                <a:gd name="connsiteY8" fmla="*/ 5018 h 10000"/>
                <a:gd name="connsiteX9" fmla="*/ 0 w 9000"/>
                <a:gd name="connsiteY9" fmla="*/ 10000 h 10000"/>
                <a:gd name="connsiteX0" fmla="*/ 8890 w 8890"/>
                <a:gd name="connsiteY0" fmla="*/ 5018 h 10000"/>
                <a:gd name="connsiteX1" fmla="*/ 7779 w 8890"/>
                <a:gd name="connsiteY1" fmla="*/ 10000 h 10000"/>
                <a:gd name="connsiteX2" fmla="*/ 6669 w 8890"/>
                <a:gd name="connsiteY2" fmla="*/ 5018 h 10000"/>
                <a:gd name="connsiteX3" fmla="*/ 5558 w 8890"/>
                <a:gd name="connsiteY3" fmla="*/ 0 h 10000"/>
                <a:gd name="connsiteX4" fmla="*/ 4448 w 8890"/>
                <a:gd name="connsiteY4" fmla="*/ 5018 h 10000"/>
                <a:gd name="connsiteX5" fmla="*/ 3337 w 8890"/>
                <a:gd name="connsiteY5" fmla="*/ 10000 h 10000"/>
                <a:gd name="connsiteX6" fmla="*/ 2227 w 8890"/>
                <a:gd name="connsiteY6" fmla="*/ 5018 h 10000"/>
                <a:gd name="connsiteX7" fmla="*/ 1111 w 8890"/>
                <a:gd name="connsiteY7" fmla="*/ 0 h 10000"/>
                <a:gd name="connsiteX8" fmla="*/ 0 w 8890"/>
                <a:gd name="connsiteY8" fmla="*/ 5018 h 10000"/>
                <a:gd name="connsiteX0" fmla="*/ 8750 w 8750"/>
                <a:gd name="connsiteY0" fmla="*/ 10000 h 10000"/>
                <a:gd name="connsiteX1" fmla="*/ 7502 w 8750"/>
                <a:gd name="connsiteY1" fmla="*/ 5018 h 10000"/>
                <a:gd name="connsiteX2" fmla="*/ 6252 w 8750"/>
                <a:gd name="connsiteY2" fmla="*/ 0 h 10000"/>
                <a:gd name="connsiteX3" fmla="*/ 5003 w 8750"/>
                <a:gd name="connsiteY3" fmla="*/ 5018 h 10000"/>
                <a:gd name="connsiteX4" fmla="*/ 3754 w 8750"/>
                <a:gd name="connsiteY4" fmla="*/ 10000 h 10000"/>
                <a:gd name="connsiteX5" fmla="*/ 2505 w 8750"/>
                <a:gd name="connsiteY5" fmla="*/ 5018 h 10000"/>
                <a:gd name="connsiteX6" fmla="*/ 1250 w 8750"/>
                <a:gd name="connsiteY6" fmla="*/ 0 h 10000"/>
                <a:gd name="connsiteX7" fmla="*/ 0 w 8750"/>
                <a:gd name="connsiteY7" fmla="*/ 5018 h 10000"/>
                <a:gd name="connsiteX0" fmla="*/ 8574 w 8574"/>
                <a:gd name="connsiteY0" fmla="*/ 5018 h 10000"/>
                <a:gd name="connsiteX1" fmla="*/ 7145 w 8574"/>
                <a:gd name="connsiteY1" fmla="*/ 0 h 10000"/>
                <a:gd name="connsiteX2" fmla="*/ 5718 w 8574"/>
                <a:gd name="connsiteY2" fmla="*/ 5018 h 10000"/>
                <a:gd name="connsiteX3" fmla="*/ 4290 w 8574"/>
                <a:gd name="connsiteY3" fmla="*/ 10000 h 10000"/>
                <a:gd name="connsiteX4" fmla="*/ 2863 w 8574"/>
                <a:gd name="connsiteY4" fmla="*/ 5018 h 10000"/>
                <a:gd name="connsiteX5" fmla="*/ 1429 w 8574"/>
                <a:gd name="connsiteY5" fmla="*/ 0 h 10000"/>
                <a:gd name="connsiteX6" fmla="*/ 0 w 8574"/>
                <a:gd name="connsiteY6" fmla="*/ 501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4" h="10000">
                  <a:moveTo>
                    <a:pt x="8574" y="5018"/>
                  </a:moveTo>
                  <a:cubicBezTo>
                    <a:pt x="8309" y="2049"/>
                    <a:pt x="7766" y="0"/>
                    <a:pt x="7145" y="0"/>
                  </a:cubicBezTo>
                  <a:cubicBezTo>
                    <a:pt x="6523" y="0"/>
                    <a:pt x="5982" y="2049"/>
                    <a:pt x="5718" y="5018"/>
                  </a:cubicBezTo>
                  <a:cubicBezTo>
                    <a:pt x="5447" y="7986"/>
                    <a:pt x="4911" y="10000"/>
                    <a:pt x="4290" y="10000"/>
                  </a:cubicBezTo>
                  <a:cubicBezTo>
                    <a:pt x="3667" y="10000"/>
                    <a:pt x="3127" y="7986"/>
                    <a:pt x="2863" y="5018"/>
                  </a:cubicBezTo>
                  <a:cubicBezTo>
                    <a:pt x="2592" y="2049"/>
                    <a:pt x="2056" y="0"/>
                    <a:pt x="1429" y="0"/>
                  </a:cubicBezTo>
                  <a:cubicBezTo>
                    <a:pt x="807" y="0"/>
                    <a:pt x="271" y="2049"/>
                    <a:pt x="0" y="5018"/>
                  </a:cubicBezTo>
                </a:path>
              </a:pathLst>
            </a:custGeom>
            <a:noFill/>
            <a:ln w="12700" cap="rnd">
              <a:solidFill>
                <a:schemeClr val="accent5">
                  <a:lumMod val="40000"/>
                  <a:lumOff val="60000"/>
                </a:schemeClr>
              </a:solidFill>
              <a:prstDash val="lgDash"/>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grpSp>
      <p:grpSp>
        <p:nvGrpSpPr>
          <p:cNvPr id="49" name="Group 34">
            <a:extLst>
              <a:ext uri="{FF2B5EF4-FFF2-40B4-BE49-F238E27FC236}">
                <a16:creationId xmlns:a16="http://schemas.microsoft.com/office/drawing/2014/main" id="{9D700126-7B0D-1F46-B8AA-77DB9477F29C}"/>
              </a:ext>
            </a:extLst>
          </p:cNvPr>
          <p:cNvGrpSpPr/>
          <p:nvPr/>
        </p:nvGrpSpPr>
        <p:grpSpPr>
          <a:xfrm>
            <a:off x="3851090" y="2963367"/>
            <a:ext cx="1059603" cy="1148102"/>
            <a:chOff x="3527419" y="3434114"/>
            <a:chExt cx="1384181" cy="1499789"/>
          </a:xfrm>
        </p:grpSpPr>
        <p:sp>
          <p:nvSpPr>
            <p:cNvPr id="77" name="Isosceles Triangle 73">
              <a:extLst>
                <a:ext uri="{FF2B5EF4-FFF2-40B4-BE49-F238E27FC236}">
                  <a16:creationId xmlns:a16="http://schemas.microsoft.com/office/drawing/2014/main" id="{7BECFFC2-D25C-A64E-9C48-A03802491A4C}"/>
                </a:ext>
              </a:extLst>
            </p:cNvPr>
            <p:cNvSpPr/>
            <p:nvPr/>
          </p:nvSpPr>
          <p:spPr>
            <a:xfrm>
              <a:off x="4120068" y="3434114"/>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5" normalizeH="0" baseline="0" noProof="0">
                <a:ln>
                  <a:noFill/>
                </a:ln>
                <a:solidFill>
                  <a:srgbClr val="FFFFFF"/>
                </a:solidFill>
                <a:effectLst/>
                <a:uLnTx/>
                <a:uFillTx/>
                <a:ea typeface="+mn-ea"/>
                <a:cs typeface="Arial"/>
              </a:endParaRPr>
            </a:p>
          </p:txBody>
        </p:sp>
        <p:sp>
          <p:nvSpPr>
            <p:cNvPr id="78" name="Oval 74">
              <a:extLst>
                <a:ext uri="{FF2B5EF4-FFF2-40B4-BE49-F238E27FC236}">
                  <a16:creationId xmlns:a16="http://schemas.microsoft.com/office/drawing/2014/main" id="{1B0988A8-14F7-9849-89A9-146DE0300794}"/>
                </a:ext>
              </a:extLst>
            </p:cNvPr>
            <p:cNvSpPr/>
            <p:nvPr/>
          </p:nvSpPr>
          <p:spPr>
            <a:xfrm>
              <a:off x="3527419" y="3549722"/>
              <a:ext cx="1384181" cy="1384181"/>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5" normalizeH="0" baseline="0" noProof="0">
                <a:ln>
                  <a:noFill/>
                </a:ln>
                <a:solidFill>
                  <a:srgbClr val="FFFFFF"/>
                </a:solidFill>
                <a:effectLst/>
                <a:uLnTx/>
                <a:uFillTx/>
                <a:ea typeface="+mn-ea"/>
                <a:cs typeface="Arial"/>
              </a:endParaRPr>
            </a:p>
          </p:txBody>
        </p:sp>
        <p:sp>
          <p:nvSpPr>
            <p:cNvPr id="79" name="Oval 75">
              <a:extLst>
                <a:ext uri="{FF2B5EF4-FFF2-40B4-BE49-F238E27FC236}">
                  <a16:creationId xmlns:a16="http://schemas.microsoft.com/office/drawing/2014/main" id="{3C9A38E1-6BAA-B049-80FC-7373AAA8DD17}"/>
                </a:ext>
              </a:extLst>
            </p:cNvPr>
            <p:cNvSpPr/>
            <p:nvPr/>
          </p:nvSpPr>
          <p:spPr>
            <a:xfrm>
              <a:off x="3651244" y="3673547"/>
              <a:ext cx="1136531" cy="113653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1400" b="1" dirty="0">
                  <a:solidFill>
                    <a:srgbClr val="EC008C"/>
                  </a:solidFill>
                </a:rPr>
                <a:t>1</a:t>
              </a:r>
              <a:r>
                <a:rPr lang="ru-RU" sz="1400" b="1" dirty="0">
                  <a:solidFill>
                    <a:srgbClr val="EC008C"/>
                  </a:solidFill>
                </a:rPr>
                <a:t>943 год</a:t>
              </a:r>
              <a:endParaRPr lang="en-US" sz="1400" b="1" dirty="0">
                <a:solidFill>
                  <a:srgbClr val="EC008C"/>
                </a:solidFill>
              </a:endParaRPr>
            </a:p>
          </p:txBody>
        </p:sp>
      </p:grpSp>
      <p:grpSp>
        <p:nvGrpSpPr>
          <p:cNvPr id="50" name="Group 35">
            <a:extLst>
              <a:ext uri="{FF2B5EF4-FFF2-40B4-BE49-F238E27FC236}">
                <a16:creationId xmlns:a16="http://schemas.microsoft.com/office/drawing/2014/main" id="{7D5756CA-0355-0E40-B124-63CFEE938AD2}"/>
              </a:ext>
            </a:extLst>
          </p:cNvPr>
          <p:cNvGrpSpPr/>
          <p:nvPr/>
        </p:nvGrpSpPr>
        <p:grpSpPr>
          <a:xfrm>
            <a:off x="5353938" y="2299992"/>
            <a:ext cx="1059603" cy="1148102"/>
            <a:chOff x="5386649" y="2390728"/>
            <a:chExt cx="1384181" cy="1499789"/>
          </a:xfrm>
        </p:grpSpPr>
        <p:sp>
          <p:nvSpPr>
            <p:cNvPr id="74" name="Isosceles Triangle 70">
              <a:extLst>
                <a:ext uri="{FF2B5EF4-FFF2-40B4-BE49-F238E27FC236}">
                  <a16:creationId xmlns:a16="http://schemas.microsoft.com/office/drawing/2014/main" id="{BBD360F8-907A-AB4E-B1C5-EA27DD0C142E}"/>
                </a:ext>
              </a:extLst>
            </p:cNvPr>
            <p:cNvSpPr/>
            <p:nvPr/>
          </p:nvSpPr>
          <p:spPr>
            <a:xfrm rot="10800000">
              <a:off x="5979299" y="3717084"/>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75" name="Oval 71">
              <a:extLst>
                <a:ext uri="{FF2B5EF4-FFF2-40B4-BE49-F238E27FC236}">
                  <a16:creationId xmlns:a16="http://schemas.microsoft.com/office/drawing/2014/main" id="{9231BE0C-FB9B-5048-8FE6-2BEA2910BE72}"/>
                </a:ext>
              </a:extLst>
            </p:cNvPr>
            <p:cNvSpPr/>
            <p:nvPr/>
          </p:nvSpPr>
          <p:spPr>
            <a:xfrm>
              <a:off x="5386649" y="2390728"/>
              <a:ext cx="1384181" cy="1384181"/>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76" name="Oval 72">
              <a:extLst>
                <a:ext uri="{FF2B5EF4-FFF2-40B4-BE49-F238E27FC236}">
                  <a16:creationId xmlns:a16="http://schemas.microsoft.com/office/drawing/2014/main" id="{4E8B125D-AC29-6143-BDEA-42F41411909D}"/>
                </a:ext>
              </a:extLst>
            </p:cNvPr>
            <p:cNvSpPr/>
            <p:nvPr/>
          </p:nvSpPr>
          <p:spPr>
            <a:xfrm>
              <a:off x="5510474" y="2514553"/>
              <a:ext cx="1136531" cy="113653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1400" b="1" dirty="0">
                  <a:solidFill>
                    <a:srgbClr val="EC008C"/>
                  </a:solidFill>
                </a:rPr>
                <a:t>c</a:t>
              </a:r>
              <a:r>
                <a:rPr lang="ru-RU" sz="1400" b="1" dirty="0">
                  <a:solidFill>
                    <a:srgbClr val="EC008C"/>
                  </a:solidFill>
                </a:rPr>
                <a:t> 80</a:t>
              </a:r>
              <a:r>
                <a:rPr lang="en-US" sz="1400" dirty="0">
                  <a:solidFill>
                    <a:srgbClr val="EC008C"/>
                  </a:solidFill>
                  <a:latin typeface="Arial" panose="020B0604020202020204" pitchFamily="34" charset="0"/>
                </a:rPr>
                <a:t>xx</a:t>
              </a:r>
            </a:p>
          </p:txBody>
        </p:sp>
      </p:grpSp>
      <p:grpSp>
        <p:nvGrpSpPr>
          <p:cNvPr id="51" name="Group 36">
            <a:extLst>
              <a:ext uri="{FF2B5EF4-FFF2-40B4-BE49-F238E27FC236}">
                <a16:creationId xmlns:a16="http://schemas.microsoft.com/office/drawing/2014/main" id="{DA101DBE-5100-0E47-BE4C-3DF5D76C2A11}"/>
              </a:ext>
            </a:extLst>
          </p:cNvPr>
          <p:cNvGrpSpPr/>
          <p:nvPr/>
        </p:nvGrpSpPr>
        <p:grpSpPr>
          <a:xfrm>
            <a:off x="6872455" y="3006801"/>
            <a:ext cx="1059603" cy="1148102"/>
            <a:chOff x="7131186" y="3367392"/>
            <a:chExt cx="1384181" cy="1499789"/>
          </a:xfrm>
        </p:grpSpPr>
        <p:sp>
          <p:nvSpPr>
            <p:cNvPr id="71" name="Isosceles Triangle 67">
              <a:extLst>
                <a:ext uri="{FF2B5EF4-FFF2-40B4-BE49-F238E27FC236}">
                  <a16:creationId xmlns:a16="http://schemas.microsoft.com/office/drawing/2014/main" id="{BEFF9EE7-37C6-7049-AE55-E51325996251}"/>
                </a:ext>
              </a:extLst>
            </p:cNvPr>
            <p:cNvSpPr/>
            <p:nvPr/>
          </p:nvSpPr>
          <p:spPr>
            <a:xfrm>
              <a:off x="7723835" y="3367392"/>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72" name="Oval 68">
              <a:extLst>
                <a:ext uri="{FF2B5EF4-FFF2-40B4-BE49-F238E27FC236}">
                  <a16:creationId xmlns:a16="http://schemas.microsoft.com/office/drawing/2014/main" id="{806FDF74-DFD3-774F-8266-16B6C5002A83}"/>
                </a:ext>
              </a:extLst>
            </p:cNvPr>
            <p:cNvSpPr/>
            <p:nvPr/>
          </p:nvSpPr>
          <p:spPr>
            <a:xfrm>
              <a:off x="7131186" y="3483000"/>
              <a:ext cx="1384181" cy="1384181"/>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73" name="Oval 69">
              <a:extLst>
                <a:ext uri="{FF2B5EF4-FFF2-40B4-BE49-F238E27FC236}">
                  <a16:creationId xmlns:a16="http://schemas.microsoft.com/office/drawing/2014/main" id="{50380F19-A97C-084F-85E6-755C7C82E56E}"/>
                </a:ext>
              </a:extLst>
            </p:cNvPr>
            <p:cNvSpPr/>
            <p:nvPr/>
          </p:nvSpPr>
          <p:spPr>
            <a:xfrm>
              <a:off x="7255011" y="3606825"/>
              <a:ext cx="1136531" cy="113653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solidFill>
                    <a:srgbClr val="EC008C"/>
                  </a:solidFill>
                  <a:effectLst/>
                  <a:uLnTx/>
                  <a:uFillTx/>
                  <a:latin typeface="Arial" panose="020B0604020202020204" pitchFamily="34" charset="0"/>
                  <a:ea typeface="+mn-ea"/>
                  <a:cs typeface="+mn-cs"/>
                </a:rPr>
                <a:t>2010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EC008C"/>
                  </a:solidFill>
                  <a:latin typeface="Arial" panose="020B0604020202020204" pitchFamily="34" charset="0"/>
                </a:rPr>
                <a:t>2020</a:t>
              </a:r>
              <a:endParaRPr kumimoji="0" lang="en-US" sz="1000" u="none" strike="noStrike" kern="1200" cap="none" spc="0" normalizeH="0" baseline="0" noProof="0" dirty="0">
                <a:ln>
                  <a:noFill/>
                </a:ln>
                <a:solidFill>
                  <a:srgbClr val="57585B"/>
                </a:solidFill>
                <a:effectLst/>
                <a:uLnTx/>
                <a:uFillTx/>
                <a:latin typeface="Arial" panose="020B0604020202020204" pitchFamily="34" charset="0"/>
                <a:ea typeface="+mn-ea"/>
                <a:cs typeface="+mn-cs"/>
              </a:endParaRPr>
            </a:p>
          </p:txBody>
        </p:sp>
      </p:grpSp>
      <p:grpSp>
        <p:nvGrpSpPr>
          <p:cNvPr id="52" name="Group 38">
            <a:extLst>
              <a:ext uri="{FF2B5EF4-FFF2-40B4-BE49-F238E27FC236}">
                <a16:creationId xmlns:a16="http://schemas.microsoft.com/office/drawing/2014/main" id="{BC0693EB-C06A-E44A-9708-CA57845C3FF3}"/>
              </a:ext>
            </a:extLst>
          </p:cNvPr>
          <p:cNvGrpSpPr/>
          <p:nvPr/>
        </p:nvGrpSpPr>
        <p:grpSpPr>
          <a:xfrm>
            <a:off x="8105913" y="1909946"/>
            <a:ext cx="1555558" cy="1675031"/>
            <a:chOff x="8453382" y="1494279"/>
            <a:chExt cx="2199789" cy="2368742"/>
          </a:xfrm>
        </p:grpSpPr>
        <p:sp>
          <p:nvSpPr>
            <p:cNvPr id="68" name="Isosceles Triangle 64">
              <a:extLst>
                <a:ext uri="{FF2B5EF4-FFF2-40B4-BE49-F238E27FC236}">
                  <a16:creationId xmlns:a16="http://schemas.microsoft.com/office/drawing/2014/main" id="{35B8C426-3F18-1546-B6F2-BE34B1C6641E}"/>
                </a:ext>
              </a:extLst>
            </p:cNvPr>
            <p:cNvSpPr/>
            <p:nvPr/>
          </p:nvSpPr>
          <p:spPr>
            <a:xfrm rot="10800000">
              <a:off x="9512712" y="3689588"/>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69" name="Oval 65">
              <a:extLst>
                <a:ext uri="{FF2B5EF4-FFF2-40B4-BE49-F238E27FC236}">
                  <a16:creationId xmlns:a16="http://schemas.microsoft.com/office/drawing/2014/main" id="{718BF99D-BC28-C047-AFC4-E0790A7E94CC}"/>
                </a:ext>
              </a:extLst>
            </p:cNvPr>
            <p:cNvSpPr/>
            <p:nvPr/>
          </p:nvSpPr>
          <p:spPr>
            <a:xfrm>
              <a:off x="8453382" y="1494279"/>
              <a:ext cx="2199789" cy="2221390"/>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70" name="Oval 66">
              <a:extLst>
                <a:ext uri="{FF2B5EF4-FFF2-40B4-BE49-F238E27FC236}">
                  <a16:creationId xmlns:a16="http://schemas.microsoft.com/office/drawing/2014/main" id="{7AAB5F9B-ECCC-C44A-8888-B00DDBC30AE3}"/>
                </a:ext>
              </a:extLst>
            </p:cNvPr>
            <p:cNvSpPr/>
            <p:nvPr/>
          </p:nvSpPr>
          <p:spPr>
            <a:xfrm>
              <a:off x="8665117" y="1706435"/>
              <a:ext cx="1795538" cy="183081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EC008C"/>
                  </a:solidFill>
                  <a:effectLst/>
                  <a:uLnTx/>
                  <a:uFillTx/>
                  <a:ea typeface="+mn-ea"/>
                  <a:cs typeface="+mn-cs"/>
                </a:rPr>
                <a:t>сейчас</a:t>
              </a:r>
            </a:p>
          </p:txBody>
        </p:sp>
      </p:grpSp>
      <p:cxnSp>
        <p:nvCxnSpPr>
          <p:cNvPr id="60" name="Straight Connector 56">
            <a:extLst>
              <a:ext uri="{FF2B5EF4-FFF2-40B4-BE49-F238E27FC236}">
                <a16:creationId xmlns:a16="http://schemas.microsoft.com/office/drawing/2014/main" id="{E7ECC5E6-02C6-C64E-A472-EE0C2A2E5127}"/>
              </a:ext>
            </a:extLst>
          </p:cNvPr>
          <p:cNvCxnSpPr>
            <a:cxnSpLocks/>
          </p:cNvCxnSpPr>
          <p:nvPr/>
        </p:nvCxnSpPr>
        <p:spPr>
          <a:xfrm flipV="1">
            <a:off x="4395828" y="2493235"/>
            <a:ext cx="1" cy="266627"/>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1" name="Oval 57">
            <a:extLst>
              <a:ext uri="{FF2B5EF4-FFF2-40B4-BE49-F238E27FC236}">
                <a16:creationId xmlns:a16="http://schemas.microsoft.com/office/drawing/2014/main" id="{3B161C2E-1AA2-2744-8CD0-EC7FB1D4EC0E}"/>
              </a:ext>
            </a:extLst>
          </p:cNvPr>
          <p:cNvSpPr/>
          <p:nvPr/>
        </p:nvSpPr>
        <p:spPr>
          <a:xfrm>
            <a:off x="4347701" y="2759861"/>
            <a:ext cx="96254" cy="96254"/>
          </a:xfrm>
          <a:prstGeom prst="ellipse">
            <a:avLst/>
          </a:prstGeom>
          <a:solidFill>
            <a:schemeClr val="bg1"/>
          </a:solidFill>
          <a:ln w="44450">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cxnSp>
        <p:nvCxnSpPr>
          <p:cNvPr id="62" name="Straight Connector 58">
            <a:extLst>
              <a:ext uri="{FF2B5EF4-FFF2-40B4-BE49-F238E27FC236}">
                <a16:creationId xmlns:a16="http://schemas.microsoft.com/office/drawing/2014/main" id="{A92E6F77-0EE4-4E40-9BF0-8BC08C5D9857}"/>
              </a:ext>
            </a:extLst>
          </p:cNvPr>
          <p:cNvCxnSpPr>
            <a:cxnSpLocks/>
            <a:stCxn id="63" idx="4"/>
          </p:cNvCxnSpPr>
          <p:nvPr/>
        </p:nvCxnSpPr>
        <p:spPr>
          <a:xfrm>
            <a:off x="5888876" y="3706714"/>
            <a:ext cx="0" cy="337393"/>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3" name="Oval 59">
            <a:extLst>
              <a:ext uri="{FF2B5EF4-FFF2-40B4-BE49-F238E27FC236}">
                <a16:creationId xmlns:a16="http://schemas.microsoft.com/office/drawing/2014/main" id="{353BC6A4-0209-CA41-BDEC-E5C48BC2EFA9}"/>
              </a:ext>
            </a:extLst>
          </p:cNvPr>
          <p:cNvSpPr/>
          <p:nvPr/>
        </p:nvSpPr>
        <p:spPr>
          <a:xfrm>
            <a:off x="5840748" y="3610461"/>
            <a:ext cx="96254" cy="96254"/>
          </a:xfrm>
          <a:prstGeom prst="ellipse">
            <a:avLst/>
          </a:prstGeom>
          <a:solidFill>
            <a:schemeClr val="bg1"/>
          </a:solidFill>
          <a:ln w="44450">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cxnSp>
        <p:nvCxnSpPr>
          <p:cNvPr id="64" name="Straight Connector 60">
            <a:extLst>
              <a:ext uri="{FF2B5EF4-FFF2-40B4-BE49-F238E27FC236}">
                <a16:creationId xmlns:a16="http://schemas.microsoft.com/office/drawing/2014/main" id="{F8527603-2E2C-564D-B789-765E4DA034FC}"/>
              </a:ext>
            </a:extLst>
          </p:cNvPr>
          <p:cNvCxnSpPr>
            <a:cxnSpLocks/>
          </p:cNvCxnSpPr>
          <p:nvPr/>
        </p:nvCxnSpPr>
        <p:spPr>
          <a:xfrm flipV="1">
            <a:off x="7412465" y="2475384"/>
            <a:ext cx="0" cy="266627"/>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61">
            <a:extLst>
              <a:ext uri="{FF2B5EF4-FFF2-40B4-BE49-F238E27FC236}">
                <a16:creationId xmlns:a16="http://schemas.microsoft.com/office/drawing/2014/main" id="{BF9F962F-6F3E-8F45-AB9D-B06E728A8416}"/>
              </a:ext>
            </a:extLst>
          </p:cNvPr>
          <p:cNvCxnSpPr>
            <a:cxnSpLocks/>
            <a:stCxn id="67" idx="4"/>
          </p:cNvCxnSpPr>
          <p:nvPr/>
        </p:nvCxnSpPr>
        <p:spPr>
          <a:xfrm>
            <a:off x="8923089" y="3700260"/>
            <a:ext cx="0" cy="431558"/>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6" name="Oval 62">
            <a:extLst>
              <a:ext uri="{FF2B5EF4-FFF2-40B4-BE49-F238E27FC236}">
                <a16:creationId xmlns:a16="http://schemas.microsoft.com/office/drawing/2014/main" id="{7D979EDE-4FF6-CA4D-97F0-E3349803E2A3}"/>
              </a:ext>
            </a:extLst>
          </p:cNvPr>
          <p:cNvSpPr/>
          <p:nvPr/>
        </p:nvSpPr>
        <p:spPr>
          <a:xfrm>
            <a:off x="7364338" y="2742009"/>
            <a:ext cx="96254" cy="96254"/>
          </a:xfrm>
          <a:prstGeom prst="ellipse">
            <a:avLst/>
          </a:prstGeom>
          <a:solidFill>
            <a:schemeClr val="bg1"/>
          </a:solidFill>
          <a:ln w="47625">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sp>
        <p:nvSpPr>
          <p:cNvPr id="67" name="Oval 63">
            <a:extLst>
              <a:ext uri="{FF2B5EF4-FFF2-40B4-BE49-F238E27FC236}">
                <a16:creationId xmlns:a16="http://schemas.microsoft.com/office/drawing/2014/main" id="{FE805E38-B3C7-4B4B-AC74-8B8AA507DC30}"/>
              </a:ext>
            </a:extLst>
          </p:cNvPr>
          <p:cNvSpPr/>
          <p:nvPr/>
        </p:nvSpPr>
        <p:spPr>
          <a:xfrm>
            <a:off x="8874962" y="3604006"/>
            <a:ext cx="96254" cy="96254"/>
          </a:xfrm>
          <a:prstGeom prst="ellipse">
            <a:avLst/>
          </a:prstGeom>
          <a:solidFill>
            <a:schemeClr val="bg1"/>
          </a:solidFill>
          <a:ln w="44450">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sp>
        <p:nvSpPr>
          <p:cNvPr id="97" name="Rectangle: Rounded Corners 40">
            <a:extLst>
              <a:ext uri="{FF2B5EF4-FFF2-40B4-BE49-F238E27FC236}">
                <a16:creationId xmlns:a16="http://schemas.microsoft.com/office/drawing/2014/main" id="{519F2EA8-CCD8-A245-8064-18F766E957AC}"/>
              </a:ext>
            </a:extLst>
          </p:cNvPr>
          <p:cNvSpPr/>
          <p:nvPr/>
        </p:nvSpPr>
        <p:spPr>
          <a:xfrm>
            <a:off x="3790340" y="1994219"/>
            <a:ext cx="1768361" cy="552933"/>
          </a:xfrm>
          <a:prstGeom prst="roundRect">
            <a:avLst>
              <a:gd name="adj" fmla="val 7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R="0" lvl="0" fontAlgn="auto">
              <a:buClrTx/>
              <a:buSzTx/>
              <a:tabLst/>
              <a:defRPr/>
            </a:pPr>
            <a:r>
              <a:rPr lang="ru-RU" sz="1200" b="1" dirty="0">
                <a:solidFill>
                  <a:schemeClr val="tx2"/>
                </a:solidFill>
              </a:rPr>
              <a:t>Внедрение радиойод</a:t>
            </a:r>
            <a:endParaRPr lang="en-US" sz="1200" b="1" dirty="0">
              <a:solidFill>
                <a:schemeClr val="tx2"/>
              </a:solidFill>
            </a:endParaRPr>
          </a:p>
          <a:p>
            <a:pPr marR="0" lvl="0" fontAlgn="auto">
              <a:buClrTx/>
              <a:buSzTx/>
              <a:tabLst/>
              <a:defRPr/>
            </a:pPr>
            <a:r>
              <a:rPr lang="ru-RU" sz="1200" b="1" dirty="0">
                <a:solidFill>
                  <a:schemeClr val="tx2"/>
                </a:solidFill>
              </a:rPr>
              <a:t>терапии РЩЖ</a:t>
            </a:r>
            <a:endParaRPr lang="en-GB" sz="1200" b="1" dirty="0">
              <a:solidFill>
                <a:schemeClr val="tx2"/>
              </a:solidFill>
              <a:latin typeface="Arial" panose="020B0604020202020204" pitchFamily="34" charset="0"/>
              <a:cs typeface="Arial" panose="020B0604020202020204" pitchFamily="34" charset="0"/>
            </a:endParaRPr>
          </a:p>
        </p:txBody>
      </p:sp>
      <p:sp>
        <p:nvSpPr>
          <p:cNvPr id="98" name="Rectangle: Rounded Corners 40">
            <a:extLst>
              <a:ext uri="{FF2B5EF4-FFF2-40B4-BE49-F238E27FC236}">
                <a16:creationId xmlns:a16="http://schemas.microsoft.com/office/drawing/2014/main" id="{ED3B3924-297D-084B-9601-247BB33951F4}"/>
              </a:ext>
            </a:extLst>
          </p:cNvPr>
          <p:cNvSpPr/>
          <p:nvPr/>
        </p:nvSpPr>
        <p:spPr>
          <a:xfrm>
            <a:off x="4958819" y="4040613"/>
            <a:ext cx="2158163" cy="693935"/>
          </a:xfrm>
          <a:prstGeom prst="roundRect">
            <a:avLst>
              <a:gd name="adj" fmla="val 7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R="0" lvl="0" fontAlgn="auto">
              <a:buClrTx/>
              <a:buSzTx/>
              <a:tabLst/>
              <a:defRPr/>
            </a:pPr>
            <a:r>
              <a:rPr lang="ru-RU" sz="1200" b="1" dirty="0">
                <a:solidFill>
                  <a:schemeClr val="tx2"/>
                </a:solidFill>
              </a:rPr>
              <a:t>Внедрение ХТ</a:t>
            </a:r>
            <a:br>
              <a:rPr lang="ru-RU" sz="1200" dirty="0">
                <a:solidFill>
                  <a:schemeClr val="tx2"/>
                </a:solidFill>
              </a:rPr>
            </a:br>
            <a:r>
              <a:rPr lang="ru-RU" sz="1200" dirty="0">
                <a:solidFill>
                  <a:schemeClr val="tx2"/>
                </a:solidFill>
              </a:rPr>
              <a:t>при радиойод рефрактерном </a:t>
            </a:r>
            <a:br>
              <a:rPr lang="ru-RU" sz="1200" dirty="0">
                <a:solidFill>
                  <a:schemeClr val="tx2"/>
                </a:solidFill>
              </a:rPr>
            </a:br>
            <a:r>
              <a:rPr lang="ru-RU" sz="1200" dirty="0">
                <a:solidFill>
                  <a:schemeClr val="tx2"/>
                </a:solidFill>
              </a:rPr>
              <a:t>и метастатическом РЩЖ</a:t>
            </a:r>
            <a:endParaRPr lang="en-GB" sz="1200" dirty="0">
              <a:solidFill>
                <a:schemeClr val="tx2"/>
              </a:solidFill>
              <a:latin typeface="Arial" panose="020B0604020202020204" pitchFamily="34" charset="0"/>
              <a:cs typeface="Arial" panose="020B0604020202020204" pitchFamily="34" charset="0"/>
            </a:endParaRPr>
          </a:p>
        </p:txBody>
      </p:sp>
      <p:sp>
        <p:nvSpPr>
          <p:cNvPr id="99" name="Rectangle: Rounded Corners 40">
            <a:extLst>
              <a:ext uri="{FF2B5EF4-FFF2-40B4-BE49-F238E27FC236}">
                <a16:creationId xmlns:a16="http://schemas.microsoft.com/office/drawing/2014/main" id="{2C6610B2-9C2E-644F-8EBC-DA5996357243}"/>
              </a:ext>
            </a:extLst>
          </p:cNvPr>
          <p:cNvSpPr/>
          <p:nvPr/>
        </p:nvSpPr>
        <p:spPr>
          <a:xfrm>
            <a:off x="6937556" y="1772750"/>
            <a:ext cx="1336331" cy="840187"/>
          </a:xfrm>
          <a:prstGeom prst="roundRect">
            <a:avLst>
              <a:gd name="adj" fmla="val 7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ru-RU" sz="1200" b="1" dirty="0">
                <a:solidFill>
                  <a:schemeClr val="tx2"/>
                </a:solidFill>
              </a:rPr>
              <a:t>Появление ТКИ </a:t>
            </a:r>
            <a:r>
              <a:rPr lang="ru-RU" sz="1200" dirty="0" err="1">
                <a:solidFill>
                  <a:schemeClr val="tx2"/>
                </a:solidFill>
              </a:rPr>
              <a:t>Сорафениб</a:t>
            </a:r>
            <a:endParaRPr lang="en-US" sz="1200" dirty="0">
              <a:solidFill>
                <a:schemeClr val="tx2"/>
              </a:solidFill>
            </a:endParaRPr>
          </a:p>
          <a:p>
            <a:r>
              <a:rPr lang="ru-RU" sz="1200" dirty="0" err="1">
                <a:solidFill>
                  <a:schemeClr val="tx2"/>
                </a:solidFill>
              </a:rPr>
              <a:t>Ленватиниб</a:t>
            </a:r>
            <a:endParaRPr lang="ru-RU" sz="1200" dirty="0">
              <a:solidFill>
                <a:schemeClr val="tx2"/>
              </a:solidFill>
            </a:endParaRPr>
          </a:p>
        </p:txBody>
      </p:sp>
      <p:sp>
        <p:nvSpPr>
          <p:cNvPr id="3" name="Заголовок 2">
            <a:extLst>
              <a:ext uri="{FF2B5EF4-FFF2-40B4-BE49-F238E27FC236}">
                <a16:creationId xmlns:a16="http://schemas.microsoft.com/office/drawing/2014/main" id="{674B13F5-1EF5-46AF-BEEB-9E84C7ECC0C1}"/>
              </a:ext>
            </a:extLst>
          </p:cNvPr>
          <p:cNvSpPr>
            <a:spLocks noGrp="1"/>
          </p:cNvSpPr>
          <p:nvPr>
            <p:ph type="title"/>
          </p:nvPr>
        </p:nvSpPr>
        <p:spPr>
          <a:noFill/>
        </p:spPr>
        <p:txBody>
          <a:bodyPr vert="horz" lIns="0" tIns="0" rIns="45720" bIns="0" rtlCol="0" anchor="ctr">
            <a:normAutofit/>
          </a:bodyPr>
          <a:lstStyle/>
          <a:p>
            <a:r>
              <a:rPr lang="ru-RU" sz="2800" spc="0" dirty="0">
                <a:highlight>
                  <a:srgbClr val="000000">
                    <a:alpha val="0"/>
                  </a:srgbClr>
                </a:highlight>
              </a:rPr>
              <a:t>Эволюция терапевтических подходов РЩЖ</a:t>
            </a:r>
          </a:p>
        </p:txBody>
      </p:sp>
      <p:sp>
        <p:nvSpPr>
          <p:cNvPr id="89" name="Rectangle 5">
            <a:extLst>
              <a:ext uri="{FF2B5EF4-FFF2-40B4-BE49-F238E27FC236}">
                <a16:creationId xmlns:a16="http://schemas.microsoft.com/office/drawing/2014/main" id="{44098F4B-91DC-4A9C-8095-E8C5C33D5491}"/>
              </a:ext>
            </a:extLst>
          </p:cNvPr>
          <p:cNvSpPr/>
          <p:nvPr/>
        </p:nvSpPr>
        <p:spPr>
          <a:xfrm flipH="1">
            <a:off x="9089819" y="1318416"/>
            <a:ext cx="2688273" cy="4695984"/>
          </a:xfrm>
          <a:prstGeom prst="rect">
            <a:avLst/>
          </a:prstGeom>
          <a:gradFill>
            <a:gsLst>
              <a:gs pos="3500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96" name="TextBox 95">
            <a:extLst>
              <a:ext uri="{FF2B5EF4-FFF2-40B4-BE49-F238E27FC236}">
                <a16:creationId xmlns:a16="http://schemas.microsoft.com/office/drawing/2014/main" id="{561ABD19-2122-574B-8E81-91D5E089ADD2}"/>
              </a:ext>
            </a:extLst>
          </p:cNvPr>
          <p:cNvSpPr txBox="1"/>
          <p:nvPr/>
        </p:nvSpPr>
        <p:spPr>
          <a:xfrm>
            <a:off x="8111985" y="4226266"/>
            <a:ext cx="3998149" cy="1459374"/>
          </a:xfrm>
          <a:prstGeom prst="rect">
            <a:avLst/>
          </a:prstGeom>
          <a:noFill/>
        </p:spPr>
        <p:txBody>
          <a:bodyPr wrap="square" lIns="0" rIns="0" rtlCol="0">
            <a:spAutoFit/>
          </a:bodyPr>
          <a:lstStyle/>
          <a:p>
            <a:pPr>
              <a:lnSpc>
                <a:spcPct val="110000"/>
              </a:lnSpc>
            </a:pPr>
            <a:r>
              <a:rPr lang="ru-RU" sz="1600" b="1" dirty="0">
                <a:solidFill>
                  <a:srgbClr val="652C91"/>
                </a:solidFill>
                <a:latin typeface="Arial" panose="020B0604020202020204" pitchFamily="34" charset="0"/>
                <a:cs typeface="Arial" panose="020B0604020202020204" pitchFamily="34" charset="0"/>
              </a:rPr>
              <a:t>Прецизионная терапия высокоселективным ТКИ </a:t>
            </a:r>
            <a:r>
              <a:rPr lang="ru-RU" sz="1600" b="1" dirty="0" err="1">
                <a:solidFill>
                  <a:srgbClr val="652C91"/>
                </a:solidFill>
                <a:latin typeface="Arial" panose="020B0604020202020204" pitchFamily="34" charset="0"/>
                <a:cs typeface="Arial" panose="020B0604020202020204" pitchFamily="34" charset="0"/>
              </a:rPr>
              <a:t>Рецевмо</a:t>
            </a:r>
            <a:r>
              <a:rPr lang="ru-RU" sz="1600" b="1" baseline="30000" dirty="0" err="1">
                <a:solidFill>
                  <a:srgbClr val="652C91"/>
                </a:solidFill>
                <a:latin typeface="Arial" panose="020B0604020202020204" pitchFamily="34" charset="0"/>
                <a:cs typeface="Arial" panose="020B0604020202020204" pitchFamily="34" charset="0"/>
              </a:rPr>
              <a:t>тм</a:t>
            </a:r>
            <a:r>
              <a:rPr lang="ru-RU" sz="1600" b="1" dirty="0">
                <a:solidFill>
                  <a:srgbClr val="652C91"/>
                </a:solidFill>
                <a:latin typeface="Arial" panose="020B0604020202020204" pitchFamily="34" charset="0"/>
                <a:cs typeface="Arial" panose="020B0604020202020204" pitchFamily="34" charset="0"/>
              </a:rPr>
              <a:t> (</a:t>
            </a:r>
            <a:r>
              <a:rPr lang="ru-RU" b="1" dirty="0">
                <a:solidFill>
                  <a:srgbClr val="652C91"/>
                </a:solidFill>
                <a:latin typeface="Arial" panose="020B0604020202020204" pitchFamily="34" charset="0"/>
                <a:cs typeface="Arial" panose="020B0604020202020204" pitchFamily="34" charset="0"/>
              </a:rPr>
              <a:t>селперкатинибом),</a:t>
            </a:r>
            <a:r>
              <a:rPr lang="ru-RU" sz="1600" b="1" dirty="0">
                <a:solidFill>
                  <a:srgbClr val="652C91"/>
                </a:solidFill>
                <a:latin typeface="Arial" panose="020B0604020202020204" pitchFamily="34" charset="0"/>
                <a:cs typeface="Arial" panose="020B0604020202020204" pitchFamily="34" charset="0"/>
              </a:rPr>
              <a:t> основанная </a:t>
            </a:r>
            <a:br>
              <a:rPr lang="ru-RU" sz="1600" b="1" dirty="0">
                <a:solidFill>
                  <a:srgbClr val="652C91"/>
                </a:solidFill>
                <a:latin typeface="Arial" panose="020B0604020202020204" pitchFamily="34" charset="0"/>
                <a:cs typeface="Arial" panose="020B0604020202020204" pitchFamily="34" charset="0"/>
              </a:rPr>
            </a:br>
            <a:r>
              <a:rPr lang="ru-RU" sz="1600" b="1" dirty="0">
                <a:solidFill>
                  <a:srgbClr val="652C91"/>
                </a:solidFill>
                <a:latin typeface="Arial" panose="020B0604020202020204" pitchFamily="34" charset="0"/>
                <a:cs typeface="Arial" panose="020B0604020202020204" pitchFamily="34" charset="0"/>
              </a:rPr>
              <a:t>на выявление</a:t>
            </a:r>
            <a:r>
              <a:rPr lang="en-US" sz="1600" b="1" dirty="0">
                <a:solidFill>
                  <a:srgbClr val="652C91"/>
                </a:solidFill>
                <a:latin typeface="Arial" panose="020B0604020202020204" pitchFamily="34" charset="0"/>
                <a:cs typeface="Arial" panose="020B0604020202020204" pitchFamily="34" charset="0"/>
              </a:rPr>
              <a:t> RET-</a:t>
            </a:r>
            <a:r>
              <a:rPr lang="ru-RU" sz="1600" b="1" dirty="0">
                <a:solidFill>
                  <a:srgbClr val="652C91"/>
                </a:solidFill>
                <a:latin typeface="Arial" panose="020B0604020202020204" pitchFamily="34" charset="0"/>
                <a:cs typeface="Arial" panose="020B0604020202020204" pitchFamily="34" charset="0"/>
              </a:rPr>
              <a:t>слияний при РЙТР ДРЩЖ и </a:t>
            </a:r>
            <a:r>
              <a:rPr lang="en-US" sz="1600" b="1" dirty="0">
                <a:solidFill>
                  <a:srgbClr val="652C91"/>
                </a:solidFill>
                <a:latin typeface="Arial" panose="020B0604020202020204" pitchFamily="34" charset="0"/>
                <a:cs typeface="Arial" panose="020B0604020202020204" pitchFamily="34" charset="0"/>
              </a:rPr>
              <a:t>RET-</a:t>
            </a:r>
            <a:r>
              <a:rPr lang="ru-RU" sz="1600" b="1" dirty="0">
                <a:solidFill>
                  <a:srgbClr val="652C91"/>
                </a:solidFill>
                <a:latin typeface="Arial" panose="020B0604020202020204" pitchFamily="34" charset="0"/>
                <a:cs typeface="Arial" panose="020B0604020202020204" pitchFamily="34" charset="0"/>
              </a:rPr>
              <a:t>мутаций при МРЩЖ   </a:t>
            </a:r>
          </a:p>
        </p:txBody>
      </p:sp>
      <p:sp>
        <p:nvSpPr>
          <p:cNvPr id="100" name="Rectangle 5">
            <a:extLst>
              <a:ext uri="{FF2B5EF4-FFF2-40B4-BE49-F238E27FC236}">
                <a16:creationId xmlns:a16="http://schemas.microsoft.com/office/drawing/2014/main" id="{4C99CCE5-B6BD-46F9-890C-6BB7243F88D2}"/>
              </a:ext>
            </a:extLst>
          </p:cNvPr>
          <p:cNvSpPr/>
          <p:nvPr/>
        </p:nvSpPr>
        <p:spPr>
          <a:xfrm>
            <a:off x="4698" y="1276377"/>
            <a:ext cx="2416011" cy="4695985"/>
          </a:xfrm>
          <a:prstGeom prst="rect">
            <a:avLst/>
          </a:prstGeom>
          <a:gradFill>
            <a:gsLst>
              <a:gs pos="30000">
                <a:srgbClr val="E2E2E2"/>
              </a:gs>
              <a:gs pos="0">
                <a:schemeClr val="bg1">
                  <a:lumMod val="8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grpSp>
        <p:nvGrpSpPr>
          <p:cNvPr id="47" name="Group 31">
            <a:extLst>
              <a:ext uri="{FF2B5EF4-FFF2-40B4-BE49-F238E27FC236}">
                <a16:creationId xmlns:a16="http://schemas.microsoft.com/office/drawing/2014/main" id="{C8B66BC7-4562-5A4D-9CD0-A7DD3CD15B12}"/>
              </a:ext>
            </a:extLst>
          </p:cNvPr>
          <p:cNvGrpSpPr/>
          <p:nvPr/>
        </p:nvGrpSpPr>
        <p:grpSpPr>
          <a:xfrm>
            <a:off x="2335870" y="2352182"/>
            <a:ext cx="1059603" cy="1148102"/>
            <a:chOff x="1782882" y="2457450"/>
            <a:chExt cx="1384181" cy="1499789"/>
          </a:xfrm>
        </p:grpSpPr>
        <p:sp>
          <p:nvSpPr>
            <p:cNvPr id="82" name="Isosceles Triangle 78">
              <a:extLst>
                <a:ext uri="{FF2B5EF4-FFF2-40B4-BE49-F238E27FC236}">
                  <a16:creationId xmlns:a16="http://schemas.microsoft.com/office/drawing/2014/main" id="{39F83B19-CB20-FD41-8BA5-BC04D9BB72BA}"/>
                </a:ext>
              </a:extLst>
            </p:cNvPr>
            <p:cNvSpPr/>
            <p:nvPr/>
          </p:nvSpPr>
          <p:spPr>
            <a:xfrm rot="10800000">
              <a:off x="2375532" y="3783806"/>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83" name="Oval 79">
              <a:extLst>
                <a:ext uri="{FF2B5EF4-FFF2-40B4-BE49-F238E27FC236}">
                  <a16:creationId xmlns:a16="http://schemas.microsoft.com/office/drawing/2014/main" id="{FEBD96B1-3586-2940-9CAC-D79816B3E8FA}"/>
                </a:ext>
              </a:extLst>
            </p:cNvPr>
            <p:cNvSpPr/>
            <p:nvPr/>
          </p:nvSpPr>
          <p:spPr>
            <a:xfrm>
              <a:off x="1782882" y="2457450"/>
              <a:ext cx="1384181" cy="1384181"/>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84" name="Oval 80">
              <a:extLst>
                <a:ext uri="{FF2B5EF4-FFF2-40B4-BE49-F238E27FC236}">
                  <a16:creationId xmlns:a16="http://schemas.microsoft.com/office/drawing/2014/main" id="{628FABB0-ED05-914B-B9AE-E231E7CF251E}"/>
                </a:ext>
              </a:extLst>
            </p:cNvPr>
            <p:cNvSpPr/>
            <p:nvPr/>
          </p:nvSpPr>
          <p:spPr>
            <a:xfrm>
              <a:off x="1906707" y="2581275"/>
              <a:ext cx="1136531" cy="113653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EC008C"/>
                  </a:solidFill>
                  <a:effectLst/>
                  <a:uLnTx/>
                  <a:uFillTx/>
                  <a:ea typeface="+mn-ea"/>
                  <a:cs typeface="+mn-cs"/>
                </a:rPr>
                <a:t>19 век</a:t>
              </a:r>
              <a:endParaRPr kumimoji="0" lang="en-US" sz="1000" b="0" i="1" u="none" strike="noStrike" kern="1200" cap="none" spc="0" normalizeH="0" baseline="0" noProof="0" dirty="0">
                <a:ln>
                  <a:noFill/>
                </a:ln>
                <a:solidFill>
                  <a:srgbClr val="57585B"/>
                </a:solidFill>
                <a:effectLst/>
                <a:uLnTx/>
                <a:uFillTx/>
                <a:ea typeface="+mn-ea"/>
                <a:cs typeface="+mn-cs"/>
              </a:endParaRPr>
            </a:p>
          </p:txBody>
        </p:sp>
      </p:grpSp>
      <p:sp>
        <p:nvSpPr>
          <p:cNvPr id="53" name="Rectangle: Rounded Corners 40">
            <a:extLst>
              <a:ext uri="{FF2B5EF4-FFF2-40B4-BE49-F238E27FC236}">
                <a16:creationId xmlns:a16="http://schemas.microsoft.com/office/drawing/2014/main" id="{99AE378B-1633-5243-B5C7-DD61244B8914}"/>
              </a:ext>
            </a:extLst>
          </p:cNvPr>
          <p:cNvSpPr/>
          <p:nvPr/>
        </p:nvSpPr>
        <p:spPr>
          <a:xfrm>
            <a:off x="2043903" y="4190805"/>
            <a:ext cx="1901976" cy="937896"/>
          </a:xfrm>
          <a:prstGeom prst="roundRect">
            <a:avLst>
              <a:gd name="adj" fmla="val 7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R="0" lvl="0" fontAlgn="auto">
              <a:buClrTx/>
              <a:buSzTx/>
              <a:tabLst/>
              <a:defRPr/>
            </a:pPr>
            <a:r>
              <a:rPr lang="ru-RU" sz="1200" b="1" dirty="0">
                <a:solidFill>
                  <a:schemeClr val="tx2"/>
                </a:solidFill>
                <a:latin typeface="Arial" panose="020B0604020202020204" pitchFamily="34" charset="0"/>
                <a:cs typeface="Arial" panose="020B0604020202020204" pitchFamily="34" charset="0"/>
              </a:rPr>
              <a:t>Совершенствование хирургических методик. </a:t>
            </a:r>
            <a:r>
              <a:rPr lang="ru-RU" sz="1200" dirty="0">
                <a:solidFill>
                  <a:schemeClr val="tx2"/>
                </a:solidFill>
                <a:latin typeface="Arial" panose="020B0604020202020204" pitchFamily="34" charset="0"/>
                <a:cs typeface="Arial" panose="020B0604020202020204" pitchFamily="34" charset="0"/>
              </a:rPr>
              <a:t>Хирургия основной метод лечения РЩЖ</a:t>
            </a:r>
            <a:endParaRPr lang="en-GB" sz="1200" dirty="0">
              <a:solidFill>
                <a:schemeClr val="tx2"/>
              </a:solidFill>
              <a:latin typeface="Arial" panose="020B0604020202020204" pitchFamily="34" charset="0"/>
              <a:cs typeface="Arial" panose="020B0604020202020204" pitchFamily="34" charset="0"/>
            </a:endParaRPr>
          </a:p>
        </p:txBody>
      </p:sp>
      <p:cxnSp>
        <p:nvCxnSpPr>
          <p:cNvPr id="58" name="Straight Connector 54">
            <a:extLst>
              <a:ext uri="{FF2B5EF4-FFF2-40B4-BE49-F238E27FC236}">
                <a16:creationId xmlns:a16="http://schemas.microsoft.com/office/drawing/2014/main" id="{30599DBB-47AB-394E-BB18-DF1E91C064DF}"/>
              </a:ext>
            </a:extLst>
          </p:cNvPr>
          <p:cNvCxnSpPr>
            <a:cxnSpLocks/>
          </p:cNvCxnSpPr>
          <p:nvPr/>
        </p:nvCxnSpPr>
        <p:spPr>
          <a:xfrm>
            <a:off x="2872908" y="3652133"/>
            <a:ext cx="0" cy="479685"/>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9" name="Oval 55">
            <a:extLst>
              <a:ext uri="{FF2B5EF4-FFF2-40B4-BE49-F238E27FC236}">
                <a16:creationId xmlns:a16="http://schemas.microsoft.com/office/drawing/2014/main" id="{62016037-9FFA-474E-B97A-049658A6BFF5}"/>
              </a:ext>
            </a:extLst>
          </p:cNvPr>
          <p:cNvSpPr/>
          <p:nvPr/>
        </p:nvSpPr>
        <p:spPr>
          <a:xfrm>
            <a:off x="2824781" y="3610461"/>
            <a:ext cx="96254" cy="96254"/>
          </a:xfrm>
          <a:prstGeom prst="ellipse">
            <a:avLst/>
          </a:prstGeom>
          <a:solidFill>
            <a:schemeClr val="bg1"/>
          </a:solidFill>
          <a:ln w="44450">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sp>
        <p:nvSpPr>
          <p:cNvPr id="27" name="Content Placeholder 2">
            <a:extLst>
              <a:ext uri="{FF2B5EF4-FFF2-40B4-BE49-F238E27FC236}">
                <a16:creationId xmlns:a16="http://schemas.microsoft.com/office/drawing/2014/main" id="{9FE85807-0993-7946-9D24-1088977CB4D4}"/>
              </a:ext>
            </a:extLst>
          </p:cNvPr>
          <p:cNvSpPr txBox="1">
            <a:spLocks/>
          </p:cNvSpPr>
          <p:nvPr/>
        </p:nvSpPr>
        <p:spPr>
          <a:xfrm>
            <a:off x="758176" y="1973157"/>
            <a:ext cx="1418328" cy="484345"/>
          </a:xfrm>
          <a:prstGeom prst="rect">
            <a:avLst/>
          </a:prstGeom>
        </p:spPr>
        <p:txBody>
          <a:bodyPr vert="horz" lIns="0" tIns="0" rIns="0" bIns="0" rtlCol="0" anchor="ctr" anchorCtr="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400" b="1" kern="1200">
                <a:solidFill>
                  <a:schemeClr val="accent1"/>
                </a:solidFill>
                <a:latin typeface="Arial" panose="020B0604020202020204" pitchFamily="34" charset="0"/>
                <a:ea typeface="+mn-ea"/>
                <a:cs typeface="Arial" panose="020B0604020202020204" pitchFamily="34" charset="0"/>
              </a:defRPr>
            </a:lvl1pPr>
            <a:lvl2pPr marL="274320" indent="-274320" algn="l" defTabSz="914400" rtl="0" eaLnBrk="1" latinLnBrk="0" hangingPunct="1">
              <a:lnSpc>
                <a:spcPct val="90000"/>
              </a:lnSpc>
              <a:spcBef>
                <a:spcPts val="500"/>
              </a:spcBef>
              <a:buClr>
                <a:schemeClr val="accent1"/>
              </a:buClr>
              <a:buFont typeface="Arial" panose="020B0604020202020204" pitchFamily="34" charset="0"/>
              <a:buChar char="•"/>
              <a:tabLst/>
              <a:defRPr sz="1400" kern="1200">
                <a:solidFill>
                  <a:schemeClr val="tx2"/>
                </a:solidFill>
                <a:latin typeface="Arial" panose="020B0604020202020204" pitchFamily="34" charset="0"/>
                <a:ea typeface="+mn-ea"/>
                <a:cs typeface="Arial" panose="020B0604020202020204" pitchFamily="34" charset="0"/>
              </a:defRPr>
            </a:lvl2pPr>
            <a:lvl3pPr marL="594360" indent="-182880" algn="l" defTabSz="914400" rtl="0" eaLnBrk="1" latinLnBrk="0" hangingPunct="1">
              <a:lnSpc>
                <a:spcPct val="90000"/>
              </a:lnSpc>
              <a:spcBef>
                <a:spcPts val="500"/>
              </a:spcBef>
              <a:buClr>
                <a:schemeClr val="accent1"/>
              </a:buClr>
              <a:buSzPct val="100000"/>
              <a:buFont typeface="System Font Regular"/>
              <a:buChar char="◦"/>
              <a:tabLst/>
              <a:defRPr sz="1300" kern="1200">
                <a:solidFill>
                  <a:schemeClr val="tx2"/>
                </a:solidFill>
                <a:latin typeface="Arial" panose="020B0604020202020204" pitchFamily="34" charset="0"/>
                <a:ea typeface="+mn-ea"/>
                <a:cs typeface="Arial" panose="020B0604020202020204" pitchFamily="34" charset="0"/>
              </a:defRPr>
            </a:lvl3pPr>
            <a:lvl4pPr marL="915988" indent="-182563" algn="l" defTabSz="914400" rtl="0" eaLnBrk="1" latinLnBrk="0" hangingPunct="1">
              <a:lnSpc>
                <a:spcPct val="90000"/>
              </a:lnSpc>
              <a:spcBef>
                <a:spcPts val="500"/>
              </a:spcBef>
              <a:buClr>
                <a:schemeClr val="accent1"/>
              </a:buClr>
              <a:buFont typeface=".PingFang SC Regular"/>
              <a:buChar char="・"/>
              <a:tabLst/>
              <a:defRPr sz="1200" kern="1200">
                <a:solidFill>
                  <a:schemeClr val="tx2"/>
                </a:solidFill>
                <a:latin typeface="Arial" panose="020B0604020202020204" pitchFamily="34" charset="0"/>
                <a:ea typeface="+mn-ea"/>
                <a:cs typeface="Arial" panose="020B0604020202020204" pitchFamily="34" charset="0"/>
              </a:defRPr>
            </a:lvl4pPr>
            <a:lvl5pPr marL="1325563" indent="-182563" algn="l" defTabSz="914400" rtl="0" eaLnBrk="1" latinLnBrk="0" hangingPunct="1">
              <a:lnSpc>
                <a:spcPct val="90000"/>
              </a:lnSpc>
              <a:spcBef>
                <a:spcPts val="500"/>
              </a:spcBef>
              <a:buFont typeface="System Font Regular"/>
              <a:buChar char="–"/>
              <a:tabLst>
                <a:tab pos="3024188" algn="l"/>
              </a:tabLst>
              <a:defRPr sz="12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ru-RU" sz="1200" dirty="0">
                <a:solidFill>
                  <a:schemeClr val="tx2"/>
                </a:solidFill>
              </a:rPr>
              <a:t>Первые попытки </a:t>
            </a:r>
          </a:p>
          <a:p>
            <a:pPr>
              <a:lnSpc>
                <a:spcPct val="100000"/>
              </a:lnSpc>
              <a:spcBef>
                <a:spcPts val="0"/>
              </a:spcBef>
              <a:spcAft>
                <a:spcPts val="0"/>
              </a:spcAft>
            </a:pPr>
            <a:r>
              <a:rPr lang="ru-RU" sz="1200" dirty="0">
                <a:solidFill>
                  <a:schemeClr val="tx2"/>
                </a:solidFill>
              </a:rPr>
              <a:t>хирургии РЩЖ</a:t>
            </a:r>
          </a:p>
        </p:txBody>
      </p:sp>
      <p:sp>
        <p:nvSpPr>
          <p:cNvPr id="32" name="Content Placeholder 2">
            <a:extLst>
              <a:ext uri="{FF2B5EF4-FFF2-40B4-BE49-F238E27FC236}">
                <a16:creationId xmlns:a16="http://schemas.microsoft.com/office/drawing/2014/main" id="{8808C6BE-4AFC-674A-BA7A-82DE41C3938B}"/>
              </a:ext>
            </a:extLst>
          </p:cNvPr>
          <p:cNvSpPr txBox="1">
            <a:spLocks/>
          </p:cNvSpPr>
          <p:nvPr/>
        </p:nvSpPr>
        <p:spPr>
          <a:xfrm>
            <a:off x="113941" y="2091161"/>
            <a:ext cx="1667694" cy="334802"/>
          </a:xfrm>
          <a:prstGeom prst="rect">
            <a:avLst/>
          </a:prstGeom>
        </p:spPr>
        <p:txBody>
          <a:bodyPr vert="horz" lIns="0" tIns="0" rIns="0" bIns="0" rtlCol="0" anchor="ctr" anchorCtr="0">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400" b="1" kern="1200">
                <a:solidFill>
                  <a:schemeClr val="accent1"/>
                </a:solidFill>
                <a:latin typeface="Arial" panose="020B0604020202020204" pitchFamily="34" charset="0"/>
                <a:ea typeface="+mn-ea"/>
                <a:cs typeface="Arial" panose="020B0604020202020204" pitchFamily="34" charset="0"/>
              </a:defRPr>
            </a:lvl1pPr>
            <a:lvl2pPr marL="274320" indent="-274320" algn="l" defTabSz="914400" rtl="0" eaLnBrk="1" latinLnBrk="0" hangingPunct="1">
              <a:lnSpc>
                <a:spcPct val="90000"/>
              </a:lnSpc>
              <a:spcBef>
                <a:spcPts val="500"/>
              </a:spcBef>
              <a:buClr>
                <a:schemeClr val="accent1"/>
              </a:buClr>
              <a:buFont typeface="Arial" panose="020B0604020202020204" pitchFamily="34" charset="0"/>
              <a:buChar char="•"/>
              <a:tabLst/>
              <a:defRPr sz="1400" kern="1200">
                <a:solidFill>
                  <a:schemeClr val="tx2"/>
                </a:solidFill>
                <a:latin typeface="Arial" panose="020B0604020202020204" pitchFamily="34" charset="0"/>
                <a:ea typeface="+mn-ea"/>
                <a:cs typeface="Arial" panose="020B0604020202020204" pitchFamily="34" charset="0"/>
              </a:defRPr>
            </a:lvl2pPr>
            <a:lvl3pPr marL="594360" indent="-182880" algn="l" defTabSz="914400" rtl="0" eaLnBrk="1" latinLnBrk="0" hangingPunct="1">
              <a:lnSpc>
                <a:spcPct val="90000"/>
              </a:lnSpc>
              <a:spcBef>
                <a:spcPts val="500"/>
              </a:spcBef>
              <a:buClr>
                <a:schemeClr val="accent1"/>
              </a:buClr>
              <a:buSzPct val="100000"/>
              <a:buFont typeface="System Font Regular"/>
              <a:buChar char="◦"/>
              <a:tabLst/>
              <a:defRPr sz="1300" kern="1200">
                <a:solidFill>
                  <a:schemeClr val="tx2"/>
                </a:solidFill>
                <a:latin typeface="Arial" panose="020B0604020202020204" pitchFamily="34" charset="0"/>
                <a:ea typeface="+mn-ea"/>
                <a:cs typeface="Arial" panose="020B0604020202020204" pitchFamily="34" charset="0"/>
              </a:defRPr>
            </a:lvl3pPr>
            <a:lvl4pPr marL="915988" indent="-182563" algn="l" defTabSz="914400" rtl="0" eaLnBrk="1" latinLnBrk="0" hangingPunct="1">
              <a:lnSpc>
                <a:spcPct val="90000"/>
              </a:lnSpc>
              <a:spcBef>
                <a:spcPts val="500"/>
              </a:spcBef>
              <a:buClr>
                <a:schemeClr val="accent1"/>
              </a:buClr>
              <a:buFont typeface=".PingFang SC Regular"/>
              <a:buChar char="・"/>
              <a:tabLst/>
              <a:defRPr sz="1200" kern="1200">
                <a:solidFill>
                  <a:schemeClr val="tx2"/>
                </a:solidFill>
                <a:latin typeface="Arial" panose="020B0604020202020204" pitchFamily="34" charset="0"/>
                <a:ea typeface="+mn-ea"/>
                <a:cs typeface="Arial" panose="020B0604020202020204" pitchFamily="34" charset="0"/>
              </a:defRPr>
            </a:lvl4pPr>
            <a:lvl5pPr marL="1325563" indent="-182563" algn="l" defTabSz="914400" rtl="0" eaLnBrk="1" latinLnBrk="0" hangingPunct="1">
              <a:lnSpc>
                <a:spcPct val="90000"/>
              </a:lnSpc>
              <a:spcBef>
                <a:spcPts val="500"/>
              </a:spcBef>
              <a:buFont typeface="System Font Regular"/>
              <a:buChar char="–"/>
              <a:tabLst>
                <a:tab pos="3024188" algn="l"/>
              </a:tabLst>
              <a:defRPr sz="12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da-DK" sz="1600" b="0" i="0" u="none" strike="noStrike" kern="1200" cap="none" spc="0" normalizeH="0" baseline="0" noProof="0">
              <a:ln>
                <a:noFill/>
              </a:ln>
              <a:solidFill>
                <a:srgbClr val="662C91"/>
              </a:solidFill>
              <a:effectLst/>
              <a:uLnTx/>
              <a:uFillTx/>
              <a:latin typeface="Museo 700" panose="02000000000000000000" pitchFamily="50" charset="0"/>
              <a:ea typeface="+mn-ea"/>
              <a:cs typeface="Arial" panose="020B0604020202020204" pitchFamily="34" charset="0"/>
            </a:endParaRPr>
          </a:p>
        </p:txBody>
      </p:sp>
      <p:grpSp>
        <p:nvGrpSpPr>
          <p:cNvPr id="91" name="Group 34">
            <a:extLst>
              <a:ext uri="{FF2B5EF4-FFF2-40B4-BE49-F238E27FC236}">
                <a16:creationId xmlns:a16="http://schemas.microsoft.com/office/drawing/2014/main" id="{8C6D48AC-A023-0347-B55A-99533532BDFA}"/>
              </a:ext>
            </a:extLst>
          </p:cNvPr>
          <p:cNvGrpSpPr/>
          <p:nvPr/>
        </p:nvGrpSpPr>
        <p:grpSpPr>
          <a:xfrm>
            <a:off x="859416" y="2972281"/>
            <a:ext cx="1059603" cy="1148102"/>
            <a:chOff x="3527419" y="3434114"/>
            <a:chExt cx="1384181" cy="1499789"/>
          </a:xfrm>
        </p:grpSpPr>
        <p:sp>
          <p:nvSpPr>
            <p:cNvPr id="92" name="Isosceles Triangle 73">
              <a:extLst>
                <a:ext uri="{FF2B5EF4-FFF2-40B4-BE49-F238E27FC236}">
                  <a16:creationId xmlns:a16="http://schemas.microsoft.com/office/drawing/2014/main" id="{2DA2AC1D-D37A-404F-B4A3-3D4984E3936A}"/>
                </a:ext>
              </a:extLst>
            </p:cNvPr>
            <p:cNvSpPr/>
            <p:nvPr/>
          </p:nvSpPr>
          <p:spPr>
            <a:xfrm>
              <a:off x="4120068" y="3434114"/>
              <a:ext cx="198882" cy="173433"/>
            </a:xfrm>
            <a:prstGeom prst="triangl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93" name="Oval 74">
              <a:extLst>
                <a:ext uri="{FF2B5EF4-FFF2-40B4-BE49-F238E27FC236}">
                  <a16:creationId xmlns:a16="http://schemas.microsoft.com/office/drawing/2014/main" id="{DEB2C65B-75A4-1E44-B16C-2399021E128C}"/>
                </a:ext>
              </a:extLst>
            </p:cNvPr>
            <p:cNvSpPr/>
            <p:nvPr/>
          </p:nvSpPr>
          <p:spPr>
            <a:xfrm>
              <a:off x="3527419" y="3549722"/>
              <a:ext cx="1384181" cy="1384181"/>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94" name="Oval 75">
              <a:extLst>
                <a:ext uri="{FF2B5EF4-FFF2-40B4-BE49-F238E27FC236}">
                  <a16:creationId xmlns:a16="http://schemas.microsoft.com/office/drawing/2014/main" id="{99E65646-17FB-234E-8AFA-111816B8EDC4}"/>
                </a:ext>
              </a:extLst>
            </p:cNvPr>
            <p:cNvSpPr/>
            <p:nvPr/>
          </p:nvSpPr>
          <p:spPr>
            <a:xfrm>
              <a:off x="3643385" y="3673547"/>
              <a:ext cx="1136531" cy="1136531"/>
            </a:xfrm>
            <a:prstGeom prst="ellipse">
              <a:avLst/>
            </a:prstGeom>
            <a:solidFill>
              <a:schemeClr val="bg1"/>
            </a:solidFill>
            <a:ln w="19050">
              <a:solidFill>
                <a:schemeClr val="bg1"/>
              </a:solidFill>
            </a:ln>
            <a:effectLst>
              <a:innerShdw blurRad="889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rgbClr val="EC008C"/>
                  </a:solidFill>
                </a:rPr>
                <a:t>15</a:t>
              </a:r>
              <a:r>
                <a:rPr lang="en-US" sz="1400" b="1" dirty="0">
                  <a:solidFill>
                    <a:srgbClr val="EC008C"/>
                  </a:solidFill>
                </a:rPr>
                <a:t> </a:t>
              </a:r>
              <a:r>
                <a:rPr lang="en-US" sz="1400" b="1" dirty="0" err="1">
                  <a:solidFill>
                    <a:srgbClr val="EC008C"/>
                  </a:solidFill>
                </a:rPr>
                <a:t>век</a:t>
              </a:r>
              <a:endParaRPr kumimoji="0" lang="en-US" sz="1000" b="0" u="none" strike="noStrike" kern="1200" cap="none" spc="0" normalizeH="0" baseline="0" noProof="0" dirty="0">
                <a:ln>
                  <a:noFill/>
                </a:ln>
                <a:solidFill>
                  <a:srgbClr val="57585B"/>
                </a:solidFill>
                <a:effectLst/>
                <a:uLnTx/>
                <a:uFillTx/>
                <a:ea typeface="+mn-ea"/>
                <a:cs typeface="+mn-cs"/>
              </a:endParaRPr>
            </a:p>
          </p:txBody>
        </p:sp>
      </p:grpSp>
      <p:cxnSp>
        <p:nvCxnSpPr>
          <p:cNvPr id="87" name="Straight Connector 56">
            <a:extLst>
              <a:ext uri="{FF2B5EF4-FFF2-40B4-BE49-F238E27FC236}">
                <a16:creationId xmlns:a16="http://schemas.microsoft.com/office/drawing/2014/main" id="{14F0127C-6839-41F9-99D6-DBD1B3B5DEE3}"/>
              </a:ext>
            </a:extLst>
          </p:cNvPr>
          <p:cNvCxnSpPr>
            <a:cxnSpLocks/>
          </p:cNvCxnSpPr>
          <p:nvPr/>
        </p:nvCxnSpPr>
        <p:spPr>
          <a:xfrm flipV="1">
            <a:off x="1393063" y="2489041"/>
            <a:ext cx="1" cy="266627"/>
          </a:xfrm>
          <a:prstGeom prst="line">
            <a:avLst/>
          </a:prstGeom>
          <a:ln w="1270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8" name="Oval 57">
            <a:extLst>
              <a:ext uri="{FF2B5EF4-FFF2-40B4-BE49-F238E27FC236}">
                <a16:creationId xmlns:a16="http://schemas.microsoft.com/office/drawing/2014/main" id="{3460CEE9-1D33-45E6-8919-40D734C04B00}"/>
              </a:ext>
            </a:extLst>
          </p:cNvPr>
          <p:cNvSpPr/>
          <p:nvPr/>
        </p:nvSpPr>
        <p:spPr>
          <a:xfrm>
            <a:off x="1344936" y="2755667"/>
            <a:ext cx="96254" cy="96254"/>
          </a:xfrm>
          <a:prstGeom prst="ellipse">
            <a:avLst/>
          </a:prstGeom>
          <a:solidFill>
            <a:schemeClr val="bg1"/>
          </a:solidFill>
          <a:ln w="44450">
            <a:gradFill>
              <a:gsLst>
                <a:gs pos="3000">
                  <a:schemeClr val="bg2"/>
                </a:gs>
                <a:gs pos="97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u="none" strike="noStrike" kern="1200" cap="none" spc="-5" normalizeH="0" baseline="0" noProof="0" dirty="0">
              <a:ln>
                <a:noFill/>
              </a:ln>
              <a:gradFill>
                <a:gsLst>
                  <a:gs pos="3000">
                    <a:srgbClr val="EC008C"/>
                  </a:gs>
                  <a:gs pos="97000">
                    <a:srgbClr val="662C91"/>
                  </a:gs>
                </a:gsLst>
                <a:lin ang="4200000" scaled="0"/>
              </a:gradFill>
              <a:effectLst/>
              <a:uLnTx/>
              <a:uFillTx/>
              <a:latin typeface="Arial" panose="020B0604020202020204" pitchFamily="34" charset="0"/>
              <a:ea typeface="+mn-ea"/>
              <a:cs typeface="Arial"/>
            </a:endParaRPr>
          </a:p>
        </p:txBody>
      </p:sp>
      <p:sp>
        <p:nvSpPr>
          <p:cNvPr id="55" name="TextBox 54">
            <a:extLst>
              <a:ext uri="{FF2B5EF4-FFF2-40B4-BE49-F238E27FC236}">
                <a16:creationId xmlns:a16="http://schemas.microsoft.com/office/drawing/2014/main" id="{4E2757FB-17EB-DF43-9E20-34DB21D8C4A1}"/>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Подходы к терапии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6" name="TextBox 5">
            <a:extLst>
              <a:ext uri="{FF2B5EF4-FFF2-40B4-BE49-F238E27FC236}">
                <a16:creationId xmlns:a16="http://schemas.microsoft.com/office/drawing/2014/main" id="{F7FAB749-38B5-AD7E-E214-89517AAE715F}"/>
              </a:ext>
            </a:extLst>
          </p:cNvPr>
          <p:cNvSpPr txBox="1"/>
          <p:nvPr/>
        </p:nvSpPr>
        <p:spPr>
          <a:xfrm>
            <a:off x="34265" y="6274962"/>
            <a:ext cx="12110134"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1.Kurinova AN, et al The formation of endocrinology in the ancient times]. </a:t>
            </a:r>
            <a:r>
              <a:rPr lang="en-US" sz="800" dirty="0" err="1"/>
              <a:t>Probl</a:t>
            </a:r>
            <a:r>
              <a:rPr lang="en-US" sz="800" dirty="0"/>
              <a:t> </a:t>
            </a:r>
            <a:r>
              <a:rPr lang="en-US" sz="800" dirty="0" err="1"/>
              <a:t>Endokrinol</a:t>
            </a:r>
            <a:r>
              <a:rPr lang="en-US" sz="800" dirty="0"/>
              <a:t> (</a:t>
            </a:r>
            <a:r>
              <a:rPr lang="en-US" sz="800" dirty="0" err="1"/>
              <a:t>Mosk</a:t>
            </a:r>
            <a:r>
              <a:rPr lang="en-US" sz="800" dirty="0"/>
              <a:t>). 2022 Feb 4;68(1):4-7. Russian.  .</a:t>
            </a:r>
            <a:r>
              <a:rPr lang="ru-RU" sz="800" dirty="0"/>
              <a:t> 2. Пирогов Н. И. Хирургический вопрос об экстирпации щитовидной железы. Дерпт, 1831. 3.</a:t>
            </a:r>
            <a:r>
              <a:rPr lang="en-US" sz="800" dirty="0"/>
              <a:t> </a:t>
            </a:r>
            <a:r>
              <a:rPr lang="ru-RU" sz="800" dirty="0" err="1"/>
              <a:t>Романчишен</a:t>
            </a:r>
            <a:r>
              <a:rPr lang="ru-RU" sz="800" dirty="0"/>
              <a:t> А.Ф., </a:t>
            </a:r>
            <a:r>
              <a:rPr lang="ru-RU" sz="800" dirty="0" err="1"/>
              <a:t>Вабалайте</a:t>
            </a:r>
            <a:r>
              <a:rPr lang="ru-RU" sz="800" dirty="0"/>
              <a:t> К.В. </a:t>
            </a:r>
            <a:r>
              <a:rPr lang="ru-RU" sz="800" dirty="0">
                <a:hlinkClick r:id="rId3">
                  <a:extLst>
                    <a:ext uri="{A12FA001-AC4F-418D-AE19-62706E023703}">
                      <ahyp:hlinkClr xmlns:ahyp="http://schemas.microsoft.com/office/drawing/2018/hyperlinkcolor" val="tx"/>
                    </a:ext>
                  </a:extLst>
                </a:hlinkClick>
              </a:rPr>
              <a:t>Зарождение, развитие хирургии щитовидной железы в России в XIX начале XX века и настоящее время</a:t>
            </a:r>
            <a:r>
              <a:rPr lang="ru-RU" sz="800" dirty="0"/>
              <a:t> // Эндокринная хирургия. 2014. № 1. С. 27—36</a:t>
            </a:r>
            <a:r>
              <a:rPr lang="en-US" sz="800" dirty="0"/>
              <a:t>.</a:t>
            </a:r>
            <a:r>
              <a:rPr lang="ru-RU" sz="800" dirty="0"/>
              <a:t> </a:t>
            </a:r>
            <a:r>
              <a:rPr lang="en-US" sz="800" dirty="0"/>
              <a:t>4. HARRISON DF, TUCKER WN. THE ROLE OF CHEMOTHERAPY IN ADVANCED CANCER OF THE HEAD AND NECK. A REVIEW OF EIGHTY CASES. Br J Cancer. 1964 Mar;18(1):74-97. </a:t>
            </a:r>
            <a:r>
              <a:rPr lang="ru-RU" sz="800" dirty="0"/>
              <a:t>5.</a:t>
            </a:r>
            <a:r>
              <a:rPr lang="en-US" sz="800" dirty="0"/>
              <a:t>FDA label </a:t>
            </a:r>
            <a:r>
              <a:rPr lang="en-US" sz="800" dirty="0" err="1"/>
              <a:t>Lenvima</a:t>
            </a:r>
            <a:r>
              <a:rPr lang="en-US" sz="800" dirty="0"/>
              <a:t> https://www.accessdata.fda.gov/drugsatfda_docs/label/2016/206947s004lbl.pdf </a:t>
            </a:r>
            <a:r>
              <a:rPr lang="ru-RU" sz="800" dirty="0"/>
              <a:t>дата обращения от 15.08.2024 6. </a:t>
            </a:r>
            <a:r>
              <a:rPr lang="en-US" sz="800" dirty="0"/>
              <a:t>FDA label </a:t>
            </a:r>
            <a:r>
              <a:rPr lang="en-US" sz="800" dirty="0" err="1"/>
              <a:t>Nexavar</a:t>
            </a:r>
            <a:r>
              <a:rPr lang="en-US" sz="800" dirty="0"/>
              <a:t> https://www.accessdata.fda.gov/drugsatfda_docs/label/2013/021923s016lbl.pdf </a:t>
            </a:r>
            <a:r>
              <a:rPr lang="ru-RU" sz="800" dirty="0"/>
              <a:t>дата обращения от 15.08.2024. 7</a:t>
            </a:r>
            <a:r>
              <a:rPr lang="en-US" sz="800" dirty="0"/>
              <a:t> FDA label RETEVMO</a:t>
            </a:r>
            <a:r>
              <a:rPr lang="ru-RU" sz="800" dirty="0"/>
              <a:t> </a:t>
            </a:r>
            <a:r>
              <a:rPr lang="en-US" sz="800" dirty="0"/>
              <a:t>https://www.accessdata.fda.gov/drugsatfda_docs/label/2024/213246s009lbl.pdf </a:t>
            </a:r>
            <a:r>
              <a:rPr lang="ru-RU" sz="800" dirty="0"/>
              <a:t>дата обращения от 15.08.2024</a:t>
            </a:r>
            <a:r>
              <a:rPr lang="en-US" sz="800" dirty="0"/>
              <a:t> </a:t>
            </a:r>
          </a:p>
        </p:txBody>
      </p:sp>
    </p:spTree>
    <p:extLst>
      <p:ext uri="{BB962C8B-B14F-4D97-AF65-F5344CB8AC3E}">
        <p14:creationId xmlns:p14="http://schemas.microsoft.com/office/powerpoint/2010/main" val="2932250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B3D0A-F0FC-EB48-9149-245F821583FC}"/>
              </a:ext>
            </a:extLst>
          </p:cNvPr>
          <p:cNvSpPr>
            <a:spLocks noGrp="1"/>
          </p:cNvSpPr>
          <p:nvPr>
            <p:ph type="title"/>
          </p:nvPr>
        </p:nvSpPr>
        <p:spPr>
          <a:noFill/>
        </p:spPr>
        <p:txBody>
          <a:bodyPr vert="horz" lIns="0" tIns="0" rIns="45720" bIns="0" rtlCol="0" anchor="ctr">
            <a:normAutofit/>
          </a:bodyPr>
          <a:lstStyle/>
          <a:p>
            <a:r>
              <a:rPr lang="ru-RU" sz="2800" spc="0" dirty="0" err="1">
                <a:highlight>
                  <a:srgbClr val="000000">
                    <a:alpha val="0"/>
                  </a:srgbClr>
                </a:highlight>
              </a:rPr>
              <a:t>Тирозинкиназные</a:t>
            </a:r>
            <a:r>
              <a:rPr lang="ru-RU" sz="2800" spc="0" dirty="0">
                <a:highlight>
                  <a:srgbClr val="000000">
                    <a:alpha val="0"/>
                  </a:srgbClr>
                </a:highlight>
              </a:rPr>
              <a:t> ингибиторы одобренные </a:t>
            </a:r>
            <a:br>
              <a:rPr lang="ru-RU" sz="2800" spc="0" dirty="0">
                <a:highlight>
                  <a:srgbClr val="000000">
                    <a:alpha val="0"/>
                  </a:srgbClr>
                </a:highlight>
              </a:rPr>
            </a:br>
            <a:r>
              <a:rPr lang="ru-RU" sz="2800" spc="0" dirty="0">
                <a:highlight>
                  <a:srgbClr val="000000">
                    <a:alpha val="0"/>
                  </a:srgbClr>
                </a:highlight>
              </a:rPr>
              <a:t>для терапии РЖЩ в РФ</a:t>
            </a:r>
            <a:endParaRPr lang="en-US" sz="2800" spc="0" dirty="0">
              <a:highlight>
                <a:srgbClr val="000000">
                  <a:alpha val="0"/>
                </a:srgbClr>
              </a:highlight>
            </a:endParaRPr>
          </a:p>
        </p:txBody>
      </p:sp>
      <p:sp>
        <p:nvSpPr>
          <p:cNvPr id="4" name="Content Placeholder 3">
            <a:extLst>
              <a:ext uri="{FF2B5EF4-FFF2-40B4-BE49-F238E27FC236}">
                <a16:creationId xmlns:a16="http://schemas.microsoft.com/office/drawing/2014/main" id="{BB8AFBDE-C1CC-2140-AE4B-DF186191346E}"/>
              </a:ext>
            </a:extLst>
          </p:cNvPr>
          <p:cNvSpPr>
            <a:spLocks noGrp="1"/>
          </p:cNvSpPr>
          <p:nvPr>
            <p:ph idx="4294967295"/>
          </p:nvPr>
        </p:nvSpPr>
        <p:spPr>
          <a:xfrm>
            <a:off x="0" y="1412875"/>
            <a:ext cx="9142413" cy="469900"/>
          </a:xfrm>
        </p:spPr>
        <p:txBody>
          <a:bodyPr>
            <a:noAutofit/>
          </a:bodyPr>
          <a:lstStyle/>
          <a:p>
            <a:pPr>
              <a:lnSpc>
                <a:spcPts val="2040"/>
              </a:lnSpc>
              <a:spcBef>
                <a:spcPts val="0"/>
              </a:spcBef>
              <a:spcAft>
                <a:spcPts val="0"/>
              </a:spcAft>
            </a:pPr>
            <a:r>
              <a:rPr lang="ru-RU" sz="1800" dirty="0"/>
              <a:t>Эффективность  существующих методов терапии недостаточна</a:t>
            </a:r>
            <a:r>
              <a:rPr lang="en-US" sz="1800" dirty="0"/>
              <a:t> </a:t>
            </a:r>
            <a:r>
              <a:rPr lang="ru-RU" sz="1800" dirty="0"/>
              <a:t>для лечения пациентов с драйверными мутациями, в том числе </a:t>
            </a:r>
            <a:r>
              <a:rPr lang="en-US" sz="1800" dirty="0"/>
              <a:t>RET</a:t>
            </a:r>
          </a:p>
        </p:txBody>
      </p:sp>
      <p:sp>
        <p:nvSpPr>
          <p:cNvPr id="3" name="Content Placeholder 2">
            <a:extLst>
              <a:ext uri="{FF2B5EF4-FFF2-40B4-BE49-F238E27FC236}">
                <a16:creationId xmlns:a16="http://schemas.microsoft.com/office/drawing/2014/main" id="{466C995A-7CB3-2343-A21D-424F50BD426D}"/>
              </a:ext>
            </a:extLst>
          </p:cNvPr>
          <p:cNvSpPr>
            <a:spLocks noGrp="1"/>
          </p:cNvSpPr>
          <p:nvPr>
            <p:ph type="body" sz="quarter" idx="4294967295"/>
          </p:nvPr>
        </p:nvSpPr>
        <p:spPr>
          <a:xfrm>
            <a:off x="623888" y="6475413"/>
            <a:ext cx="11568112" cy="307975"/>
          </a:xfrm>
        </p:spPr>
        <p:txBody>
          <a:bodyPr>
            <a:noAutofit/>
          </a:bodyPr>
          <a:lstStyle/>
          <a:p>
            <a:pPr>
              <a:defRPr/>
            </a:pPr>
            <a:r>
              <a:rPr lang="en-US" sz="800" b="0" dirty="0">
                <a:solidFill>
                  <a:schemeClr val="tx1"/>
                </a:solidFill>
              </a:rPr>
              <a:t>.1.Schlumberger M, </a:t>
            </a:r>
            <a:r>
              <a:rPr lang="en-US" sz="800" b="0" dirty="0" err="1">
                <a:solidFill>
                  <a:schemeClr val="tx1"/>
                </a:solidFill>
              </a:rPr>
              <a:t>Tahara</a:t>
            </a:r>
            <a:r>
              <a:rPr lang="en-US" sz="800" b="0" dirty="0">
                <a:solidFill>
                  <a:schemeClr val="tx1"/>
                </a:solidFill>
              </a:rPr>
              <a:t> M, Wirth LJ, et al. N Engl J Med 2015;372:621-630.[NF1] [PV2]2.Brose MS, et al. Lancet. 2014 Jul 26;384(9940):319-28. 12.Brose MS, et al Cancer. 2022 Dec 15;128(24):4203-4212 4.Wells SA, et al. </a:t>
            </a:r>
            <a:r>
              <a:rPr lang="en-US" sz="800" b="0" i="1" dirty="0">
                <a:solidFill>
                  <a:schemeClr val="tx1"/>
                </a:solidFill>
              </a:rPr>
              <a:t>J Clin Oncol</a:t>
            </a:r>
            <a:r>
              <a:rPr lang="en-US" sz="800" b="0" dirty="0">
                <a:solidFill>
                  <a:schemeClr val="tx1"/>
                </a:solidFill>
              </a:rPr>
              <a:t>.</a:t>
            </a:r>
            <a:r>
              <a:rPr lang="en-US" sz="800" b="0" i="1" dirty="0">
                <a:solidFill>
                  <a:schemeClr val="tx1"/>
                </a:solidFill>
              </a:rPr>
              <a:t> </a:t>
            </a:r>
            <a:r>
              <a:rPr lang="en-US" sz="800" b="0" dirty="0">
                <a:solidFill>
                  <a:schemeClr val="tx1"/>
                </a:solidFill>
              </a:rPr>
              <a:t>2012 ;3(2):112-116.</a:t>
            </a:r>
          </a:p>
        </p:txBody>
      </p:sp>
      <p:graphicFrame>
        <p:nvGraphicFramePr>
          <p:cNvPr id="7" name="Content Placeholder 10">
            <a:extLst>
              <a:ext uri="{FF2B5EF4-FFF2-40B4-BE49-F238E27FC236}">
                <a16:creationId xmlns:a16="http://schemas.microsoft.com/office/drawing/2014/main" id="{34EC7E7A-3F77-4C98-85BE-1DD4BF891D6F}"/>
              </a:ext>
            </a:extLst>
          </p:cNvPr>
          <p:cNvGraphicFramePr>
            <a:graphicFrameLocks/>
          </p:cNvGraphicFramePr>
          <p:nvPr>
            <p:extLst>
              <p:ext uri="{D42A27DB-BD31-4B8C-83A1-F6EECF244321}">
                <p14:modId xmlns:p14="http://schemas.microsoft.com/office/powerpoint/2010/main" val="942994372"/>
              </p:ext>
            </p:extLst>
          </p:nvPr>
        </p:nvGraphicFramePr>
        <p:xfrm>
          <a:off x="592932" y="2233626"/>
          <a:ext cx="11006134" cy="3158630"/>
        </p:xfrm>
        <a:graphic>
          <a:graphicData uri="http://schemas.openxmlformats.org/drawingml/2006/table">
            <a:tbl>
              <a:tblPr firstRow="1" bandRow="1">
                <a:tableStyleId>{5C22544A-7EE6-4342-B048-85BDC9FD1C3A}</a:tableStyleId>
              </a:tblPr>
              <a:tblGrid>
                <a:gridCol w="2043942">
                  <a:extLst>
                    <a:ext uri="{9D8B030D-6E8A-4147-A177-3AD203B41FA5}">
                      <a16:colId xmlns:a16="http://schemas.microsoft.com/office/drawing/2014/main" val="1750959962"/>
                    </a:ext>
                  </a:extLst>
                </a:gridCol>
                <a:gridCol w="1564748">
                  <a:extLst>
                    <a:ext uri="{9D8B030D-6E8A-4147-A177-3AD203B41FA5}">
                      <a16:colId xmlns:a16="http://schemas.microsoft.com/office/drawing/2014/main" val="3248882941"/>
                    </a:ext>
                  </a:extLst>
                </a:gridCol>
                <a:gridCol w="2441063">
                  <a:extLst>
                    <a:ext uri="{9D8B030D-6E8A-4147-A177-3AD203B41FA5}">
                      <a16:colId xmlns:a16="http://schemas.microsoft.com/office/drawing/2014/main" val="2917594082"/>
                    </a:ext>
                  </a:extLst>
                </a:gridCol>
                <a:gridCol w="1058104">
                  <a:extLst>
                    <a:ext uri="{9D8B030D-6E8A-4147-A177-3AD203B41FA5}">
                      <a16:colId xmlns:a16="http://schemas.microsoft.com/office/drawing/2014/main" val="388187344"/>
                    </a:ext>
                  </a:extLst>
                </a:gridCol>
                <a:gridCol w="1986265">
                  <a:extLst>
                    <a:ext uri="{9D8B030D-6E8A-4147-A177-3AD203B41FA5}">
                      <a16:colId xmlns:a16="http://schemas.microsoft.com/office/drawing/2014/main" val="2585415060"/>
                    </a:ext>
                  </a:extLst>
                </a:gridCol>
                <a:gridCol w="1912012">
                  <a:extLst>
                    <a:ext uri="{9D8B030D-6E8A-4147-A177-3AD203B41FA5}">
                      <a16:colId xmlns:a16="http://schemas.microsoft.com/office/drawing/2014/main" val="338805545"/>
                    </a:ext>
                  </a:extLst>
                </a:gridCol>
              </a:tblGrid>
              <a:tr h="813162">
                <a:tc>
                  <a:txBody>
                    <a:bodyPr/>
                    <a:lstStyle/>
                    <a:p>
                      <a:pPr algn="ctr"/>
                      <a:r>
                        <a:rPr lang="ru-RU" sz="2000" b="1" dirty="0">
                          <a:solidFill>
                            <a:schemeClr val="bg1"/>
                          </a:solidFill>
                        </a:rPr>
                        <a:t>ТКИ</a:t>
                      </a:r>
                      <a:endParaRPr lang="en-US" sz="2000" b="1" dirty="0">
                        <a:solidFill>
                          <a:schemeClr val="bg1"/>
                        </a:solidFill>
                        <a:latin typeface="Arial" panose="020B0604020202020204" pitchFamily="34" charset="0"/>
                        <a:cs typeface="Arial" panose="020B0604020202020204" pitchFamily="34" charset="0"/>
                      </a:endParaRPr>
                    </a:p>
                  </a:txBody>
                  <a:tcPr marL="115619" marR="115619" marT="57809" marB="57809" anchor="b"/>
                </a:tc>
                <a:tc>
                  <a:txBody>
                    <a:bodyPr/>
                    <a:lstStyle/>
                    <a:p>
                      <a:pPr algn="ctr"/>
                      <a:r>
                        <a:rPr lang="ru-RU" sz="2000" b="1" dirty="0">
                          <a:solidFill>
                            <a:schemeClr val="bg1"/>
                          </a:solidFill>
                          <a:latin typeface="Arial" panose="020B0604020202020204" pitchFamily="34" charset="0"/>
                          <a:cs typeface="Arial" panose="020B0604020202020204" pitchFamily="34" charset="0"/>
                        </a:rPr>
                        <a:t>РЩЖ</a:t>
                      </a:r>
                      <a:endParaRPr lang="en-US" sz="2000" b="1" dirty="0">
                        <a:solidFill>
                          <a:schemeClr val="bg1"/>
                        </a:solidFill>
                        <a:latin typeface="Arial" panose="020B0604020202020204" pitchFamily="34" charset="0"/>
                        <a:cs typeface="Arial" panose="020B0604020202020204" pitchFamily="34" charset="0"/>
                      </a:endParaRPr>
                    </a:p>
                  </a:txBody>
                  <a:tcPr marL="115619" marR="115619" marT="57809" marB="57809" anchor="b"/>
                </a:tc>
                <a:tc>
                  <a:txBody>
                    <a:bodyPr/>
                    <a:lstStyle/>
                    <a:p>
                      <a:pPr algn="ctr"/>
                      <a:r>
                        <a:rPr lang="ru-RU" sz="2000" b="1" dirty="0">
                          <a:solidFill>
                            <a:schemeClr val="bg1"/>
                          </a:solidFill>
                        </a:rPr>
                        <a:t>Пациенты в исследованиях</a:t>
                      </a:r>
                      <a:endParaRPr lang="en-US" sz="2000" b="1" dirty="0">
                        <a:solidFill>
                          <a:schemeClr val="bg1"/>
                        </a:solidFill>
                      </a:endParaRPr>
                    </a:p>
                  </a:txBody>
                  <a:tcPr marL="115619" marR="115619" marT="57809" marB="57809" anchor="b"/>
                </a:tc>
                <a:tc>
                  <a:txBody>
                    <a:bodyPr/>
                    <a:lstStyle/>
                    <a:p>
                      <a:pPr algn="ctr"/>
                      <a:r>
                        <a:rPr lang="ru-RU" sz="2000" b="1" dirty="0">
                          <a:solidFill>
                            <a:schemeClr val="bg1"/>
                          </a:solidFill>
                        </a:rPr>
                        <a:t>ЧОО</a:t>
                      </a:r>
                      <a:r>
                        <a:rPr lang="en-US" sz="2000" b="1" dirty="0">
                          <a:solidFill>
                            <a:schemeClr val="bg1"/>
                          </a:solidFill>
                        </a:rPr>
                        <a:t>, %</a:t>
                      </a:r>
                      <a:endParaRPr lang="en-US" sz="2000" b="1" dirty="0">
                        <a:solidFill>
                          <a:schemeClr val="bg1"/>
                        </a:solidFill>
                        <a:latin typeface="Arial" panose="020B0604020202020204" pitchFamily="34" charset="0"/>
                        <a:cs typeface="Arial" panose="020B0604020202020204" pitchFamily="34" charset="0"/>
                      </a:endParaRPr>
                    </a:p>
                  </a:txBody>
                  <a:tcPr marL="115619" marR="115619" marT="57809" marB="57809" anchor="b"/>
                </a:tc>
                <a:tc>
                  <a:txBody>
                    <a:bodyPr/>
                    <a:lstStyle/>
                    <a:p>
                      <a:pPr algn="ctr"/>
                      <a:r>
                        <a:rPr lang="ru-RU" sz="2000" b="1" dirty="0" err="1">
                          <a:solidFill>
                            <a:schemeClr val="bg1"/>
                          </a:solidFill>
                        </a:rPr>
                        <a:t>мВБП</a:t>
                      </a:r>
                      <a:r>
                        <a:rPr lang="en-US" sz="2000" b="1" dirty="0">
                          <a:solidFill>
                            <a:schemeClr val="bg1"/>
                          </a:solidFill>
                        </a:rPr>
                        <a:t>,</a:t>
                      </a:r>
                      <a:r>
                        <a:rPr lang="ru-RU" sz="2000" b="1" dirty="0">
                          <a:solidFill>
                            <a:schemeClr val="bg1"/>
                          </a:solidFill>
                        </a:rPr>
                        <a:t> </a:t>
                      </a:r>
                      <a:r>
                        <a:rPr lang="ru-RU" sz="2000" b="1" dirty="0" err="1">
                          <a:solidFill>
                            <a:schemeClr val="bg1"/>
                          </a:solidFill>
                        </a:rPr>
                        <a:t>мес</a:t>
                      </a:r>
                      <a:endParaRPr lang="en-US" sz="2000" b="1" dirty="0">
                        <a:solidFill>
                          <a:schemeClr val="bg1"/>
                        </a:solidFill>
                        <a:latin typeface="Arial" panose="020B0604020202020204" pitchFamily="34" charset="0"/>
                        <a:cs typeface="Arial" panose="020B0604020202020204" pitchFamily="34" charset="0"/>
                      </a:endParaRPr>
                    </a:p>
                  </a:txBody>
                  <a:tcPr marL="115619" marR="115619" marT="57809" marB="57809" anchor="b"/>
                </a:tc>
                <a:tc>
                  <a:txBody>
                    <a:bodyPr/>
                    <a:lstStyle/>
                    <a:p>
                      <a:pPr algn="ctr"/>
                      <a:r>
                        <a:rPr lang="ru-RU" sz="2000" dirty="0" err="1">
                          <a:solidFill>
                            <a:schemeClr val="bg1"/>
                          </a:solidFill>
                        </a:rPr>
                        <a:t>мОВ</a:t>
                      </a:r>
                      <a:r>
                        <a:rPr lang="en-US" sz="2000" dirty="0">
                          <a:solidFill>
                            <a:schemeClr val="bg1"/>
                          </a:solidFill>
                        </a:rPr>
                        <a:t>, </a:t>
                      </a:r>
                      <a:r>
                        <a:rPr lang="ru-RU" sz="2000" dirty="0" err="1">
                          <a:solidFill>
                            <a:schemeClr val="bg1"/>
                          </a:solidFill>
                        </a:rPr>
                        <a:t>мес</a:t>
                      </a:r>
                      <a:endParaRPr lang="en-US" sz="2000" dirty="0">
                        <a:solidFill>
                          <a:schemeClr val="bg1"/>
                        </a:solidFill>
                        <a:latin typeface="Arial" panose="020B0604020202020204" pitchFamily="34" charset="0"/>
                        <a:cs typeface="Arial" panose="020B0604020202020204" pitchFamily="34" charset="0"/>
                      </a:endParaRPr>
                    </a:p>
                  </a:txBody>
                  <a:tcPr marL="115619" marR="115619" marT="57809" marB="57809" anchor="b"/>
                </a:tc>
                <a:extLst>
                  <a:ext uri="{0D108BD9-81ED-4DB2-BD59-A6C34878D82A}">
                    <a16:rowId xmlns:a16="http://schemas.microsoft.com/office/drawing/2014/main" val="818845325"/>
                  </a:ext>
                </a:extLst>
              </a:tr>
              <a:tr h="586367">
                <a:tc>
                  <a:txBody>
                    <a:bodyPr/>
                    <a:lstStyle/>
                    <a:p>
                      <a:pPr algn="ctr"/>
                      <a:r>
                        <a:rPr lang="ru-RU" sz="1600" b="0" dirty="0" err="1">
                          <a:solidFill>
                            <a:schemeClr val="tx1"/>
                          </a:solidFill>
                          <a:latin typeface="+mn-lt"/>
                        </a:rPr>
                        <a:t>Сорафениб</a:t>
                      </a:r>
                      <a:r>
                        <a:rPr lang="en-US" sz="1600" b="0" baseline="30000" dirty="0">
                          <a:solidFill>
                            <a:schemeClr val="tx1"/>
                          </a:solidFill>
                          <a:effectLst/>
                          <a:latin typeface="+mn-lt"/>
                        </a:rPr>
                        <a:t>2</a:t>
                      </a:r>
                      <a:endParaRPr lang="en-US" sz="1600" b="0" dirty="0">
                        <a:solidFill>
                          <a:schemeClr val="tx1"/>
                        </a:solidFill>
                        <a:latin typeface="+mn-lt"/>
                        <a:cs typeface="Arial" panose="020B0604020202020204" pitchFamily="34" charset="0"/>
                      </a:endParaRPr>
                    </a:p>
                  </a:txBody>
                  <a:tcPr marL="115619" marR="115619" marT="57809" marB="57809" anchor="ctr"/>
                </a:tc>
                <a:tc>
                  <a:txBody>
                    <a:bodyPr/>
                    <a:lstStyle/>
                    <a:p>
                      <a:pPr algn="ctr"/>
                      <a:r>
                        <a:rPr lang="ru-RU" sz="1600" b="0" dirty="0">
                          <a:solidFill>
                            <a:schemeClr val="tx1"/>
                          </a:solidFill>
                          <a:latin typeface="+mn-lt"/>
                          <a:cs typeface="Arial" panose="020B0604020202020204" pitchFamily="34" charset="0"/>
                        </a:rPr>
                        <a:t>ДРЩЖ</a:t>
                      </a:r>
                      <a:endParaRPr lang="en-US" sz="1600" b="0" dirty="0">
                        <a:solidFill>
                          <a:schemeClr val="tx1"/>
                        </a:solidFill>
                        <a:latin typeface="+mn-lt"/>
                        <a:cs typeface="Arial" panose="020B0604020202020204" pitchFamily="34" charset="0"/>
                      </a:endParaRPr>
                    </a:p>
                  </a:txBody>
                  <a:tcPr marL="115619" marR="115619" marT="57809" marB="57809" anchor="ctr"/>
                </a:tc>
                <a:tc>
                  <a:txBody>
                    <a:bodyPr/>
                    <a:lstStyle/>
                    <a:p>
                      <a:pPr algn="ctr"/>
                      <a:r>
                        <a:rPr lang="en-US" sz="1600" dirty="0">
                          <a:solidFill>
                            <a:schemeClr val="tx1"/>
                          </a:solidFill>
                          <a:effectLst/>
                          <a:latin typeface="+mn-lt"/>
                          <a:cs typeface="Arial" panose="020B0604020202020204" pitchFamily="34" charset="0"/>
                        </a:rPr>
                        <a:t>417</a:t>
                      </a: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12,2%</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1</a:t>
                      </a:r>
                      <a:r>
                        <a:rPr lang="ru-RU" sz="1600" dirty="0">
                          <a:solidFill>
                            <a:schemeClr val="tx1"/>
                          </a:solidFill>
                          <a:effectLst/>
                          <a:latin typeface="+mn-lt"/>
                        </a:rPr>
                        <a:t>0,8</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NR</a:t>
                      </a:r>
                      <a:endParaRPr lang="en-US" sz="1600" dirty="0">
                        <a:solidFill>
                          <a:schemeClr val="tx1"/>
                        </a:solidFill>
                        <a:effectLst/>
                        <a:latin typeface="+mn-lt"/>
                        <a:cs typeface="Arial" panose="020B0604020202020204" pitchFamily="34" charset="0"/>
                      </a:endParaRPr>
                    </a:p>
                  </a:txBody>
                  <a:tcPr marL="60219" marR="60219" marT="0" marB="0" anchor="ctr"/>
                </a:tc>
                <a:extLst>
                  <a:ext uri="{0D108BD9-81ED-4DB2-BD59-A6C34878D82A}">
                    <a16:rowId xmlns:a16="http://schemas.microsoft.com/office/drawing/2014/main" val="3855837196"/>
                  </a:ext>
                </a:extLst>
              </a:tr>
              <a:tr h="586367">
                <a:tc>
                  <a:txBody>
                    <a:bodyPr/>
                    <a:lstStyle/>
                    <a:p>
                      <a:pPr algn="ctr"/>
                      <a:r>
                        <a:rPr lang="ru-RU" sz="1600" b="0" dirty="0" err="1">
                          <a:solidFill>
                            <a:schemeClr val="tx1"/>
                          </a:solidFill>
                          <a:effectLst/>
                          <a:latin typeface="+mn-lt"/>
                        </a:rPr>
                        <a:t>Ленватиниб</a:t>
                      </a:r>
                      <a:r>
                        <a:rPr lang="en-US" sz="1600" b="0" baseline="30000" dirty="0">
                          <a:solidFill>
                            <a:schemeClr val="tx1"/>
                          </a:solidFill>
                          <a:effectLst/>
                          <a:latin typeface="+mn-lt"/>
                        </a:rPr>
                        <a:t>1</a:t>
                      </a:r>
                      <a:endParaRPr lang="en-US" sz="1600" b="0" dirty="0">
                        <a:solidFill>
                          <a:schemeClr val="tx1"/>
                        </a:solidFill>
                        <a:latin typeface="+mn-lt"/>
                        <a:cs typeface="Arial" panose="020B0604020202020204" pitchFamily="34" charset="0"/>
                      </a:endParaRPr>
                    </a:p>
                  </a:txBody>
                  <a:tcPr marL="115619" marR="115619" marT="57809" marB="57809" anchor="ctr"/>
                </a:tc>
                <a:tc>
                  <a:txBody>
                    <a:bodyPr/>
                    <a:lstStyle/>
                    <a:p>
                      <a:pPr algn="ctr"/>
                      <a:r>
                        <a:rPr lang="ru-RU" sz="1600" b="0" dirty="0">
                          <a:solidFill>
                            <a:schemeClr val="tx1"/>
                          </a:solidFill>
                          <a:latin typeface="+mn-lt"/>
                          <a:cs typeface="Arial" panose="020B0604020202020204" pitchFamily="34" charset="0"/>
                        </a:rPr>
                        <a:t>ДРЩЖ</a:t>
                      </a:r>
                      <a:endParaRPr lang="en-US" sz="1600" b="0" dirty="0">
                        <a:solidFill>
                          <a:schemeClr val="tx1"/>
                        </a:solidFill>
                        <a:latin typeface="+mn-lt"/>
                        <a:cs typeface="Arial" panose="020B0604020202020204" pitchFamily="34" charset="0"/>
                      </a:endParaRPr>
                    </a:p>
                  </a:txBody>
                  <a:tcPr marL="115619" marR="115619" marT="57809" marB="57809" anchor="ctr"/>
                </a:tc>
                <a:tc>
                  <a:txBody>
                    <a:bodyPr/>
                    <a:lstStyle/>
                    <a:p>
                      <a:pPr algn="ctr"/>
                      <a:r>
                        <a:rPr lang="en-US" sz="1600" dirty="0">
                          <a:solidFill>
                            <a:schemeClr val="tx1"/>
                          </a:solidFill>
                          <a:effectLst/>
                          <a:latin typeface="+mn-lt"/>
                          <a:cs typeface="Arial" panose="020B0604020202020204" pitchFamily="34" charset="0"/>
                        </a:rPr>
                        <a:t>392</a:t>
                      </a: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64,8%</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18,3</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cs typeface="Arial" panose="020B0604020202020204" pitchFamily="34" charset="0"/>
                        </a:rPr>
                        <a:t>NR</a:t>
                      </a:r>
                    </a:p>
                  </a:txBody>
                  <a:tcPr marL="60219" marR="60219" marT="0" marB="0" anchor="ctr"/>
                </a:tc>
                <a:extLst>
                  <a:ext uri="{0D108BD9-81ED-4DB2-BD59-A6C34878D82A}">
                    <a16:rowId xmlns:a16="http://schemas.microsoft.com/office/drawing/2014/main" val="1172415953"/>
                  </a:ext>
                </a:extLst>
              </a:tr>
              <a:tr h="586367">
                <a:tc>
                  <a:txBody>
                    <a:bodyPr/>
                    <a:lstStyle/>
                    <a:p>
                      <a:pPr algn="ctr"/>
                      <a:r>
                        <a:rPr lang="ru-RU" sz="1600" b="0" dirty="0">
                          <a:solidFill>
                            <a:schemeClr val="tx1"/>
                          </a:solidFill>
                          <a:effectLst/>
                          <a:latin typeface="+mn-lt"/>
                        </a:rPr>
                        <a:t>Кабозантиниб</a:t>
                      </a:r>
                      <a:r>
                        <a:rPr lang="en-US" sz="1600" b="0" baseline="30000" dirty="0">
                          <a:solidFill>
                            <a:schemeClr val="tx1"/>
                          </a:solidFill>
                          <a:effectLst/>
                          <a:latin typeface="+mn-lt"/>
                        </a:rPr>
                        <a:t>3</a:t>
                      </a:r>
                      <a:r>
                        <a:rPr lang="en-US" sz="1600" b="0" dirty="0">
                          <a:solidFill>
                            <a:schemeClr val="tx1"/>
                          </a:solidFill>
                          <a:effectLst/>
                          <a:latin typeface="+mn-lt"/>
                        </a:rPr>
                        <a:t> </a:t>
                      </a:r>
                      <a:endParaRPr lang="en-US" sz="1600" b="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ru-RU" sz="1600" b="0" dirty="0">
                          <a:solidFill>
                            <a:schemeClr val="tx1"/>
                          </a:solidFill>
                          <a:effectLst/>
                          <a:latin typeface="+mn-lt"/>
                          <a:cs typeface="Arial" panose="020B0604020202020204" pitchFamily="34" charset="0"/>
                        </a:rPr>
                        <a:t>ДРЩЖ</a:t>
                      </a:r>
                      <a:endParaRPr lang="en-US" sz="1600" b="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170</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11%</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11</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ru-RU" sz="1600" dirty="0">
                          <a:solidFill>
                            <a:schemeClr val="tx1"/>
                          </a:solidFill>
                          <a:effectLst/>
                          <a:latin typeface="+mn-lt"/>
                          <a:cs typeface="Arial" panose="020B0604020202020204" pitchFamily="34" charset="0"/>
                        </a:rPr>
                        <a:t>19,4</a:t>
                      </a:r>
                      <a:endParaRPr lang="en-US" sz="1600" dirty="0">
                        <a:solidFill>
                          <a:schemeClr val="tx1"/>
                        </a:solidFill>
                        <a:effectLst/>
                        <a:latin typeface="+mn-lt"/>
                        <a:cs typeface="Arial" panose="020B0604020202020204" pitchFamily="34" charset="0"/>
                      </a:endParaRPr>
                    </a:p>
                  </a:txBody>
                  <a:tcPr marL="60219" marR="60219" marT="0" marB="0" anchor="ctr"/>
                </a:tc>
                <a:extLst>
                  <a:ext uri="{0D108BD9-81ED-4DB2-BD59-A6C34878D82A}">
                    <a16:rowId xmlns:a16="http://schemas.microsoft.com/office/drawing/2014/main" val="306414396"/>
                  </a:ext>
                </a:extLst>
              </a:tr>
              <a:tr h="586367">
                <a:tc>
                  <a:txBody>
                    <a:bodyPr/>
                    <a:lstStyle/>
                    <a:p>
                      <a:pPr algn="ctr"/>
                      <a:r>
                        <a:rPr lang="ru-RU" sz="1600" b="0" dirty="0">
                          <a:solidFill>
                            <a:schemeClr val="tx1"/>
                          </a:solidFill>
                          <a:effectLst/>
                          <a:latin typeface="+mn-lt"/>
                        </a:rPr>
                        <a:t>Вандетаниб</a:t>
                      </a:r>
                      <a:r>
                        <a:rPr lang="en-US" sz="1600" b="0" kern="1200" baseline="30000" dirty="0">
                          <a:solidFill>
                            <a:schemeClr val="tx1"/>
                          </a:solidFill>
                          <a:effectLst/>
                          <a:latin typeface="+mn-lt"/>
                        </a:rPr>
                        <a:t>4</a:t>
                      </a:r>
                      <a:r>
                        <a:rPr lang="en-US" sz="1600" b="0" dirty="0">
                          <a:solidFill>
                            <a:schemeClr val="tx1"/>
                          </a:solidFill>
                          <a:effectLst/>
                          <a:latin typeface="+mn-lt"/>
                        </a:rPr>
                        <a:t> </a:t>
                      </a:r>
                      <a:endParaRPr lang="en-US" sz="1600" b="0" dirty="0">
                        <a:solidFill>
                          <a:schemeClr val="tx1"/>
                        </a:solidFill>
                        <a:effectLst/>
                        <a:latin typeface="+mn-lt"/>
                        <a:cs typeface="Arial" panose="020B0604020202020204" pitchFamily="34" charset="0"/>
                      </a:endParaRPr>
                    </a:p>
                  </a:txBody>
                  <a:tcPr marL="119631" marR="119631" marT="59815" marB="59815" anchor="ctr"/>
                </a:tc>
                <a:tc>
                  <a:txBody>
                    <a:bodyPr/>
                    <a:lstStyle/>
                    <a:p>
                      <a:pPr algn="ctr"/>
                      <a:r>
                        <a:rPr lang="ru-RU" sz="1600" b="0" dirty="0">
                          <a:solidFill>
                            <a:schemeClr val="tx1"/>
                          </a:solidFill>
                          <a:effectLst/>
                          <a:latin typeface="+mn-lt"/>
                          <a:cs typeface="Arial" panose="020B0604020202020204" pitchFamily="34" charset="0"/>
                        </a:rPr>
                        <a:t>МРЩЖ</a:t>
                      </a:r>
                      <a:endParaRPr lang="en-US" sz="1600" b="0" dirty="0">
                        <a:solidFill>
                          <a:schemeClr val="tx1"/>
                        </a:solidFill>
                        <a:effectLst/>
                        <a:latin typeface="+mn-lt"/>
                        <a:cs typeface="Arial" panose="020B0604020202020204" pitchFamily="34" charset="0"/>
                      </a:endParaRPr>
                    </a:p>
                  </a:txBody>
                  <a:tcPr marL="119631" marR="119631" marT="59815" marB="59815" anchor="ctr"/>
                </a:tc>
                <a:tc>
                  <a:txBody>
                    <a:bodyPr/>
                    <a:lstStyle/>
                    <a:p>
                      <a:pPr algn="ctr"/>
                      <a:r>
                        <a:rPr lang="en-US" sz="1600" dirty="0">
                          <a:solidFill>
                            <a:schemeClr val="tx1"/>
                          </a:solidFill>
                          <a:effectLst/>
                          <a:latin typeface="+mn-lt"/>
                        </a:rPr>
                        <a:t>231</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45</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30</a:t>
                      </a:r>
                      <a:r>
                        <a:rPr lang="ru-RU" sz="1600" dirty="0">
                          <a:solidFill>
                            <a:schemeClr val="tx1"/>
                          </a:solidFill>
                          <a:effectLst/>
                          <a:latin typeface="+mn-lt"/>
                        </a:rPr>
                        <a:t>,</a:t>
                      </a:r>
                      <a:r>
                        <a:rPr lang="en-US" sz="1600" dirty="0">
                          <a:solidFill>
                            <a:schemeClr val="tx1"/>
                          </a:solidFill>
                          <a:effectLst/>
                          <a:latin typeface="+mn-lt"/>
                        </a:rPr>
                        <a:t>5</a:t>
                      </a:r>
                      <a:endParaRPr lang="en-US" sz="1600" dirty="0">
                        <a:solidFill>
                          <a:schemeClr val="tx1"/>
                        </a:solidFill>
                        <a:effectLst/>
                        <a:latin typeface="+mn-lt"/>
                        <a:cs typeface="Arial" panose="020B0604020202020204" pitchFamily="34" charset="0"/>
                      </a:endParaRPr>
                    </a:p>
                  </a:txBody>
                  <a:tcPr marL="60219" marR="60219" marT="0" marB="0" anchor="ctr"/>
                </a:tc>
                <a:tc>
                  <a:txBody>
                    <a:bodyPr/>
                    <a:lstStyle/>
                    <a:p>
                      <a:pPr algn="ctr"/>
                      <a:r>
                        <a:rPr lang="en-US" sz="1600" dirty="0">
                          <a:solidFill>
                            <a:schemeClr val="tx1"/>
                          </a:solidFill>
                          <a:effectLst/>
                          <a:latin typeface="+mn-lt"/>
                        </a:rPr>
                        <a:t>NR </a:t>
                      </a:r>
                      <a:endParaRPr lang="en-US" sz="1600" dirty="0">
                        <a:solidFill>
                          <a:schemeClr val="tx1"/>
                        </a:solidFill>
                        <a:effectLst/>
                        <a:latin typeface="+mn-lt"/>
                        <a:cs typeface="Arial" panose="020B0604020202020204" pitchFamily="34" charset="0"/>
                      </a:endParaRPr>
                    </a:p>
                  </a:txBody>
                  <a:tcPr marL="60219" marR="60219" marT="0" marB="0" anchor="ctr"/>
                </a:tc>
                <a:extLst>
                  <a:ext uri="{0D108BD9-81ED-4DB2-BD59-A6C34878D82A}">
                    <a16:rowId xmlns:a16="http://schemas.microsoft.com/office/drawing/2014/main" val="1509082750"/>
                  </a:ext>
                </a:extLst>
              </a:tr>
            </a:tbl>
          </a:graphicData>
        </a:graphic>
      </p:graphicFrame>
      <p:sp>
        <p:nvSpPr>
          <p:cNvPr id="10" name="TextBox 9">
            <a:extLst>
              <a:ext uri="{FF2B5EF4-FFF2-40B4-BE49-F238E27FC236}">
                <a16:creationId xmlns:a16="http://schemas.microsoft.com/office/drawing/2014/main" id="{584F2270-D49C-2840-B29C-83E21C7AC6B3}"/>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Подходы к терапии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5" name="TextBox 4">
            <a:extLst>
              <a:ext uri="{FF2B5EF4-FFF2-40B4-BE49-F238E27FC236}">
                <a16:creationId xmlns:a16="http://schemas.microsoft.com/office/drawing/2014/main" id="{E5EEF3E1-9BC5-1E83-C524-7CBFD4C192F1}"/>
              </a:ext>
            </a:extLst>
          </p:cNvPr>
          <p:cNvSpPr txBox="1"/>
          <p:nvPr/>
        </p:nvSpPr>
        <p:spPr>
          <a:xfrm>
            <a:off x="660860" y="5588693"/>
            <a:ext cx="6230616" cy="307777"/>
          </a:xfrm>
          <a:prstGeom prst="rect">
            <a:avLst/>
          </a:prstGeom>
          <a:noFill/>
        </p:spPr>
        <p:txBody>
          <a:bodyPr wrap="none" lIns="0" rIns="0" rtlCol="0">
            <a:spAutoFit/>
          </a:bodyPr>
          <a:lstStyle/>
          <a:p>
            <a:pPr algn="l"/>
            <a:r>
              <a:rPr lang="ru-RU" sz="1400" b="1" dirty="0">
                <a:solidFill>
                  <a:srgbClr val="7030A0"/>
                </a:solidFill>
              </a:rPr>
              <a:t>Данные представленные на сладе не являются прямым сравнением </a:t>
            </a:r>
          </a:p>
        </p:txBody>
      </p:sp>
    </p:spTree>
    <p:custDataLst>
      <p:tags r:id="rId1"/>
    </p:custDataLst>
    <p:extLst>
      <p:ext uri="{BB962C8B-B14F-4D97-AF65-F5344CB8AC3E}">
        <p14:creationId xmlns:p14="http://schemas.microsoft.com/office/powerpoint/2010/main" val="4109208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Rounded Corners 83">
            <a:hlinkClick r:id="" action="ppaction://noaction"/>
            <a:extLst>
              <a:ext uri="{FF2B5EF4-FFF2-40B4-BE49-F238E27FC236}">
                <a16:creationId xmlns:a16="http://schemas.microsoft.com/office/drawing/2014/main" id="{8847E00D-3857-FF4C-BE51-7E8E069A2A6F}"/>
              </a:ext>
            </a:extLst>
          </p:cNvPr>
          <p:cNvSpPr/>
          <p:nvPr/>
        </p:nvSpPr>
        <p:spPr>
          <a:xfrm>
            <a:off x="4059001" y="1680607"/>
            <a:ext cx="4371566" cy="2990888"/>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30" normalizeH="0" baseline="0" noProof="0" dirty="0">
              <a:ln>
                <a:noFill/>
              </a:ln>
              <a:solidFill>
                <a:srgbClr val="57585B"/>
              </a:solidFill>
              <a:effectLst/>
              <a:uLnTx/>
              <a:uFillTx/>
              <a:latin typeface="Museo 500" panose="02000000000000000000" pitchFamily="50" charset="0"/>
              <a:ea typeface="+mn-ea"/>
              <a:cs typeface="Arial" panose="020B0604020202020204" pitchFamily="34" charset="0"/>
            </a:endParaRPr>
          </a:p>
        </p:txBody>
      </p:sp>
      <p:sp>
        <p:nvSpPr>
          <p:cNvPr id="56" name="Freeform: Shape 84">
            <a:hlinkClick r:id="" action="ppaction://noaction"/>
            <a:extLst>
              <a:ext uri="{FF2B5EF4-FFF2-40B4-BE49-F238E27FC236}">
                <a16:creationId xmlns:a16="http://schemas.microsoft.com/office/drawing/2014/main" id="{A7E52CA7-BBFF-C247-BBFE-FEF52381BC7C}"/>
              </a:ext>
            </a:extLst>
          </p:cNvPr>
          <p:cNvSpPr/>
          <p:nvPr/>
        </p:nvSpPr>
        <p:spPr>
          <a:xfrm>
            <a:off x="4051154" y="1680606"/>
            <a:ext cx="4379413" cy="421528"/>
          </a:xfrm>
          <a:custGeom>
            <a:avLst/>
            <a:gdLst>
              <a:gd name="connsiteX0" fmla="*/ 50241 w 1363242"/>
              <a:gd name="connsiteY0" fmla="*/ 0 h 270179"/>
              <a:gd name="connsiteX1" fmla="*/ 1313001 w 1363242"/>
              <a:gd name="connsiteY1" fmla="*/ 0 h 270179"/>
              <a:gd name="connsiteX2" fmla="*/ 1363242 w 1363242"/>
              <a:gd name="connsiteY2" fmla="*/ 50241 h 270179"/>
              <a:gd name="connsiteX3" fmla="*/ 1363242 w 1363242"/>
              <a:gd name="connsiteY3" fmla="*/ 270179 h 270179"/>
              <a:gd name="connsiteX4" fmla="*/ 0 w 1363242"/>
              <a:gd name="connsiteY4" fmla="*/ 270179 h 270179"/>
              <a:gd name="connsiteX5" fmla="*/ 0 w 1363242"/>
              <a:gd name="connsiteY5" fmla="*/ 50241 h 270179"/>
              <a:gd name="connsiteX6" fmla="*/ 50241 w 1363242"/>
              <a:gd name="connsiteY6" fmla="*/ 0 h 27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3242" h="270179">
                <a:moveTo>
                  <a:pt x="50241" y="0"/>
                </a:moveTo>
                <a:lnTo>
                  <a:pt x="1313001" y="0"/>
                </a:lnTo>
                <a:cubicBezTo>
                  <a:pt x="1340748" y="0"/>
                  <a:pt x="1363242" y="22494"/>
                  <a:pt x="1363242" y="50241"/>
                </a:cubicBezTo>
                <a:lnTo>
                  <a:pt x="1363242" y="270179"/>
                </a:lnTo>
                <a:lnTo>
                  <a:pt x="0" y="270179"/>
                </a:lnTo>
                <a:lnTo>
                  <a:pt x="0" y="50241"/>
                </a:lnTo>
                <a:cubicBezTo>
                  <a:pt x="0" y="22494"/>
                  <a:pt x="22494" y="0"/>
                  <a:pt x="50241" y="0"/>
                </a:cubicBezTo>
                <a:close/>
              </a:path>
            </a:pathLst>
          </a:custGeom>
          <a:solidFill>
            <a:schemeClr val="accent1"/>
          </a:solidFill>
          <a:ln w="12700" cap="flat" cmpd="sng" algn="ctr">
            <a:noFill/>
            <a:prstDash val="solid"/>
            <a:miter lim="800000"/>
          </a:ln>
          <a:effectLst/>
        </p:spPr>
        <p:txBody>
          <a:bodyPr rot="0" spcFirstLastPara="0" vertOverflow="overflow" horzOverflow="overflow" vert="horz" wrap="square" lIns="180000" tIns="0" rIns="0" bIns="36000" numCol="1" spcCol="0" rtlCol="0" fromWordArt="0" anchor="ctr" anchorCtr="0" forceAA="0" compatLnSpc="1">
            <a:prstTxWarp prst="textNoShape">
              <a:avLst/>
            </a:prstTxWarp>
            <a:noAutofit/>
          </a:bodyPr>
          <a:lstStyle/>
          <a:p>
            <a:pPr>
              <a:defRPr/>
            </a:pPr>
            <a:r>
              <a:rPr kumimoji="0" lang="ru" sz="1600" b="1" u="none" strike="noStrike" kern="1200" cap="none" spc="0" normalizeH="0" baseline="0" noProof="0" dirty="0">
                <a:ln>
                  <a:noFill/>
                </a:ln>
                <a:solidFill>
                  <a:srgbClr val="FFFFFF"/>
                </a:solidFill>
                <a:effectLst/>
                <a:highlight>
                  <a:srgbClr val="000000">
                    <a:alpha val="0"/>
                  </a:srgbClr>
                </a:highlight>
                <a:uLnTx/>
                <a:uFillTx/>
                <a:latin typeface="+mj-lt"/>
                <a:ea typeface="Tahoma"/>
                <a:cs typeface="Arial" panose="020B0604020202020204" pitchFamily="34" charset="0"/>
              </a:rPr>
              <a:t>Слияние в гене RET (</a:t>
            </a:r>
            <a:r>
              <a:rPr kumimoji="0" lang="en-US" sz="1600" b="1" u="none" strike="noStrike" kern="1200" cap="none" spc="0" normalizeH="0" baseline="0" noProof="0" dirty="0">
                <a:ln>
                  <a:noFill/>
                </a:ln>
                <a:solidFill>
                  <a:srgbClr val="FFFFFF"/>
                </a:solidFill>
                <a:effectLst/>
                <a:highlight>
                  <a:srgbClr val="000000">
                    <a:alpha val="0"/>
                  </a:srgbClr>
                </a:highlight>
                <a:uLnTx/>
                <a:uFillTx/>
                <a:latin typeface="+mj-lt"/>
                <a:ea typeface="Tahoma"/>
                <a:cs typeface="Arial" panose="020B0604020202020204" pitchFamily="34" charset="0"/>
              </a:rPr>
              <a:t>Fusions</a:t>
            </a:r>
            <a:r>
              <a:rPr kumimoji="0" lang="ru-RU" sz="1600" b="1" u="none" strike="noStrike" kern="1200" cap="none" spc="0" normalizeH="0" baseline="0" noProof="0" dirty="0">
                <a:ln>
                  <a:noFill/>
                </a:ln>
                <a:solidFill>
                  <a:srgbClr val="FFFFFF"/>
                </a:solidFill>
                <a:effectLst/>
                <a:highlight>
                  <a:srgbClr val="000000">
                    <a:alpha val="0"/>
                  </a:srgbClr>
                </a:highlight>
                <a:uLnTx/>
                <a:uFillTx/>
                <a:latin typeface="+mj-lt"/>
                <a:ea typeface="Tahoma"/>
                <a:cs typeface="Arial" panose="020B0604020202020204" pitchFamily="34" charset="0"/>
              </a:rPr>
              <a:t>)</a:t>
            </a:r>
            <a:endParaRPr kumimoji="0" lang="ru" sz="1600" b="1" u="none" strike="noStrike" kern="1200" cap="none" spc="0" normalizeH="0" baseline="0" noProof="0" dirty="0">
              <a:ln>
                <a:noFill/>
              </a:ln>
              <a:solidFill>
                <a:srgbClr val="FFFFFF"/>
              </a:solidFill>
              <a:effectLst/>
              <a:highlight>
                <a:srgbClr val="000000">
                  <a:alpha val="0"/>
                </a:srgbClr>
              </a:highlight>
              <a:uLnTx/>
              <a:uFillTx/>
              <a:latin typeface="+mj-lt"/>
              <a:ea typeface="Tahoma"/>
              <a:cs typeface="Arial" panose="020B0604020202020204" pitchFamily="34" charset="0"/>
            </a:endParaRPr>
          </a:p>
        </p:txBody>
      </p:sp>
      <p:sp>
        <p:nvSpPr>
          <p:cNvPr id="57" name="Rectangle: Rounded Corners 27">
            <a:hlinkClick r:id="" action="ppaction://noaction"/>
            <a:extLst>
              <a:ext uri="{FF2B5EF4-FFF2-40B4-BE49-F238E27FC236}">
                <a16:creationId xmlns:a16="http://schemas.microsoft.com/office/drawing/2014/main" id="{2400A1C7-7F69-DF43-A124-89756875D8A0}"/>
              </a:ext>
            </a:extLst>
          </p:cNvPr>
          <p:cNvSpPr/>
          <p:nvPr/>
        </p:nvSpPr>
        <p:spPr>
          <a:xfrm>
            <a:off x="8598101" y="1908246"/>
            <a:ext cx="3289099" cy="2763248"/>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30" normalizeH="0" baseline="0" noProof="0">
              <a:ln>
                <a:noFill/>
              </a:ln>
              <a:solidFill>
                <a:srgbClr val="57585B"/>
              </a:solidFill>
              <a:effectLst/>
              <a:uLnTx/>
              <a:uFillTx/>
              <a:latin typeface="Museo 500" panose="02000000000000000000" pitchFamily="50" charset="0"/>
              <a:ea typeface="+mn-ea"/>
              <a:cs typeface="Arial" panose="020B0604020202020204" pitchFamily="34" charset="0"/>
            </a:endParaRPr>
          </a:p>
        </p:txBody>
      </p:sp>
      <p:sp>
        <p:nvSpPr>
          <p:cNvPr id="58" name="Freeform: Shape 28">
            <a:hlinkClick r:id="" action="ppaction://noaction"/>
            <a:extLst>
              <a:ext uri="{FF2B5EF4-FFF2-40B4-BE49-F238E27FC236}">
                <a16:creationId xmlns:a16="http://schemas.microsoft.com/office/drawing/2014/main" id="{191D4DA4-E3E3-0748-83FB-472F6A0CCDE7}"/>
              </a:ext>
            </a:extLst>
          </p:cNvPr>
          <p:cNvSpPr/>
          <p:nvPr/>
        </p:nvSpPr>
        <p:spPr>
          <a:xfrm>
            <a:off x="8598101" y="1680606"/>
            <a:ext cx="3289099" cy="375738"/>
          </a:xfrm>
          <a:custGeom>
            <a:avLst/>
            <a:gdLst>
              <a:gd name="connsiteX0" fmla="*/ 50241 w 1363242"/>
              <a:gd name="connsiteY0" fmla="*/ 0 h 270179"/>
              <a:gd name="connsiteX1" fmla="*/ 1313001 w 1363242"/>
              <a:gd name="connsiteY1" fmla="*/ 0 h 270179"/>
              <a:gd name="connsiteX2" fmla="*/ 1363242 w 1363242"/>
              <a:gd name="connsiteY2" fmla="*/ 50241 h 270179"/>
              <a:gd name="connsiteX3" fmla="*/ 1363242 w 1363242"/>
              <a:gd name="connsiteY3" fmla="*/ 270179 h 270179"/>
              <a:gd name="connsiteX4" fmla="*/ 0 w 1363242"/>
              <a:gd name="connsiteY4" fmla="*/ 270179 h 270179"/>
              <a:gd name="connsiteX5" fmla="*/ 0 w 1363242"/>
              <a:gd name="connsiteY5" fmla="*/ 50241 h 270179"/>
              <a:gd name="connsiteX6" fmla="*/ 50241 w 1363242"/>
              <a:gd name="connsiteY6" fmla="*/ 0 h 27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3242" h="270179">
                <a:moveTo>
                  <a:pt x="50241" y="0"/>
                </a:moveTo>
                <a:lnTo>
                  <a:pt x="1313001" y="0"/>
                </a:lnTo>
                <a:cubicBezTo>
                  <a:pt x="1340748" y="0"/>
                  <a:pt x="1363242" y="22494"/>
                  <a:pt x="1363242" y="50241"/>
                </a:cubicBezTo>
                <a:lnTo>
                  <a:pt x="1363242" y="270179"/>
                </a:lnTo>
                <a:lnTo>
                  <a:pt x="0" y="270179"/>
                </a:lnTo>
                <a:lnTo>
                  <a:pt x="0" y="50241"/>
                </a:lnTo>
                <a:cubicBezTo>
                  <a:pt x="0" y="22494"/>
                  <a:pt x="22494" y="0"/>
                  <a:pt x="50241" y="0"/>
                </a:cubicBezTo>
                <a:close/>
              </a:path>
            </a:pathLst>
          </a:custGeom>
          <a:solidFill>
            <a:srgbClr val="4C86B3"/>
          </a:solidFill>
          <a:ln w="12700" cap="flat" cmpd="sng" algn="ctr">
            <a:noFill/>
            <a:prstDash val="solid"/>
            <a:miter lim="800000"/>
          </a:ln>
          <a:effectLst/>
        </p:spPr>
        <p:txBody>
          <a:bodyPr rot="0" spcFirstLastPara="0" vertOverflow="overflow" horzOverflow="overflow" vert="horz" wrap="square" lIns="180000" tIns="0" rIns="0" bIns="36000" numCol="1" spcCol="0" rtlCol="0" fromWordArt="0" anchor="ctr" anchorCtr="0" forceAA="0" compatLnSpc="1">
            <a:prstTxWarp prst="textNoShape">
              <a:avLst/>
            </a:prstTxWarp>
            <a:noAutofit/>
          </a:bodyPr>
          <a:lstStyle/>
          <a:p>
            <a:pPr>
              <a:defRPr/>
            </a:pPr>
            <a:r>
              <a:rPr kumimoji="0" lang="ru" sz="1600" b="1" u="none" strike="noStrike" kern="1200" cap="none" spc="0" normalizeH="0" baseline="0" noProof="0" dirty="0">
                <a:ln>
                  <a:noFill/>
                </a:ln>
                <a:solidFill>
                  <a:srgbClr val="FFFFFF"/>
                </a:solidFill>
                <a:effectLst/>
                <a:highlight>
                  <a:srgbClr val="000000">
                    <a:alpha val="0"/>
                  </a:srgbClr>
                </a:highlight>
                <a:uLnTx/>
                <a:uFillTx/>
                <a:latin typeface="+mj-lt"/>
                <a:ea typeface="Tahoma"/>
                <a:cs typeface="Arial" panose="020B0604020202020204" pitchFamily="34" charset="0"/>
              </a:rPr>
              <a:t>Мутации RET</a:t>
            </a:r>
          </a:p>
        </p:txBody>
      </p:sp>
      <p:graphicFrame>
        <p:nvGraphicFramePr>
          <p:cNvPr id="109" name="think-cell data - do not delete" hidden="1">
            <a:extLst>
              <a:ext uri="{FF2B5EF4-FFF2-40B4-BE49-F238E27FC236}">
                <a16:creationId xmlns:a16="http://schemas.microsoft.com/office/drawing/2014/main" id="{4C247B7D-4B49-9331-45A1-A17725B94B87}"/>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5" imgW="306" imgH="306" progId="TCLayout.ActiveDocument.1">
                  <p:embed/>
                </p:oleObj>
              </mc:Choice>
              <mc:Fallback>
                <p:oleObj name="Слайд think-cell" r:id="rId5" imgW="306" imgH="306" progId="TCLayout.ActiveDocument.1">
                  <p:embed/>
                  <p:pic>
                    <p:nvPicPr>
                      <p:cNvPr id="109" name="think-cell data - do not delete" hidden="1">
                        <a:extLst>
                          <a:ext uri="{FF2B5EF4-FFF2-40B4-BE49-F238E27FC236}">
                            <a16:creationId xmlns:a16="http://schemas.microsoft.com/office/drawing/2014/main" id="{4C247B7D-4B49-9331-45A1-A17725B94B8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B11DED3-FDBD-4713-2A79-DA39EBB300D3}"/>
              </a:ext>
            </a:extLst>
          </p:cNvPr>
          <p:cNvSpPr>
            <a:spLocks noGrp="1"/>
          </p:cNvSpPr>
          <p:nvPr>
            <p:ph type="title"/>
          </p:nvPr>
        </p:nvSpPr>
        <p:spPr/>
        <p:txBody>
          <a:bodyPr vert="horz" lIns="0">
            <a:noAutofit/>
          </a:bodyPr>
          <a:lstStyle/>
          <a:p>
            <a:pPr rtl="0"/>
            <a:r>
              <a:rPr lang="ru" sz="2800" spc="100" dirty="0">
                <a:highlight>
                  <a:srgbClr val="000000">
                    <a:alpha val="0"/>
                  </a:srgbClr>
                </a:highlight>
              </a:rPr>
              <a:t>Альтеррации в гене RET являются онкогенными драйверами при различных ЗНО</a:t>
            </a:r>
            <a:r>
              <a:rPr lang="ru" sz="2800" spc="100" baseline="30000" dirty="0">
                <a:highlight>
                  <a:srgbClr val="000000">
                    <a:alpha val="0"/>
                  </a:srgbClr>
                </a:highlight>
              </a:rPr>
              <a:t>1-5</a:t>
            </a:r>
          </a:p>
        </p:txBody>
      </p:sp>
      <p:sp>
        <p:nvSpPr>
          <p:cNvPr id="8" name="TextBox 7">
            <a:extLst>
              <a:ext uri="{FF2B5EF4-FFF2-40B4-BE49-F238E27FC236}">
                <a16:creationId xmlns:a16="http://schemas.microsoft.com/office/drawing/2014/main" id="{5D1AAE75-2529-1DF9-7685-D00D37ED167B}"/>
              </a:ext>
            </a:extLst>
          </p:cNvPr>
          <p:cNvSpPr txBox="1"/>
          <p:nvPr/>
        </p:nvSpPr>
        <p:spPr>
          <a:xfrm>
            <a:off x="4059001" y="5639399"/>
            <a:ext cx="4958949" cy="755643"/>
          </a:xfrm>
          <a:prstGeom prst="rect">
            <a:avLst/>
          </a:prstGeom>
          <a:noFill/>
        </p:spPr>
        <p:txBody>
          <a:bodyPr wrap="square">
            <a:noAutofit/>
          </a:bodyPr>
          <a:lstStyle/>
          <a:p>
            <a:pPr marL="0" marR="0" lvl="0" indent="0" defTabSz="609585" rtl="0" eaLnBrk="1" fontAlgn="base" latinLnBrk="0" hangingPunct="1">
              <a:lnSpc>
                <a:spcPct val="90000"/>
              </a:lnSpc>
              <a:spcBef>
                <a:spcPct val="0"/>
              </a:spcBef>
              <a:spcAft>
                <a:spcPct val="0"/>
              </a:spcAft>
              <a:buClrTx/>
              <a:buSzTx/>
              <a:buFontTx/>
              <a:buNone/>
              <a:tabLst/>
              <a:defRPr/>
            </a:pPr>
            <a:r>
              <a:rPr kumimoji="0" lang="ru" sz="1300" i="0" u="none" strike="noStrike" kern="1200" cap="none" spc="0" normalizeH="0" baseline="0" noProof="0" dirty="0">
                <a:ln>
                  <a:noFill/>
                </a:ln>
                <a:solidFill>
                  <a:srgbClr val="000000"/>
                </a:solidFill>
                <a:effectLst/>
                <a:highlight>
                  <a:srgbClr val="000000">
                    <a:alpha val="0"/>
                  </a:srgbClr>
                </a:highlight>
                <a:uLnTx/>
                <a:uFillTx/>
                <a:latin typeface="+mj-lt"/>
                <a:ea typeface="Tahoma"/>
                <a:cs typeface="Tahoma"/>
              </a:rPr>
              <a:t>Драйверные </a:t>
            </a:r>
            <a:r>
              <a:rPr kumimoji="0" lang="ru-RU" sz="1300" i="0" u="none" strike="noStrike" kern="1200" cap="none" spc="0" normalizeH="0" baseline="0" noProof="0" dirty="0">
                <a:ln>
                  <a:noFill/>
                </a:ln>
                <a:solidFill>
                  <a:srgbClr val="000000"/>
                </a:solidFill>
                <a:effectLst/>
                <a:highlight>
                  <a:srgbClr val="000000">
                    <a:alpha val="0"/>
                  </a:srgbClr>
                </a:highlight>
                <a:uLnTx/>
                <a:uFillTx/>
                <a:latin typeface="+mj-lt"/>
                <a:ea typeface="Tahoma"/>
                <a:cs typeface="Tahoma"/>
              </a:rPr>
              <a:t>изменения в</a:t>
            </a:r>
            <a:r>
              <a:rPr kumimoji="0" lang="ru" sz="1300" i="0" u="none" strike="noStrike" kern="1200" cap="none" spc="0" normalizeH="0" baseline="0" noProof="0" dirty="0">
                <a:ln>
                  <a:noFill/>
                </a:ln>
                <a:solidFill>
                  <a:srgbClr val="000000"/>
                </a:solidFill>
                <a:effectLst/>
                <a:highlight>
                  <a:srgbClr val="000000">
                    <a:alpha val="0"/>
                  </a:srgbClr>
                </a:highlight>
                <a:uLnTx/>
                <a:uFillTx/>
                <a:latin typeface="+mj-lt"/>
                <a:ea typeface="Tahoma"/>
                <a:cs typeface="Tahoma"/>
              </a:rPr>
              <a:t> гене </a:t>
            </a:r>
            <a:r>
              <a:rPr kumimoji="0" lang="ru" sz="1300" i="1" u="none" strike="noStrike" kern="1200" cap="none" spc="0" normalizeH="0" baseline="0" noProof="0" dirty="0">
                <a:ln>
                  <a:noFill/>
                </a:ln>
                <a:solidFill>
                  <a:srgbClr val="000000"/>
                </a:solidFill>
                <a:effectLst/>
                <a:highlight>
                  <a:srgbClr val="000000">
                    <a:alpha val="0"/>
                  </a:srgbClr>
                </a:highlight>
                <a:uLnTx/>
                <a:uFillTx/>
                <a:latin typeface="+mj-lt"/>
                <a:ea typeface="Tahoma"/>
                <a:cs typeface="Tahoma"/>
              </a:rPr>
              <a:t>RET</a:t>
            </a:r>
            <a:r>
              <a:rPr kumimoji="0" lang="ru" sz="1300" i="0" u="none" strike="noStrike" kern="1200" cap="none" spc="0" normalizeH="0" baseline="0" noProof="0" dirty="0">
                <a:ln>
                  <a:noFill/>
                </a:ln>
                <a:solidFill>
                  <a:srgbClr val="000000"/>
                </a:solidFill>
                <a:effectLst/>
                <a:highlight>
                  <a:srgbClr val="000000">
                    <a:alpha val="0"/>
                  </a:srgbClr>
                </a:highlight>
                <a:uLnTx/>
                <a:uFillTx/>
                <a:latin typeface="+mj-lt"/>
                <a:ea typeface="Tahoma"/>
                <a:cs typeface="Tahoma"/>
              </a:rPr>
              <a:t> в основном исключают активацию других онкогенных драйверов</a:t>
            </a:r>
          </a:p>
        </p:txBody>
      </p:sp>
      <p:sp>
        <p:nvSpPr>
          <p:cNvPr id="31" name="Oval 30">
            <a:extLst>
              <a:ext uri="{FF2B5EF4-FFF2-40B4-BE49-F238E27FC236}">
                <a16:creationId xmlns:a16="http://schemas.microsoft.com/office/drawing/2014/main" id="{0892ABAB-B1B4-44F1-1B30-8B19683F1702}"/>
              </a:ext>
            </a:extLst>
          </p:cNvPr>
          <p:cNvSpPr/>
          <p:nvPr/>
        </p:nvSpPr>
        <p:spPr>
          <a:xfrm>
            <a:off x="4236249" y="2256700"/>
            <a:ext cx="213738" cy="202668"/>
          </a:xfrm>
          <a:prstGeom prst="ellipse">
            <a:avLst/>
          </a:prstGeom>
          <a:solidFill>
            <a:schemeClr val="accent1"/>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2" name="Oval 31">
            <a:extLst>
              <a:ext uri="{FF2B5EF4-FFF2-40B4-BE49-F238E27FC236}">
                <a16:creationId xmlns:a16="http://schemas.microsoft.com/office/drawing/2014/main" id="{D235E47D-B3D9-1F47-2FAD-707045572EF8}"/>
              </a:ext>
            </a:extLst>
          </p:cNvPr>
          <p:cNvSpPr/>
          <p:nvPr/>
        </p:nvSpPr>
        <p:spPr>
          <a:xfrm>
            <a:off x="4236249" y="2790444"/>
            <a:ext cx="213738" cy="202668"/>
          </a:xfrm>
          <a:prstGeom prst="ellipse">
            <a:avLst/>
          </a:prstGeom>
          <a:solidFill>
            <a:schemeClr val="accent2"/>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3" name="Oval 32">
            <a:extLst>
              <a:ext uri="{FF2B5EF4-FFF2-40B4-BE49-F238E27FC236}">
                <a16:creationId xmlns:a16="http://schemas.microsoft.com/office/drawing/2014/main" id="{E0A786A0-387B-CA51-C10F-D225D639E366}"/>
              </a:ext>
            </a:extLst>
          </p:cNvPr>
          <p:cNvSpPr/>
          <p:nvPr/>
        </p:nvSpPr>
        <p:spPr>
          <a:xfrm>
            <a:off x="4226535" y="3011602"/>
            <a:ext cx="213738" cy="202668"/>
          </a:xfrm>
          <a:prstGeom prst="ellipse">
            <a:avLst/>
          </a:prstGeom>
          <a:solidFill>
            <a:schemeClr val="accent6"/>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4" name="Oval 33">
            <a:extLst>
              <a:ext uri="{FF2B5EF4-FFF2-40B4-BE49-F238E27FC236}">
                <a16:creationId xmlns:a16="http://schemas.microsoft.com/office/drawing/2014/main" id="{057A8E2A-9947-C38B-9474-23653C43553C}"/>
              </a:ext>
            </a:extLst>
          </p:cNvPr>
          <p:cNvSpPr/>
          <p:nvPr/>
        </p:nvSpPr>
        <p:spPr>
          <a:xfrm>
            <a:off x="4236249" y="3265219"/>
            <a:ext cx="213738" cy="202668"/>
          </a:xfrm>
          <a:prstGeom prst="ellipse">
            <a:avLst/>
          </a:prstGeom>
          <a:solidFill>
            <a:schemeClr val="tx1"/>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5" name="Oval 34">
            <a:extLst>
              <a:ext uri="{FF2B5EF4-FFF2-40B4-BE49-F238E27FC236}">
                <a16:creationId xmlns:a16="http://schemas.microsoft.com/office/drawing/2014/main" id="{8AABC0D5-8270-D93D-2F1E-D4A184C6ACB6}"/>
              </a:ext>
            </a:extLst>
          </p:cNvPr>
          <p:cNvSpPr/>
          <p:nvPr/>
        </p:nvSpPr>
        <p:spPr>
          <a:xfrm>
            <a:off x="4236249" y="3551849"/>
            <a:ext cx="213738" cy="202668"/>
          </a:xfrm>
          <a:prstGeom prst="ellipse">
            <a:avLst/>
          </a:prstGeom>
          <a:solidFill>
            <a:schemeClr val="accent4">
              <a:lumMod val="40000"/>
              <a:lumOff val="60000"/>
            </a:schemeClr>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6" name="Oval 35">
            <a:extLst>
              <a:ext uri="{FF2B5EF4-FFF2-40B4-BE49-F238E27FC236}">
                <a16:creationId xmlns:a16="http://schemas.microsoft.com/office/drawing/2014/main" id="{067538A3-C749-C758-A863-B8FA2BABE39A}"/>
              </a:ext>
            </a:extLst>
          </p:cNvPr>
          <p:cNvSpPr/>
          <p:nvPr/>
        </p:nvSpPr>
        <p:spPr>
          <a:xfrm>
            <a:off x="4226535" y="3838479"/>
            <a:ext cx="213738" cy="202668"/>
          </a:xfrm>
          <a:prstGeom prst="ellipse">
            <a:avLst/>
          </a:prstGeom>
          <a:solidFill>
            <a:schemeClr val="accent3"/>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7" name="Oval 36">
            <a:extLst>
              <a:ext uri="{FF2B5EF4-FFF2-40B4-BE49-F238E27FC236}">
                <a16:creationId xmlns:a16="http://schemas.microsoft.com/office/drawing/2014/main" id="{2547FE0E-4827-560A-BF03-1130B6616E8B}"/>
              </a:ext>
            </a:extLst>
          </p:cNvPr>
          <p:cNvSpPr/>
          <p:nvPr/>
        </p:nvSpPr>
        <p:spPr>
          <a:xfrm>
            <a:off x="4226535" y="4066486"/>
            <a:ext cx="213738" cy="202668"/>
          </a:xfrm>
          <a:prstGeom prst="ellipse">
            <a:avLst/>
          </a:prstGeom>
          <a:solidFill>
            <a:schemeClr val="accent2">
              <a:lumMod val="40000"/>
              <a:lumOff val="60000"/>
            </a:schemeClr>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8" name="Oval 37">
            <a:extLst>
              <a:ext uri="{FF2B5EF4-FFF2-40B4-BE49-F238E27FC236}">
                <a16:creationId xmlns:a16="http://schemas.microsoft.com/office/drawing/2014/main" id="{54F733C2-D48C-F147-102E-0FFF707202E5}"/>
              </a:ext>
            </a:extLst>
          </p:cNvPr>
          <p:cNvSpPr/>
          <p:nvPr/>
        </p:nvSpPr>
        <p:spPr>
          <a:xfrm>
            <a:off x="4226535" y="4319981"/>
            <a:ext cx="213738" cy="202668"/>
          </a:xfrm>
          <a:prstGeom prst="ellipse">
            <a:avLst/>
          </a:prstGeom>
          <a:solidFill>
            <a:schemeClr val="bg1">
              <a:lumMod val="95000"/>
            </a:schemeClr>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39" name="Oval 38">
            <a:extLst>
              <a:ext uri="{FF2B5EF4-FFF2-40B4-BE49-F238E27FC236}">
                <a16:creationId xmlns:a16="http://schemas.microsoft.com/office/drawing/2014/main" id="{A4F0BE4A-8FBC-B908-EDD1-B65086D19E19}"/>
              </a:ext>
            </a:extLst>
          </p:cNvPr>
          <p:cNvSpPr/>
          <p:nvPr/>
        </p:nvSpPr>
        <p:spPr>
          <a:xfrm>
            <a:off x="4236249" y="2500500"/>
            <a:ext cx="213738" cy="202668"/>
          </a:xfrm>
          <a:prstGeom prst="ellipse">
            <a:avLst/>
          </a:prstGeom>
          <a:solidFill>
            <a:schemeClr val="bg2"/>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200" b="1" u="none" strike="noStrike" kern="0" cap="none" spc="0" normalizeH="0" baseline="0" noProof="0" dirty="0">
              <a:ln>
                <a:noFill/>
              </a:ln>
              <a:solidFill>
                <a:schemeClr val="bg2"/>
              </a:solidFill>
              <a:effectLst/>
              <a:uLnTx/>
              <a:uFillTx/>
              <a:latin typeface="Arial" panose="020B0604020202020204" pitchFamily="34" charset="0"/>
              <a:ea typeface="Tahoma"/>
              <a:cs typeface="Tahoma"/>
            </a:endParaRPr>
          </a:p>
        </p:txBody>
      </p:sp>
      <p:sp>
        <p:nvSpPr>
          <p:cNvPr id="40" name="TextBox 39">
            <a:extLst>
              <a:ext uri="{FF2B5EF4-FFF2-40B4-BE49-F238E27FC236}">
                <a16:creationId xmlns:a16="http://schemas.microsoft.com/office/drawing/2014/main" id="{6A109702-8A60-2030-5787-99DB57E098B6}"/>
              </a:ext>
            </a:extLst>
          </p:cNvPr>
          <p:cNvSpPr txBox="1"/>
          <p:nvPr/>
        </p:nvSpPr>
        <p:spPr>
          <a:xfrm>
            <a:off x="4368081" y="2176168"/>
            <a:ext cx="4157828" cy="3001226"/>
          </a:xfrm>
          <a:prstGeom prst="rect">
            <a:avLst/>
          </a:prstGeom>
          <a:noFill/>
        </p:spPr>
        <p:txBody>
          <a:bodyPr wrap="square" rtlCol="0" anchor="t">
            <a:noAutofit/>
          </a:bodyPr>
          <a:lstStyle/>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НМРЛ (1-2%)</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Папиллярный и другой РЩЖ (10-20%)</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Рак поджелудочной железы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Рак слюнных желез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Шпицоидная опухоль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Колоректальный рак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Рак яичников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Миелопролиферативные заболевания (&lt;1%)</a:t>
            </a:r>
          </a:p>
          <a:p>
            <a:pPr marL="0" marR="0" lvl="0" indent="0" algn="l" defTabSz="609585" rtl="0" eaLnBrk="1" fontAlgn="auto" latinLnBrk="0" hangingPunct="1">
              <a:lnSpc>
                <a:spcPct val="121000"/>
              </a:lnSpc>
              <a:spcBef>
                <a:spcPct val="0"/>
              </a:spcBef>
              <a:spcAft>
                <a:spcPct val="0"/>
              </a:spcAft>
              <a:buClrTx/>
              <a:buSzTx/>
              <a:buFontTx/>
              <a:buNone/>
              <a:tabLst/>
              <a:defRPr/>
            </a:pPr>
            <a:r>
              <a:rPr kumimoji="0" lang="ru" sz="14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Другие солидные опухоли (&lt;1%) </a:t>
            </a:r>
          </a:p>
        </p:txBody>
      </p:sp>
      <p:grpSp>
        <p:nvGrpSpPr>
          <p:cNvPr id="41" name="Group 40">
            <a:extLst>
              <a:ext uri="{FF2B5EF4-FFF2-40B4-BE49-F238E27FC236}">
                <a16:creationId xmlns:a16="http://schemas.microsoft.com/office/drawing/2014/main" id="{168A3311-0B54-D29E-E212-97C988E3AC16}"/>
              </a:ext>
            </a:extLst>
          </p:cNvPr>
          <p:cNvGrpSpPr/>
          <p:nvPr/>
        </p:nvGrpSpPr>
        <p:grpSpPr>
          <a:xfrm>
            <a:off x="891977" y="1432743"/>
            <a:ext cx="2842217" cy="5003432"/>
            <a:chOff x="5028070" y="1536207"/>
            <a:chExt cx="2243116" cy="3948775"/>
          </a:xfrm>
        </p:grpSpPr>
        <p:pic>
          <p:nvPicPr>
            <p:cNvPr id="42" name="Picture 41">
              <a:extLst>
                <a:ext uri="{FF2B5EF4-FFF2-40B4-BE49-F238E27FC236}">
                  <a16:creationId xmlns:a16="http://schemas.microsoft.com/office/drawing/2014/main" id="{C88878E4-1A0C-85A3-490C-403765C47DAC}"/>
                </a:ext>
              </a:extLst>
            </p:cNvPr>
            <p:cNvPicPr>
              <a:picLocks noChangeAspect="1"/>
            </p:cNvPicPr>
            <p:nvPr/>
          </p:nvPicPr>
          <p:blipFill>
            <a:blip r:embed="rId7"/>
            <a:stretch>
              <a:fillRect/>
            </a:stretch>
          </p:blipFill>
          <p:spPr>
            <a:xfrm>
              <a:off x="5028070" y="1536207"/>
              <a:ext cx="2243116" cy="3948775"/>
            </a:xfrm>
            <a:prstGeom prst="rect">
              <a:avLst/>
            </a:prstGeom>
          </p:spPr>
        </p:pic>
        <p:grpSp>
          <p:nvGrpSpPr>
            <p:cNvPr id="43" name="Group 42">
              <a:extLst>
                <a:ext uri="{FF2B5EF4-FFF2-40B4-BE49-F238E27FC236}">
                  <a16:creationId xmlns:a16="http://schemas.microsoft.com/office/drawing/2014/main" id="{FC3D94E9-3770-9DBC-D62D-7A0BC9F0E6E9}"/>
                </a:ext>
              </a:extLst>
            </p:cNvPr>
            <p:cNvGrpSpPr/>
            <p:nvPr/>
          </p:nvGrpSpPr>
          <p:grpSpPr>
            <a:xfrm>
              <a:off x="5591920" y="2057606"/>
              <a:ext cx="1288291" cy="2877917"/>
              <a:chOff x="4161776" y="1778633"/>
              <a:chExt cx="966470" cy="2159000"/>
            </a:xfrm>
          </p:grpSpPr>
          <p:sp>
            <p:nvSpPr>
              <p:cNvPr id="44" name="Oval 43">
                <a:extLst>
                  <a:ext uri="{FF2B5EF4-FFF2-40B4-BE49-F238E27FC236}">
                    <a16:creationId xmlns:a16="http://schemas.microsoft.com/office/drawing/2014/main" id="{F9035564-6A14-8BE1-7559-83484F7F2709}"/>
                  </a:ext>
                </a:extLst>
              </p:cNvPr>
              <p:cNvSpPr/>
              <p:nvPr/>
            </p:nvSpPr>
            <p:spPr>
              <a:xfrm>
                <a:off x="4500231" y="2141218"/>
                <a:ext cx="111760" cy="111760"/>
              </a:xfrm>
              <a:prstGeom prst="ellipse">
                <a:avLst/>
              </a:prstGeom>
              <a:solidFill>
                <a:schemeClr val="bg2"/>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45" name="Oval 44">
                <a:extLst>
                  <a:ext uri="{FF2B5EF4-FFF2-40B4-BE49-F238E27FC236}">
                    <a16:creationId xmlns:a16="http://schemas.microsoft.com/office/drawing/2014/main" id="{96E37AB7-4899-86DD-B07B-183A683278F1}"/>
                  </a:ext>
                </a:extLst>
              </p:cNvPr>
              <p:cNvSpPr/>
              <p:nvPr/>
            </p:nvSpPr>
            <p:spPr>
              <a:xfrm>
                <a:off x="4817096" y="2520948"/>
                <a:ext cx="111760" cy="111760"/>
              </a:xfrm>
              <a:prstGeom prst="ellipse">
                <a:avLst/>
              </a:prstGeom>
              <a:solidFill>
                <a:schemeClr val="accent1"/>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46" name="Oval 45">
                <a:extLst>
                  <a:ext uri="{FF2B5EF4-FFF2-40B4-BE49-F238E27FC236}">
                    <a16:creationId xmlns:a16="http://schemas.microsoft.com/office/drawing/2014/main" id="{093B462B-C54E-8BE4-42A5-659671769217}"/>
                  </a:ext>
                </a:extLst>
              </p:cNvPr>
              <p:cNvSpPr/>
              <p:nvPr/>
            </p:nvSpPr>
            <p:spPr>
              <a:xfrm>
                <a:off x="4535156" y="3056888"/>
                <a:ext cx="111760" cy="111760"/>
              </a:xfrm>
              <a:prstGeom prst="ellipse">
                <a:avLst/>
              </a:prstGeom>
              <a:solidFill>
                <a:schemeClr val="accent2"/>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47" name="Oval 46">
                <a:extLst>
                  <a:ext uri="{FF2B5EF4-FFF2-40B4-BE49-F238E27FC236}">
                    <a16:creationId xmlns:a16="http://schemas.microsoft.com/office/drawing/2014/main" id="{09739D83-932F-61AC-9DA6-566B73B078E8}"/>
                  </a:ext>
                </a:extLst>
              </p:cNvPr>
              <p:cNvSpPr/>
              <p:nvPr/>
            </p:nvSpPr>
            <p:spPr>
              <a:xfrm>
                <a:off x="4633581" y="1778633"/>
                <a:ext cx="111760" cy="111760"/>
              </a:xfrm>
              <a:prstGeom prst="ellipse">
                <a:avLst/>
              </a:prstGeom>
              <a:solidFill>
                <a:schemeClr val="accent6"/>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48" name="Oval 47">
                <a:extLst>
                  <a:ext uri="{FF2B5EF4-FFF2-40B4-BE49-F238E27FC236}">
                    <a16:creationId xmlns:a16="http://schemas.microsoft.com/office/drawing/2014/main" id="{9C5F6497-FAD1-B62F-6A73-E8F8B2153310}"/>
                  </a:ext>
                </a:extLst>
              </p:cNvPr>
              <p:cNvSpPr/>
              <p:nvPr/>
            </p:nvSpPr>
            <p:spPr>
              <a:xfrm>
                <a:off x="4230308" y="2265673"/>
                <a:ext cx="111760" cy="111760"/>
              </a:xfrm>
              <a:prstGeom prst="ellipse">
                <a:avLst/>
              </a:prstGeom>
              <a:solidFill>
                <a:schemeClr val="tx1"/>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49" name="Oval 48">
                <a:extLst>
                  <a:ext uri="{FF2B5EF4-FFF2-40B4-BE49-F238E27FC236}">
                    <a16:creationId xmlns:a16="http://schemas.microsoft.com/office/drawing/2014/main" id="{97B7A62E-42BE-2912-F4AA-A2C6EA23EEA9}"/>
                  </a:ext>
                </a:extLst>
              </p:cNvPr>
              <p:cNvSpPr/>
              <p:nvPr/>
            </p:nvSpPr>
            <p:spPr>
              <a:xfrm>
                <a:off x="4161776" y="3435983"/>
                <a:ext cx="111760" cy="111760"/>
              </a:xfrm>
              <a:prstGeom prst="ellipse">
                <a:avLst/>
              </a:prstGeom>
              <a:solidFill>
                <a:schemeClr val="accent4">
                  <a:lumMod val="40000"/>
                  <a:lumOff val="60000"/>
                </a:schemeClr>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50" name="Oval 49">
                <a:extLst>
                  <a:ext uri="{FF2B5EF4-FFF2-40B4-BE49-F238E27FC236}">
                    <a16:creationId xmlns:a16="http://schemas.microsoft.com/office/drawing/2014/main" id="{9F44890F-DBAD-41C6-77C0-07A795D83675}"/>
                  </a:ext>
                </a:extLst>
              </p:cNvPr>
              <p:cNvSpPr/>
              <p:nvPr/>
            </p:nvSpPr>
            <p:spPr>
              <a:xfrm>
                <a:off x="4342539" y="3825873"/>
                <a:ext cx="111760" cy="111760"/>
              </a:xfrm>
              <a:prstGeom prst="ellipse">
                <a:avLst/>
              </a:prstGeom>
              <a:solidFill>
                <a:schemeClr val="accent3"/>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sp>
            <p:nvSpPr>
              <p:cNvPr id="51" name="Oval 50">
                <a:extLst>
                  <a:ext uri="{FF2B5EF4-FFF2-40B4-BE49-F238E27FC236}">
                    <a16:creationId xmlns:a16="http://schemas.microsoft.com/office/drawing/2014/main" id="{D0F4A0EB-D4D4-C558-E2F5-19AFEE37A301}"/>
                  </a:ext>
                </a:extLst>
              </p:cNvPr>
              <p:cNvSpPr/>
              <p:nvPr/>
            </p:nvSpPr>
            <p:spPr>
              <a:xfrm>
                <a:off x="5016486" y="2308646"/>
                <a:ext cx="111760" cy="111760"/>
              </a:xfrm>
              <a:prstGeom prst="ellipse">
                <a:avLst/>
              </a:prstGeom>
              <a:solidFill>
                <a:schemeClr val="accent2">
                  <a:lumMod val="40000"/>
                  <a:lumOff val="60000"/>
                </a:schemeClr>
              </a:solidFill>
              <a:ln w="3175" cap="flat" cmpd="sng" algn="ctr">
                <a:noFill/>
                <a:prstDash val="solid"/>
              </a:ln>
              <a:effectLst>
                <a:outerShdw blurRad="40000" dist="23000" dir="5400000" rotWithShape="0">
                  <a:srgbClr val="000000">
                    <a:alpha val="35000"/>
                  </a:srgbClr>
                </a:outerShdw>
              </a:effectLst>
            </p:spPr>
            <p:txBody>
              <a:bodyPr rtlCol="0" anchor="ctr">
                <a:noAutofit/>
              </a:bodyPr>
              <a:lstStyle/>
              <a:p>
                <a:pPr marL="0" marR="0" lvl="0" indent="0" algn="ctr" defTabSz="609448" rtl="0" eaLnBrk="1" fontAlgn="auto" latinLnBrk="0" hangingPunct="1">
                  <a:lnSpc>
                    <a:spcPct val="100000"/>
                  </a:lnSpc>
                  <a:spcBef>
                    <a:spcPct val="0"/>
                  </a:spcBef>
                  <a:spcAft>
                    <a:spcPct val="0"/>
                  </a:spcAft>
                  <a:buClrTx/>
                  <a:buSzTx/>
                  <a:buFontTx/>
                  <a:buNone/>
                  <a:tabLst/>
                  <a:defRPr/>
                </a:pPr>
                <a:endParaRPr kumimoji="0" lang="en-US" sz="3199" b="1" u="none" strike="noStrike" kern="0" cap="none" spc="0" normalizeH="0" baseline="0" noProof="0" dirty="0">
                  <a:ln>
                    <a:noFill/>
                  </a:ln>
                  <a:solidFill>
                    <a:srgbClr val="FFFFFF"/>
                  </a:solidFill>
                  <a:effectLst/>
                  <a:uLnTx/>
                  <a:uFillTx/>
                  <a:latin typeface="Arial" panose="020B0604020202020204" pitchFamily="34" charset="0"/>
                  <a:ea typeface="Tahoma"/>
                  <a:cs typeface="Tahoma"/>
                </a:endParaRPr>
              </a:p>
            </p:txBody>
          </p:sp>
        </p:grpSp>
      </p:grpSp>
      <p:grpSp>
        <p:nvGrpSpPr>
          <p:cNvPr id="52" name="Group 51">
            <a:extLst>
              <a:ext uri="{FF2B5EF4-FFF2-40B4-BE49-F238E27FC236}">
                <a16:creationId xmlns:a16="http://schemas.microsoft.com/office/drawing/2014/main" id="{9057D1D9-12C1-273F-31EB-76D243F15E25}"/>
              </a:ext>
            </a:extLst>
          </p:cNvPr>
          <p:cNvGrpSpPr/>
          <p:nvPr/>
        </p:nvGrpSpPr>
        <p:grpSpPr>
          <a:xfrm>
            <a:off x="8771876" y="2168176"/>
            <a:ext cx="2825285" cy="851323"/>
            <a:chOff x="7367046" y="2047938"/>
            <a:chExt cx="2964420" cy="893248"/>
          </a:xfrm>
        </p:grpSpPr>
        <p:sp>
          <p:nvSpPr>
            <p:cNvPr id="54" name="TextBox 53">
              <a:extLst>
                <a:ext uri="{FF2B5EF4-FFF2-40B4-BE49-F238E27FC236}">
                  <a16:creationId xmlns:a16="http://schemas.microsoft.com/office/drawing/2014/main" id="{A96A964C-5264-C523-9029-4C29192E1EE5}"/>
                </a:ext>
              </a:extLst>
            </p:cNvPr>
            <p:cNvSpPr txBox="1"/>
            <p:nvPr/>
          </p:nvSpPr>
          <p:spPr>
            <a:xfrm>
              <a:off x="7550890" y="2047938"/>
              <a:ext cx="2780576" cy="893248"/>
            </a:xfrm>
            <a:prstGeom prst="rect">
              <a:avLst/>
            </a:prstGeom>
            <a:noFill/>
          </p:spPr>
          <p:txBody>
            <a:bodyPr wrap="square" rtlCol="0" anchor="t">
              <a:noAutofit/>
            </a:bodyPr>
            <a:lstStyle/>
            <a:p>
              <a:pPr marL="0" marR="0" lvl="0" indent="0" algn="l" defTabSz="609585" rtl="0" eaLnBrk="1" fontAlgn="auto" latinLnBrk="0" hangingPunct="1">
                <a:lnSpc>
                  <a:spcPct val="125000"/>
                </a:lnSpc>
                <a:spcBef>
                  <a:spcPct val="0"/>
                </a:spcBef>
                <a:spcAft>
                  <a:spcPct val="0"/>
                </a:spcAft>
                <a:buClrTx/>
                <a:buSzTx/>
                <a:buFontTx/>
                <a:buNone/>
                <a:tabLst/>
                <a:defRPr/>
              </a:pPr>
              <a:r>
                <a:rPr kumimoji="0" lang="ru" sz="12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МРЩЖ</a:t>
              </a:r>
            </a:p>
            <a:p>
              <a:pPr marL="0" marR="0" lvl="0" indent="0" algn="l" defTabSz="609585" rtl="0" eaLnBrk="1" fontAlgn="auto" latinLnBrk="0" hangingPunct="1">
                <a:lnSpc>
                  <a:spcPct val="150000"/>
                </a:lnSpc>
                <a:spcBef>
                  <a:spcPct val="0"/>
                </a:spcBef>
                <a:spcAft>
                  <a:spcPct val="0"/>
                </a:spcAft>
                <a:buClrTx/>
                <a:buSzTx/>
                <a:buFontTx/>
                <a:buNone/>
                <a:tabLst/>
                <a:defRPr/>
              </a:pPr>
              <a:r>
                <a:rPr kumimoji="0" lang="ru" sz="12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Спорадический (50%)</a:t>
              </a:r>
            </a:p>
            <a:p>
              <a:pPr marL="0" marR="0" lvl="0" indent="0" algn="l" defTabSz="609585" rtl="0" eaLnBrk="1" fontAlgn="auto" latinLnBrk="0" hangingPunct="1">
                <a:lnSpc>
                  <a:spcPct val="125000"/>
                </a:lnSpc>
                <a:spcBef>
                  <a:spcPct val="0"/>
                </a:spcBef>
                <a:spcAft>
                  <a:spcPct val="0"/>
                </a:spcAft>
                <a:buClrTx/>
                <a:buSzTx/>
                <a:buFontTx/>
                <a:buNone/>
                <a:tabLst/>
                <a:defRPr/>
              </a:pPr>
              <a:r>
                <a:rPr kumimoji="0" lang="ru" sz="1200" b="1" u="none" strike="noStrike" kern="1200" cap="none" spc="0" normalizeH="0" baseline="0" noProof="0" dirty="0">
                  <a:ln>
                    <a:noFill/>
                  </a:ln>
                  <a:solidFill>
                    <a:srgbClr val="000000"/>
                  </a:solidFill>
                  <a:effectLst/>
                  <a:highlight>
                    <a:srgbClr val="000000">
                      <a:alpha val="0"/>
                    </a:srgbClr>
                  </a:highlight>
                  <a:uLnTx/>
                  <a:uFillTx/>
                  <a:latin typeface="Arial"/>
                  <a:ea typeface="Tahoma"/>
                  <a:cs typeface="Arial" panose="020B0604020202020204" pitchFamily="34" charset="0"/>
                </a:rPr>
                <a:t>Наследственный (98%)</a:t>
              </a:r>
            </a:p>
          </p:txBody>
        </p:sp>
        <p:sp>
          <p:nvSpPr>
            <p:cNvPr id="55" name="Oval 54">
              <a:extLst>
                <a:ext uri="{FF2B5EF4-FFF2-40B4-BE49-F238E27FC236}">
                  <a16:creationId xmlns:a16="http://schemas.microsoft.com/office/drawing/2014/main" id="{E4DDA4CE-50B8-D1CA-D19D-89EB54EA2293}"/>
                </a:ext>
              </a:extLst>
            </p:cNvPr>
            <p:cNvSpPr/>
            <p:nvPr/>
          </p:nvSpPr>
          <p:spPr>
            <a:xfrm>
              <a:off x="7367046" y="2145646"/>
              <a:ext cx="186251" cy="186251"/>
            </a:xfrm>
            <a:prstGeom prst="ellipse">
              <a:avLst/>
            </a:prstGeom>
            <a:solidFill>
              <a:schemeClr val="bg2"/>
            </a:solidFill>
            <a:ln w="3175" cap="flat" cmpd="sng" algn="ctr">
              <a:noFill/>
              <a:prstDash val="solid"/>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dirty="0">
                <a:ln>
                  <a:noFill/>
                </a:ln>
                <a:solidFill>
                  <a:schemeClr val="bg2"/>
                </a:solidFill>
                <a:effectLst/>
                <a:uLnTx/>
                <a:uFillTx/>
                <a:latin typeface="Arial"/>
                <a:ea typeface="Tahoma"/>
                <a:cs typeface="Tahoma"/>
              </a:endParaRPr>
            </a:p>
          </p:txBody>
        </p:sp>
      </p:grpSp>
      <p:sp>
        <p:nvSpPr>
          <p:cNvPr id="3" name="Text Placeholder 4">
            <a:extLst>
              <a:ext uri="{FF2B5EF4-FFF2-40B4-BE49-F238E27FC236}">
                <a16:creationId xmlns:a16="http://schemas.microsoft.com/office/drawing/2014/main" id="{6055AF79-2083-3749-BF44-9F5B54AA78BD}"/>
              </a:ext>
            </a:extLst>
          </p:cNvPr>
          <p:cNvSpPr txBox="1"/>
          <p:nvPr/>
        </p:nvSpPr>
        <p:spPr>
          <a:xfrm>
            <a:off x="151546" y="6436961"/>
            <a:ext cx="12230951" cy="371513"/>
          </a:xfrm>
          <a:prstGeom prst="rect">
            <a:avLst/>
          </a:prstGeom>
          <a:ln w="25400">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val="1"/>
            </a:ext>
          </a:extLst>
        </p:spPr>
        <p:txBody>
          <a:bodyPr lIns="0" tIns="46800" bIns="46800" anchor="b" anchorCtr="0">
            <a:noAutofit/>
          </a:bodyPr>
          <a:lstStyle>
            <a:lvl1pPr marL="0" marR="0" indent="0" algn="l" defTabSz="457200" eaLnBrk="1" latinLnBrk="0" hangingPunct="1">
              <a:lnSpc>
                <a:spcPct val="100000"/>
              </a:lnSpc>
              <a:spcBef>
                <a:spcPct val="0"/>
              </a:spcBef>
              <a:spcAft>
                <a:spcPct val="0"/>
              </a:spcAft>
              <a:buClr>
                <a:srgbClr val="00A1DE"/>
              </a:buClr>
              <a:buSzTx/>
              <a:buFontTx/>
              <a:buNone/>
              <a:defRPr sz="900" b="0" i="0" u="none" strike="noStrike" cap="none" spc="0" baseline="0">
                <a:solidFill>
                  <a:schemeClr val="tx1"/>
                </a:solidFill>
                <a:uFillTx/>
                <a:latin typeface="Roboto Condensed" panose="02000000000000000000" pitchFamily="2" charset="0"/>
                <a:ea typeface="Roboto Condensed" panose="02000000000000000000" pitchFamily="2" charset="0"/>
                <a:cs typeface="Roboto Regular"/>
                <a:sym typeface="Roboto Regular"/>
              </a:defRPr>
            </a:lvl1pPr>
            <a:lvl2pPr marL="298800" marR="0" indent="0" algn="l" defTabSz="457200" eaLnBrk="1" latinLnBrk="0" hangingPunct="1">
              <a:lnSpc>
                <a:spcPct val="100000"/>
              </a:lnSpc>
              <a:spcBef>
                <a:spcPts val="600"/>
              </a:spcBef>
              <a:spcAft>
                <a:spcPct val="0"/>
              </a:spcAft>
              <a:buClr>
                <a:srgbClr val="00A1DE"/>
              </a:buClr>
              <a:buSzTx/>
              <a:buFont typeface="Arial"/>
              <a:buNone/>
              <a:defRPr sz="2000" b="0" i="0" u="none" strike="noStrike" cap="none" spc="0" baseline="0">
                <a:solidFill>
                  <a:srgbClr val="000000"/>
                </a:solidFill>
                <a:uFillTx/>
                <a:latin typeface="Roboto Regular"/>
                <a:ea typeface="Roboto Regular"/>
                <a:cs typeface="Roboto Regular"/>
                <a:sym typeface="Roboto Regular"/>
              </a:defRPr>
            </a:lvl2pPr>
            <a:lvl3pPr marL="864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3pPr>
            <a:lvl4pPr marL="1152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4pPr>
            <a:lvl5pPr marL="1440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5pPr>
            <a:lvl6pPr marL="13716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6pPr>
            <a:lvl7pPr marL="16002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7pPr>
            <a:lvl8pPr marL="18288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8pPr>
            <a:lvl9pPr marL="20574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9pPr>
          </a:lstStyle>
          <a:p>
            <a:pPr marL="0" marR="0" lvl="0" indent="0" algn="l" defTabSz="457200" rtl="0" eaLnBrk="1" fontAlgn="auto" latinLnBrk="0" hangingPunct="1">
              <a:lnSpc>
                <a:spcPct val="100000"/>
              </a:lnSpc>
              <a:spcBef>
                <a:spcPct val="0"/>
              </a:spcBef>
              <a:spcAft>
                <a:spcPct val="0"/>
              </a:spcAft>
              <a:buClr>
                <a:srgbClr val="00A1DE"/>
              </a:buClr>
              <a:buSzTx/>
              <a:buFontTx/>
              <a:buNone/>
              <a:tabLst/>
              <a:defRPr/>
            </a:pPr>
            <a:r>
              <a:rPr kumimoji="0" lang="ru" sz="700" u="none" strike="noStrike" kern="1200" cap="none" spc="0" normalizeH="0" baseline="0" noProof="0" dirty="0">
                <a:ln>
                  <a:noFill/>
                </a:ln>
                <a:effectLst/>
                <a:highlight>
                  <a:srgbClr val="000000">
                    <a:alpha val="0"/>
                  </a:srgbClr>
                </a:highlight>
                <a:uLnTx/>
                <a:uFillTx/>
                <a:latin typeface="+mn-lt"/>
                <a:ea typeface="Roboto Condensed"/>
                <a:cs typeface="Arial" panose="020B0604020202020204" pitchFamily="34" charset="0"/>
                <a:sym typeface="Roboto Regular"/>
              </a:rPr>
              <a:t>CCDC6, домен coiled-coil, содержащий белок 6; KIF5B, член семейства киназ 5B; NCOA4, коактиватор ядерного рецептора 4; НМРЛ, немелкоклеточный рак легкого. </a:t>
            </a:r>
          </a:p>
          <a:p>
            <a:pPr marL="0" marR="0" lvl="0" indent="0" algn="l" defTabSz="457200" rtl="0" eaLnBrk="1" fontAlgn="auto" latinLnBrk="0" hangingPunct="1">
              <a:lnSpc>
                <a:spcPct val="100000"/>
              </a:lnSpc>
              <a:spcBef>
                <a:spcPct val="0"/>
              </a:spcBef>
              <a:spcAft>
                <a:spcPct val="0"/>
              </a:spcAft>
              <a:buClr>
                <a:srgbClr val="00A1DE"/>
              </a:buClr>
              <a:buSzTx/>
              <a:buFontTx/>
              <a:buNone/>
              <a:tabLst/>
              <a:defRPr/>
            </a:pPr>
            <a:r>
              <a:rPr kumimoji="0" lang="ru" sz="700" u="none" strike="noStrike" kern="1200" cap="none" spc="0" normalizeH="0" baseline="0" noProof="0" dirty="0">
                <a:ln>
                  <a:noFill/>
                </a:ln>
                <a:effectLst/>
                <a:highlight>
                  <a:srgbClr val="000000">
                    <a:alpha val="0"/>
                  </a:srgbClr>
                </a:highlight>
                <a:uLnTx/>
                <a:uFillTx/>
                <a:latin typeface="+mn-lt"/>
                <a:ea typeface="Roboto Condensed"/>
                <a:cs typeface="Arial" panose="020B0604020202020204" pitchFamily="34" charset="0"/>
                <a:sym typeface="Roboto Regular"/>
              </a:rPr>
              <a:t>1. Kato S, et al. Clin Cancer Res. 2017;23(8):1988-1997. 2. Li AY, et al. Cancer Treat Rev. 2019;81:101911. 3. Drilon A, et al. Nat Rev Clin Oncol. 2018;15(3):151-167 </a:t>
            </a:r>
            <a:r>
              <a:rPr lang="ru-RU" sz="700" dirty="0">
                <a:highlight>
                  <a:srgbClr val="000000">
                    <a:alpha val="0"/>
                  </a:srgbClr>
                </a:highlight>
              </a:rPr>
              <a:t>4.</a:t>
            </a:r>
            <a:r>
              <a:rPr lang="en-US" sz="700" dirty="0">
                <a:highlight>
                  <a:srgbClr val="000000">
                    <a:alpha val="0"/>
                  </a:srgbClr>
                </a:highlight>
              </a:rPr>
              <a:t>Grande E. et al, J </a:t>
            </a:r>
            <a:r>
              <a:rPr lang="en-US" sz="700" dirty="0" err="1">
                <a:highlight>
                  <a:srgbClr val="000000">
                    <a:alpha val="0"/>
                  </a:srgbClr>
                </a:highlight>
              </a:rPr>
              <a:t>Thyr</a:t>
            </a:r>
            <a:r>
              <a:rPr lang="en-US" sz="700" dirty="0">
                <a:highlight>
                  <a:srgbClr val="000000">
                    <a:alpha val="0"/>
                  </a:srgbClr>
                </a:highlight>
              </a:rPr>
              <a:t> Res 2012; 847108:1-10</a:t>
            </a:r>
            <a:r>
              <a:rPr lang="ru-RU" sz="700" dirty="0">
                <a:highlight>
                  <a:srgbClr val="000000">
                    <a:alpha val="0"/>
                  </a:srgbClr>
                </a:highlight>
              </a:rPr>
              <a:t>; 5.</a:t>
            </a:r>
            <a:r>
              <a:rPr lang="en-US" sz="700" dirty="0">
                <a:highlight>
                  <a:srgbClr val="000000">
                    <a:alpha val="0"/>
                  </a:srgbClr>
                </a:highlight>
              </a:rPr>
              <a:t>Asban A. et al. ABELOFF’S Clinical Oncology, 6 ed, 2020: pp.1074</a:t>
            </a:r>
            <a:r>
              <a:rPr lang="ru-RU" sz="700" dirty="0">
                <a:highlight>
                  <a:srgbClr val="000000">
                    <a:alpha val="0"/>
                  </a:srgbClr>
                </a:highlight>
              </a:rPr>
              <a:t>. </a:t>
            </a:r>
            <a:r>
              <a:rPr kumimoji="0" lang="ru" sz="700" u="none" strike="noStrike" kern="1200" cap="none" spc="0" normalizeH="0" baseline="0" noProof="0" dirty="0">
                <a:ln>
                  <a:noFill/>
                </a:ln>
                <a:effectLst/>
                <a:highlight>
                  <a:srgbClr val="000000">
                    <a:alpha val="0"/>
                  </a:srgbClr>
                </a:highlight>
                <a:uLnTx/>
                <a:uFillTx/>
                <a:latin typeface="+mn-lt"/>
                <a:ea typeface="Roboto Condensed"/>
                <a:cs typeface="Arial" panose="020B0604020202020204" pitchFamily="34" charset="0"/>
                <a:sym typeface="Roboto Regular"/>
              </a:rPr>
              <a:t>.</a:t>
            </a:r>
          </a:p>
        </p:txBody>
      </p:sp>
      <p:sp>
        <p:nvSpPr>
          <p:cNvPr id="60" name="TextBox 59">
            <a:extLst>
              <a:ext uri="{FF2B5EF4-FFF2-40B4-BE49-F238E27FC236}">
                <a16:creationId xmlns:a16="http://schemas.microsoft.com/office/drawing/2014/main" id="{253AAA41-5B32-0B41-A870-8CDB8D16EE01}"/>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RET </a:t>
            </a: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мутации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custDataLst>
      <p:tags r:id="rId1"/>
    </p:custDataLst>
    <p:extLst>
      <p:ext uri="{BB962C8B-B14F-4D97-AF65-F5344CB8AC3E}">
        <p14:creationId xmlns:p14="http://schemas.microsoft.com/office/powerpoint/2010/main" val="106545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DAA500-A69C-3CDE-5C0C-B5FB43C016F1}"/>
              </a:ext>
            </a:extLst>
          </p:cNvPr>
          <p:cNvSpPr>
            <a:spLocks noGrp="1"/>
          </p:cNvSpPr>
          <p:nvPr>
            <p:ph type="title"/>
          </p:nvPr>
        </p:nvSpPr>
        <p:spPr>
          <a:xfrm>
            <a:off x="2020710" y="2614987"/>
            <a:ext cx="8273663" cy="941832"/>
          </a:xfrm>
        </p:spPr>
        <p:txBody>
          <a:bodyPr/>
          <a:lstStyle/>
          <a:p>
            <a:pPr algn="ctr"/>
            <a:r>
              <a:rPr lang="ru-RU" sz="3200" dirty="0"/>
              <a:t>Диагностические методы определения альтераций в гене </a:t>
            </a:r>
            <a:r>
              <a:rPr lang="en-US" sz="3200" dirty="0"/>
              <a:t>RET</a:t>
            </a:r>
            <a:endParaRPr lang="ru-RU" sz="3200" dirty="0"/>
          </a:p>
        </p:txBody>
      </p:sp>
    </p:spTree>
    <p:extLst>
      <p:ext uri="{BB962C8B-B14F-4D97-AF65-F5344CB8AC3E}">
        <p14:creationId xmlns:p14="http://schemas.microsoft.com/office/powerpoint/2010/main" val="3474245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3">
            <a:extLst>
              <a:ext uri="{FF2B5EF4-FFF2-40B4-BE49-F238E27FC236}">
                <a16:creationId xmlns:a16="http://schemas.microsoft.com/office/drawing/2014/main" id="{B5D0D5AC-04ED-254E-8A5F-89ECC74A3A00}"/>
              </a:ext>
            </a:extLst>
          </p:cNvPr>
          <p:cNvSpPr txBox="1">
            <a:spLocks/>
          </p:cNvSpPr>
          <p:nvPr/>
        </p:nvSpPr>
        <p:spPr>
          <a:xfrm>
            <a:off x="794672" y="547389"/>
            <a:ext cx="4627367" cy="39476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b="1" spc="100" dirty="0">
                <a:solidFill>
                  <a:schemeClr val="accent3">
                    <a:lumMod val="75000"/>
                  </a:schemeClr>
                </a:solidFill>
                <a:highlight>
                  <a:srgbClr val="000000">
                    <a:alpha val="0"/>
                  </a:srgbClr>
                </a:highlight>
                <a:latin typeface="Arial" panose="020B0604020202020204" pitchFamily="34" charset="0"/>
                <a:ea typeface="+mj-ea"/>
                <a:cs typeface="Arial" panose="020B0604020202020204" pitchFamily="34" charset="0"/>
              </a:rPr>
              <a:t>NGS</a:t>
            </a:r>
            <a:endParaRPr lang="ru-RU" sz="4000" b="1" spc="100" dirty="0">
              <a:solidFill>
                <a:schemeClr val="accent3">
                  <a:lumMod val="75000"/>
                </a:schemeClr>
              </a:solidFill>
              <a:highlight>
                <a:srgbClr val="000000">
                  <a:alpha val="0"/>
                </a:srgbClr>
              </a:highlight>
              <a:latin typeface="Arial" panose="020B0604020202020204" pitchFamily="34" charset="0"/>
              <a:ea typeface="+mj-ea"/>
              <a:cs typeface="Arial" panose="020B0604020202020204" pitchFamily="34" charset="0"/>
            </a:endParaRPr>
          </a:p>
        </p:txBody>
      </p:sp>
      <p:sp>
        <p:nvSpPr>
          <p:cNvPr id="3" name="Прямоугольник 2">
            <a:extLst>
              <a:ext uri="{FF2B5EF4-FFF2-40B4-BE49-F238E27FC236}">
                <a16:creationId xmlns:a16="http://schemas.microsoft.com/office/drawing/2014/main" id="{B03192C0-6495-9F44-AB44-DE7552A097F5}"/>
              </a:ext>
            </a:extLst>
          </p:cNvPr>
          <p:cNvSpPr/>
          <p:nvPr/>
        </p:nvSpPr>
        <p:spPr>
          <a:xfrm>
            <a:off x="6959600" y="0"/>
            <a:ext cx="5232400" cy="6858000"/>
          </a:xfrm>
          <a:prstGeom prst="rect">
            <a:avLst/>
          </a:prstGeom>
          <a:solidFill>
            <a:srgbClr val="8E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srgbClr val="B3599E"/>
              </a:solidFill>
              <a:effectLst/>
              <a:uLnTx/>
              <a:uFillTx/>
              <a:latin typeface="Arial"/>
              <a:ea typeface="+mn-ea"/>
              <a:cs typeface="+mn-cs"/>
            </a:endParaRPr>
          </a:p>
        </p:txBody>
      </p:sp>
      <p:sp>
        <p:nvSpPr>
          <p:cNvPr id="5" name="Объект 13">
            <a:extLst>
              <a:ext uri="{FF2B5EF4-FFF2-40B4-BE49-F238E27FC236}">
                <a16:creationId xmlns:a16="http://schemas.microsoft.com/office/drawing/2014/main" id="{06B49BF6-7828-6D45-8356-7FD4EDBC3B8B}"/>
              </a:ext>
            </a:extLst>
          </p:cNvPr>
          <p:cNvSpPr txBox="1">
            <a:spLocks/>
          </p:cNvSpPr>
          <p:nvPr/>
        </p:nvSpPr>
        <p:spPr>
          <a:xfrm>
            <a:off x="7374196" y="1818259"/>
            <a:ext cx="5117069" cy="803262"/>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prstClr val="white"/>
                </a:solidFill>
                <a:effectLst/>
                <a:uLnTx/>
                <a:uFillTx/>
                <a:latin typeface="Arial"/>
                <a:ea typeface="+mn-ea"/>
                <a:cs typeface="+mn-cs"/>
              </a:rPr>
              <a:t>Секвенирование</a:t>
            </a:r>
            <a:br>
              <a:rPr kumimoji="0" lang="ru-RU" sz="4000" b="1" i="0" u="none" strike="noStrike" kern="1200" cap="none" spc="0" normalizeH="0" baseline="0" noProof="0" dirty="0">
                <a:ln>
                  <a:noFill/>
                </a:ln>
                <a:solidFill>
                  <a:prstClr val="white"/>
                </a:solidFill>
                <a:effectLst/>
                <a:uLnTx/>
                <a:uFillTx/>
                <a:latin typeface="Arial"/>
                <a:ea typeface="+mn-ea"/>
                <a:cs typeface="+mn-cs"/>
              </a:rPr>
            </a:br>
            <a:r>
              <a:rPr kumimoji="0" lang="ru-RU" sz="4000" b="1" i="0" u="none" strike="noStrike" kern="1200" cap="none" spc="0" normalizeH="0" baseline="0" noProof="0" dirty="0">
                <a:ln>
                  <a:noFill/>
                </a:ln>
                <a:solidFill>
                  <a:prstClr val="white"/>
                </a:solidFill>
                <a:effectLst/>
                <a:uLnTx/>
                <a:uFillTx/>
                <a:latin typeface="Arial"/>
                <a:ea typeface="+mn-ea"/>
                <a:cs typeface="+mn-cs"/>
              </a:rPr>
              <a:t>по </a:t>
            </a:r>
            <a:r>
              <a:rPr kumimoji="0" lang="ru-RU" sz="4000" b="1" i="0" u="none" strike="noStrike" kern="1200" cap="none" spc="0" normalizeH="0" baseline="0" noProof="0" dirty="0" err="1">
                <a:ln>
                  <a:noFill/>
                </a:ln>
                <a:solidFill>
                  <a:prstClr val="white"/>
                </a:solidFill>
                <a:effectLst/>
                <a:uLnTx/>
                <a:uFillTx/>
                <a:latin typeface="Arial"/>
                <a:ea typeface="+mn-ea"/>
                <a:cs typeface="+mn-cs"/>
              </a:rPr>
              <a:t>Сэнгеру</a:t>
            </a:r>
            <a:endParaRPr kumimoji="0" lang="ru-RU" sz="4000" b="1" i="0" u="none" strike="noStrike" kern="1200" cap="none" spc="0" normalizeH="0" baseline="0" noProof="0" dirty="0">
              <a:ln>
                <a:noFill/>
              </a:ln>
              <a:solidFill>
                <a:prstClr val="white"/>
              </a:solidFill>
              <a:effectLst/>
              <a:uLnTx/>
              <a:uFillTx/>
              <a:latin typeface="Arial"/>
              <a:ea typeface="+mn-ea"/>
              <a:cs typeface="+mn-cs"/>
            </a:endParaRPr>
          </a:p>
        </p:txBody>
      </p:sp>
      <p:sp>
        <p:nvSpPr>
          <p:cNvPr id="12" name="TextBox 11">
            <a:extLst>
              <a:ext uri="{FF2B5EF4-FFF2-40B4-BE49-F238E27FC236}">
                <a16:creationId xmlns:a16="http://schemas.microsoft.com/office/drawing/2014/main" id="{A54DB801-C044-4E59-BA68-FD051F8DE2E1}"/>
              </a:ext>
            </a:extLst>
          </p:cNvPr>
          <p:cNvSpPr txBox="1"/>
          <p:nvPr/>
        </p:nvSpPr>
        <p:spPr>
          <a:xfrm>
            <a:off x="794673" y="1836927"/>
            <a:ext cx="5865662" cy="3440942"/>
          </a:xfrm>
          <a:prstGeom prst="rect">
            <a:avLst/>
          </a:prstGeom>
          <a:noFill/>
        </p:spPr>
        <p:txBody>
          <a:bodyPr wrap="square">
            <a:spAutoFit/>
          </a:bodyPr>
          <a:lstStyle/>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NGS позволяет проводить мультиплексное тестирование на </a:t>
            </a:r>
            <a:r>
              <a:rPr kumimoji="0" lang="ru-RU" sz="1600" u="none" strike="noStrike" kern="1200" cap="none" spc="0" normalizeH="0" baseline="0" noProof="0" dirty="0">
                <a:ln>
                  <a:noFill/>
                </a:ln>
                <a:solidFill>
                  <a:srgbClr val="B7128E"/>
                </a:solidFill>
                <a:effectLst/>
                <a:uLnTx/>
                <a:uFillTx/>
                <a:latin typeface="Arial"/>
                <a:ea typeface="+mn-ea"/>
                <a:cs typeface="Arial" panose="020B0604020202020204" pitchFamily="34" charset="0"/>
              </a:rPr>
              <a:t>небольшом количестве опухолевой ткани</a:t>
            </a:r>
            <a:r>
              <a:rPr kumimoji="0" lang="ru-RU" sz="1600" u="none" strike="noStrike" kern="1200" cap="none" spc="0" normalizeH="0" baseline="0" noProof="0" dirty="0">
                <a:ln>
                  <a:noFill/>
                </a:ln>
                <a:solidFill>
                  <a:srgbClr val="A7446C"/>
                </a:solidFill>
                <a:effectLst/>
                <a:uLnTx/>
                <a:uFillTx/>
                <a:latin typeface="Arial"/>
                <a:ea typeface="+mn-ea"/>
                <a:cs typeface="Arial" panose="020B0604020202020204" pitchFamily="34" charset="0"/>
              </a:rPr>
              <a:t> </a:t>
            </a: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для выявления редких и распространенных мишеней</a:t>
            </a: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r>
              <a:rPr kumimoji="0" lang="ru-RU" sz="1600" u="none" strike="noStrike" kern="1200" cap="none" spc="0" normalizeH="0" baseline="0" noProof="0" dirty="0">
                <a:ln>
                  <a:noFill/>
                </a:ln>
                <a:solidFill>
                  <a:srgbClr val="B7128E"/>
                </a:solidFill>
                <a:effectLst/>
                <a:uLnTx/>
                <a:uFillTx/>
                <a:latin typeface="Arial"/>
                <a:ea typeface="+mn-ea"/>
                <a:cs typeface="Arial" panose="020B0604020202020204" pitchFamily="34" charset="0"/>
              </a:rPr>
              <a:t>Слияния RET: </a:t>
            </a: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NGS-тестирование позволяет выявлять известные и неизвестные случаи слияния с высокой специфичностью</a:t>
            </a: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Сочетание РНК- и ДНК-NGS может быть более комплексным подходом для выявления онкогенных факторов, которые могут быть потеряны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при использовании только ДНК-NGS</a:t>
            </a: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r>
              <a:rPr kumimoji="0" lang="en-US"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N</a:t>
            </a: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GS позволяет определить </a:t>
            </a:r>
            <a:r>
              <a:rPr kumimoji="0" lang="ru-RU" sz="1600" u="none" strike="noStrike" kern="1200" cap="none" spc="0" normalizeH="0" baseline="0" noProof="0" dirty="0">
                <a:ln>
                  <a:noFill/>
                </a:ln>
                <a:solidFill>
                  <a:srgbClr val="B7128E"/>
                </a:solidFill>
                <a:effectLst/>
                <a:uLnTx/>
                <a:uFillTx/>
                <a:latin typeface="Arial"/>
                <a:ea typeface="+mn-ea"/>
                <a:cs typeface="Arial" panose="020B0604020202020204" pitchFamily="34" charset="0"/>
              </a:rPr>
              <a:t>точечные мутации RET</a:t>
            </a: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endPar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endParaRPr>
          </a:p>
          <a:p>
            <a:pPr marL="285750" marR="93980" lvl="0" indent="-285750" algn="l" defTabSz="914400" rtl="0" eaLnBrk="1" fontAlgn="auto" latinLnBrk="0" hangingPunct="1">
              <a:lnSpc>
                <a:spcPct val="80000"/>
              </a:lnSpc>
              <a:spcBef>
                <a:spcPts val="0"/>
              </a:spcBef>
              <a:spcAft>
                <a:spcPts val="0"/>
              </a:spcAft>
              <a:buClr>
                <a:srgbClr val="828F2C"/>
              </a:buClr>
              <a:buSzTx/>
              <a:buFont typeface="Arial" panose="020B0604020202020204" pitchFamily="34" charset="0"/>
              <a:buChar char="•"/>
              <a:tabLst>
                <a:tab pos="261620" algn="l"/>
              </a:tabLst>
              <a:defRPr/>
            </a:pP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NGS на основе РНК может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быть предпочтительнее NGS метода с ДНК</a:t>
            </a: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p:txBody>
      </p:sp>
      <p:sp>
        <p:nvSpPr>
          <p:cNvPr id="21" name="TextBox 20">
            <a:extLst>
              <a:ext uri="{FF2B5EF4-FFF2-40B4-BE49-F238E27FC236}">
                <a16:creationId xmlns:a16="http://schemas.microsoft.com/office/drawing/2014/main" id="{19007B4F-C5D8-A2D4-2DDD-8A07DB5F454C}"/>
              </a:ext>
            </a:extLst>
          </p:cNvPr>
          <p:cNvSpPr txBox="1"/>
          <p:nvPr/>
        </p:nvSpPr>
        <p:spPr>
          <a:xfrm>
            <a:off x="794672" y="924421"/>
            <a:ext cx="52324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63666A"/>
                </a:solidFill>
                <a:effectLst/>
                <a:highlight>
                  <a:srgbClr val="FFFFFF"/>
                </a:highlight>
                <a:uLnTx/>
                <a:uFillTx/>
                <a:latin typeface="arial" panose="020B0604020202020204" pitchFamily="34" charset="0"/>
                <a:ea typeface="+mn-ea"/>
                <a:cs typeface="+mn-cs"/>
              </a:rPr>
              <a:t>Секвенирование нового поколения </a:t>
            </a:r>
            <a:endParaRPr kumimoji="0" lang="en-US" sz="1800" b="1" i="0" u="none" strike="noStrike" kern="1200" cap="none" spc="0" normalizeH="0" baseline="0" noProof="0" dirty="0">
              <a:ln>
                <a:noFill/>
              </a:ln>
              <a:solidFill>
                <a:srgbClr val="63666A"/>
              </a:solidFill>
              <a:effectLst/>
              <a:uLnTx/>
              <a:uFillTx/>
              <a:latin typeface="Arial"/>
              <a:ea typeface="+mn-ea"/>
              <a:cs typeface="+mn-cs"/>
            </a:endParaRPr>
          </a:p>
        </p:txBody>
      </p:sp>
      <p:sp>
        <p:nvSpPr>
          <p:cNvPr id="24" name="TextBox 23">
            <a:extLst>
              <a:ext uri="{FF2B5EF4-FFF2-40B4-BE49-F238E27FC236}">
                <a16:creationId xmlns:a16="http://schemas.microsoft.com/office/drawing/2014/main" id="{588D423A-414A-03DF-9A97-3EEE8D43DF9C}"/>
              </a:ext>
            </a:extLst>
          </p:cNvPr>
          <p:cNvSpPr txBox="1"/>
          <p:nvPr/>
        </p:nvSpPr>
        <p:spPr>
          <a:xfrm>
            <a:off x="7374196" y="3107797"/>
            <a:ext cx="4120407" cy="1477328"/>
          </a:xfrm>
          <a:prstGeom prst="rect">
            <a:avLst/>
          </a:prstGeom>
          <a:noFill/>
        </p:spPr>
        <p:txBody>
          <a:bodyPr wrap="square">
            <a:spAutoFit/>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ru-RU" sz="1800" u="none" strike="noStrike" kern="1200" cap="none" spc="0" normalizeH="0" baseline="0" noProof="0" dirty="0">
                <a:ln>
                  <a:noFill/>
                </a:ln>
                <a:solidFill>
                  <a:prstClr val="white"/>
                </a:solidFill>
                <a:effectLst/>
                <a:uLnTx/>
                <a:uFillTx/>
                <a:latin typeface="Arial"/>
                <a:ea typeface="+mn-ea"/>
                <a:cs typeface="Arial" panose="020B0604020202020204" pitchFamily="34" charset="0"/>
              </a:rPr>
              <a:t>Секвенирование по </a:t>
            </a:r>
            <a:r>
              <a:rPr kumimoji="0" lang="ru-RU" sz="1800" u="none" strike="noStrike" kern="1200" cap="none" spc="0" normalizeH="0" baseline="0" noProof="0" dirty="0" err="1">
                <a:ln>
                  <a:noFill/>
                </a:ln>
                <a:solidFill>
                  <a:prstClr val="white"/>
                </a:solidFill>
                <a:effectLst/>
                <a:uLnTx/>
                <a:uFillTx/>
                <a:latin typeface="Arial"/>
                <a:ea typeface="+mn-ea"/>
                <a:cs typeface="Arial" panose="020B0604020202020204" pitchFamily="34" charset="0"/>
              </a:rPr>
              <a:t>Сэнгеру</a:t>
            </a:r>
            <a:r>
              <a:rPr kumimoji="0" lang="ru-RU" sz="1800" u="none" strike="noStrike" kern="1200" cap="none" spc="0" normalizeH="0" baseline="0" noProof="0" dirty="0">
                <a:ln>
                  <a:noFill/>
                </a:ln>
                <a:solidFill>
                  <a:prstClr val="white"/>
                </a:solidFill>
                <a:effectLst/>
                <a:uLnTx/>
                <a:uFillTx/>
                <a:latin typeface="Arial"/>
                <a:ea typeface="+mn-ea"/>
                <a:cs typeface="Arial" panose="020B0604020202020204" pitchFamily="34" charset="0"/>
              </a:rPr>
              <a:t> позволяет выявить драйверные RET-мутации, однако чувствительность может быть ниже, чем при NGS-исследовании</a:t>
            </a:r>
          </a:p>
        </p:txBody>
      </p:sp>
      <p:sp>
        <p:nvSpPr>
          <p:cNvPr id="26" name="Text Placeholder 4">
            <a:extLst>
              <a:ext uri="{FF2B5EF4-FFF2-40B4-BE49-F238E27FC236}">
                <a16:creationId xmlns:a16="http://schemas.microsoft.com/office/drawing/2014/main" id="{E53B6A62-FE37-BDBC-6F24-9C7DADD1B10B}"/>
              </a:ext>
            </a:extLst>
          </p:cNvPr>
          <p:cNvSpPr txBox="1">
            <a:spLocks/>
          </p:cNvSpPr>
          <p:nvPr/>
        </p:nvSpPr>
        <p:spPr>
          <a:xfrm>
            <a:off x="862019" y="5972162"/>
            <a:ext cx="5975472" cy="729652"/>
          </a:xfrm>
          <a:prstGeom prst="rect">
            <a:avLst/>
          </a:prstGeom>
        </p:spPr>
        <p:txBody>
          <a:bodyPr lIns="0" anchor="b" anchorCtr="0">
            <a:noAutofit/>
          </a:bodyPr>
          <a:lstStyle>
            <a:lvl1pPr marL="284400" marR="0" indent="-28440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1pPr>
            <a:lvl2pPr marL="583200" marR="0" indent="-28440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2pPr>
            <a:lvl3pPr marL="864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3pPr>
            <a:lvl4pPr marL="1152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4pPr>
            <a:lvl5pPr marL="1440000" marR="0" indent="-285750" algn="l" defTabSz="457200" eaLnBrk="1" latinLnBrk="0" hangingPunct="1">
              <a:lnSpc>
                <a:spcPct val="100000"/>
              </a:lnSpc>
              <a:spcBef>
                <a:spcPts val="600"/>
              </a:spcBef>
              <a:spcAft>
                <a:spcPct val="0"/>
              </a:spcAft>
              <a:buClr>
                <a:srgbClr val="00A1DE"/>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5pPr>
            <a:lvl6pPr marL="13716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6pPr>
            <a:lvl7pPr marL="16002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7pPr>
            <a:lvl8pPr marL="18288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8pPr>
            <a:lvl9pPr marL="2057400" marR="0" indent="-228600" algn="l" defTabSz="457200" eaLnBrk="1" latinLnBrk="0" hangingPunct="1">
              <a:lnSpc>
                <a:spcPct val="100000"/>
              </a:lnSpc>
              <a:spcBef>
                <a:spcPts val="600"/>
              </a:spcBef>
              <a:spcAft>
                <a:spcPct val="0"/>
              </a:spcAft>
              <a:buClr>
                <a:srgbClr val="469DD9"/>
              </a:buClr>
              <a:buSzTx/>
              <a:buFont typeface="Arial"/>
              <a:buChar char="•"/>
              <a:defRPr sz="2000" b="0" i="0" u="none" strike="noStrike" cap="none" spc="0" baseline="0">
                <a:solidFill>
                  <a:srgbClr val="000000"/>
                </a:solidFill>
                <a:uFillTx/>
                <a:latin typeface="Roboto Regular"/>
                <a:ea typeface="Roboto Regular"/>
                <a:cs typeface="Roboto Regular"/>
                <a:sym typeface="Roboto Regular"/>
              </a:defRPr>
            </a:lvl9pPr>
          </a:lstStyle>
          <a:p>
            <a:pPr marL="0" marR="0" lvl="0" indent="0" algn="l" defTabSz="457200" rtl="0" eaLnBrk="1" fontAlgn="auto" latinLnBrk="0" hangingPunct="1">
              <a:lnSpc>
                <a:spcPct val="100000"/>
              </a:lnSpc>
              <a:spcBef>
                <a:spcPts val="600"/>
              </a:spcBef>
              <a:spcAft>
                <a:spcPct val="0"/>
              </a:spcAft>
              <a:buClr>
                <a:srgbClr val="00A1DE"/>
              </a:buClr>
              <a:buSzTx/>
              <a:buFont typeface="Arial"/>
              <a:buNone/>
              <a:tabLst/>
              <a:defRPr/>
            </a:pPr>
            <a:r>
              <a:rPr kumimoji="0" lang="ru" sz="800" b="1" u="none" strike="noStrike" kern="0" cap="none" spc="0" normalizeH="0" baseline="0" noProof="0" dirty="0">
                <a:ln>
                  <a:noFill/>
                </a:ln>
                <a:solidFill>
                  <a:srgbClr val="000000"/>
                </a:solidFill>
                <a:effectLst/>
                <a:highlight>
                  <a:srgbClr val="000000">
                    <a:alpha val="0"/>
                  </a:srgbClr>
                </a:highlight>
                <a:uLnTx/>
                <a:uFillTx/>
                <a:latin typeface="+mn-lt"/>
                <a:cs typeface="Arial" panose="020B0604020202020204" pitchFamily="34" charset="0"/>
                <a:sym typeface="Roboto Regular"/>
              </a:rPr>
              <a:t>NGS, секвенирование нового поколения</a:t>
            </a:r>
          </a:p>
          <a:p>
            <a:pPr marL="0" marR="0" lvl="0" indent="0" algn="l" defTabSz="457200" rtl="0" eaLnBrk="1" fontAlgn="auto" latinLnBrk="0" hangingPunct="1">
              <a:lnSpc>
                <a:spcPct val="100000"/>
              </a:lnSpc>
              <a:spcBef>
                <a:spcPts val="600"/>
              </a:spcBef>
              <a:spcAft>
                <a:spcPct val="0"/>
              </a:spcAft>
              <a:buClr>
                <a:srgbClr val="00A1DE"/>
              </a:buClr>
              <a:buSzTx/>
              <a:buFont typeface="Arial"/>
              <a:buNone/>
              <a:tabLst/>
              <a:defRPr/>
            </a:pPr>
            <a:r>
              <a:rPr lang="ru" sz="800" dirty="0">
                <a:solidFill>
                  <a:schemeClr val="tx1"/>
                </a:solidFill>
                <a:highlight>
                  <a:srgbClr val="000000">
                    <a:alpha val="0"/>
                  </a:srgbClr>
                </a:highlight>
                <a:latin typeface="+mn-lt"/>
                <a:ea typeface="Roboto Condensed"/>
                <a:cs typeface="Arial" panose="020B0604020202020204" pitchFamily="34" charset="0"/>
              </a:rPr>
              <a:t>1. Gregg JP, et al. Transl Lung Cancer Res. 2019;8(3):286-301. 2. Suh JH, et al. Oncologist. 2016;21:684-691. 3. Yu TM, et al. Clin Lung Cancer. 2019;20(1):20-29.e8. 4. Mertens F, et al. Nat Rev Cancer. 2015;15(6):371-381. 5. Benayed R, et al. Clin Cancer Res. 2019;25(15):4712-4722. 6. Bruno R, Fontanini G. Diagnostics. 2020;10(521):1-17. 12. Simbolo M, et al. Virchows Arch. 2014;465:73-78. </a:t>
            </a:r>
          </a:p>
        </p:txBody>
      </p:sp>
    </p:spTree>
    <p:extLst>
      <p:ext uri="{BB962C8B-B14F-4D97-AF65-F5344CB8AC3E}">
        <p14:creationId xmlns:p14="http://schemas.microsoft.com/office/powerpoint/2010/main" val="4187425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hidden="1">
            <a:extLst>
              <a:ext uri="{FF2B5EF4-FFF2-40B4-BE49-F238E27FC236}">
                <a16:creationId xmlns:a16="http://schemas.microsoft.com/office/drawing/2014/main" id="{AAD9C36A-071E-364D-9CCA-0188D7AFD94B}"/>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Слайд think-cell" r:id="rId3" imgW="7772400" imgH="10058400" progId="TCLayout.ActiveDocument.1">
                  <p:embed/>
                </p:oleObj>
              </mc:Choice>
              <mc:Fallback>
                <p:oleObj name="Слайд think-cell" r:id="rId3" imgW="7772400" imgH="10058400" progId="TCLayout.ActiveDocument.1">
                  <p:embed/>
                  <p:pic>
                    <p:nvPicPr>
                      <p:cNvPr id="4" name="Объект 3" hidden="1">
                        <a:extLst>
                          <a:ext uri="{FF2B5EF4-FFF2-40B4-BE49-F238E27FC236}">
                            <a16:creationId xmlns:a16="http://schemas.microsoft.com/office/drawing/2014/main" id="{AAD9C36A-071E-364D-9CCA-0188D7AFD9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Прямоугольник 2">
            <a:extLst>
              <a:ext uri="{FF2B5EF4-FFF2-40B4-BE49-F238E27FC236}">
                <a16:creationId xmlns:a16="http://schemas.microsoft.com/office/drawing/2014/main" id="{B03192C0-6495-9F44-AB44-DE7552A097F5}"/>
              </a:ext>
            </a:extLst>
          </p:cNvPr>
          <p:cNvSpPr/>
          <p:nvPr/>
        </p:nvSpPr>
        <p:spPr>
          <a:xfrm>
            <a:off x="0" y="0"/>
            <a:ext cx="5214742" cy="6858000"/>
          </a:xfrm>
          <a:prstGeom prst="rect">
            <a:avLst/>
          </a:prstGeom>
          <a:solidFill>
            <a:srgbClr val="8E4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2" name="Объект 13">
            <a:extLst>
              <a:ext uri="{FF2B5EF4-FFF2-40B4-BE49-F238E27FC236}">
                <a16:creationId xmlns:a16="http://schemas.microsoft.com/office/drawing/2014/main" id="{B5D0D5AC-04ED-254E-8A5F-89ECC74A3A00}"/>
              </a:ext>
            </a:extLst>
          </p:cNvPr>
          <p:cNvSpPr txBox="1">
            <a:spLocks/>
          </p:cNvSpPr>
          <p:nvPr/>
        </p:nvSpPr>
        <p:spPr>
          <a:xfrm>
            <a:off x="749704" y="3115011"/>
            <a:ext cx="4627367" cy="39476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
                <a:ea typeface="+mn-ea"/>
                <a:cs typeface="+mn-cs"/>
              </a:rPr>
              <a:t>FISH</a:t>
            </a:r>
            <a:endParaRPr kumimoji="0" lang="ru-RU" sz="3600" b="1" i="0" u="none" strike="noStrike" kern="1200" cap="none" spc="0" normalizeH="0" baseline="0" noProof="0" dirty="0">
              <a:ln>
                <a:noFill/>
              </a:ln>
              <a:solidFill>
                <a:prstClr val="white"/>
              </a:solidFill>
              <a:effectLst/>
              <a:uLnTx/>
              <a:uFillTx/>
              <a:latin typeface="Arial"/>
              <a:ea typeface="+mn-ea"/>
              <a:cs typeface="+mn-cs"/>
            </a:endParaRPr>
          </a:p>
        </p:txBody>
      </p:sp>
      <p:sp>
        <p:nvSpPr>
          <p:cNvPr id="18" name="TextBox 17">
            <a:extLst>
              <a:ext uri="{FF2B5EF4-FFF2-40B4-BE49-F238E27FC236}">
                <a16:creationId xmlns:a16="http://schemas.microsoft.com/office/drawing/2014/main" id="{D2F18C03-EBB3-0D4B-917F-6301FFE836D1}"/>
              </a:ext>
            </a:extLst>
          </p:cNvPr>
          <p:cNvSpPr txBox="1"/>
          <p:nvPr/>
        </p:nvSpPr>
        <p:spPr>
          <a:xfrm>
            <a:off x="6232683" y="3290980"/>
            <a:ext cx="4698616" cy="923330"/>
          </a:xfrm>
          <a:prstGeom prst="rect">
            <a:avLst/>
          </a:prstGeom>
          <a:noFill/>
        </p:spPr>
        <p:txBody>
          <a:bodyPr wrap="square" rtlCol="0">
            <a:spAutoFit/>
          </a:bodyPr>
          <a:lstStyle/>
          <a:p>
            <a:pPr marL="0" marR="76835" lvl="0" indent="0" algn="l" defTabSz="914400" rtl="0" eaLnBrk="1" fontAlgn="auto" latinLnBrk="0" hangingPunct="1">
              <a:lnSpc>
                <a:spcPct val="100000"/>
              </a:lnSpc>
              <a:spcBef>
                <a:spcPts val="0"/>
              </a:spcBef>
              <a:spcAft>
                <a:spcPts val="0"/>
              </a:spcAft>
              <a:buClrTx/>
              <a:buSzTx/>
              <a:buFontTx/>
              <a:buNone/>
              <a:tabLst>
                <a:tab pos="223520" algn="l"/>
              </a:tabLst>
              <a:defRPr/>
            </a:pPr>
            <a:r>
              <a:rPr kumimoji="0" lang="ru-RU" sz="18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FISH-тестирование позволяет обнаружить слияния независимо </a:t>
            </a:r>
            <a:br>
              <a:rPr kumimoji="0" lang="ru-RU" sz="18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8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от партнера слияния</a:t>
            </a:r>
          </a:p>
        </p:txBody>
      </p:sp>
      <p:sp>
        <p:nvSpPr>
          <p:cNvPr id="19" name="TextBox 18">
            <a:extLst>
              <a:ext uri="{FF2B5EF4-FFF2-40B4-BE49-F238E27FC236}">
                <a16:creationId xmlns:a16="http://schemas.microsoft.com/office/drawing/2014/main" id="{7954A9E0-724D-5A4F-B148-CD11F5CB65D4}"/>
              </a:ext>
            </a:extLst>
          </p:cNvPr>
          <p:cNvSpPr txBox="1"/>
          <p:nvPr/>
        </p:nvSpPr>
        <p:spPr>
          <a:xfrm>
            <a:off x="6233178" y="4683567"/>
            <a:ext cx="48677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FISH может не выявить некоторые слияния</a:t>
            </a:r>
            <a:endParaRPr kumimoji="0" lang="ru-RU" sz="18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p:txBody>
      </p:sp>
      <p:sp>
        <p:nvSpPr>
          <p:cNvPr id="6" name="TextBox 5">
            <a:extLst>
              <a:ext uri="{FF2B5EF4-FFF2-40B4-BE49-F238E27FC236}">
                <a16:creationId xmlns:a16="http://schemas.microsoft.com/office/drawing/2014/main" id="{F72FD7BB-8A5D-4AE5-5261-F38900141CE7}"/>
              </a:ext>
            </a:extLst>
          </p:cNvPr>
          <p:cNvSpPr txBox="1"/>
          <p:nvPr/>
        </p:nvSpPr>
        <p:spPr>
          <a:xfrm>
            <a:off x="749704" y="3507415"/>
            <a:ext cx="436517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a:ln>
                  <a:noFill/>
                </a:ln>
                <a:solidFill>
                  <a:prstClr val="white"/>
                </a:solidFill>
                <a:effectLst/>
                <a:highlight>
                  <a:srgbClr val="000000">
                    <a:alpha val="0"/>
                  </a:srgbClr>
                </a:highlight>
                <a:uLnTx/>
                <a:uFillTx/>
                <a:latin typeface="Arial"/>
                <a:ea typeface="+mn-ea"/>
                <a:cs typeface="+mn-cs"/>
                <a:sym typeface="Roboto Regular"/>
              </a:rPr>
              <a:t>Ф</a:t>
            </a:r>
            <a:r>
              <a:rPr kumimoji="0" lang="ru" sz="1800" b="0" i="0" u="none" strike="noStrike" kern="0" cap="none" spc="0" normalizeH="0" baseline="0" noProof="0" dirty="0">
                <a:ln>
                  <a:noFill/>
                </a:ln>
                <a:solidFill>
                  <a:prstClr val="white"/>
                </a:solidFill>
                <a:effectLst/>
                <a:highlight>
                  <a:srgbClr val="000000">
                    <a:alpha val="0"/>
                  </a:srgbClr>
                </a:highlight>
                <a:uLnTx/>
                <a:uFillTx/>
                <a:latin typeface="Arial"/>
                <a:ea typeface="+mn-ea"/>
                <a:cs typeface="+mn-cs"/>
                <a:sym typeface="Roboto Regular"/>
              </a:rPr>
              <a:t>луоресцентная гибридизация </a:t>
            </a:r>
            <a:r>
              <a:rPr kumimoji="0" lang="ru" sz="1800" b="0" i="1" u="none" strike="noStrike" kern="0" cap="none" spc="0" normalizeH="0" baseline="0" noProof="0" dirty="0">
                <a:ln>
                  <a:noFill/>
                </a:ln>
                <a:solidFill>
                  <a:prstClr val="white"/>
                </a:solidFill>
                <a:effectLst/>
                <a:highlight>
                  <a:srgbClr val="000000">
                    <a:alpha val="0"/>
                  </a:srgbClr>
                </a:highlight>
                <a:uLnTx/>
                <a:uFillTx/>
                <a:latin typeface="Arial"/>
                <a:ea typeface="+mn-ea"/>
                <a:cs typeface="+mn-cs"/>
                <a:sym typeface="Roboto Regular"/>
              </a:rPr>
              <a:t>in situ</a:t>
            </a:r>
            <a:endParaRPr kumimoji="0" lang="ru-RU" sz="1800" b="0" i="1" u="none" strike="noStrike" kern="1200" cap="none" spc="0" normalizeH="0" baseline="0" noProof="0" dirty="0">
              <a:ln>
                <a:noFill/>
              </a:ln>
              <a:solidFill>
                <a:prstClr val="white"/>
              </a:solidFill>
              <a:effectLst/>
              <a:uLnTx/>
              <a:uFillTx/>
              <a:latin typeface="Arial"/>
              <a:ea typeface="+mn-ea"/>
              <a:cs typeface="+mn-cs"/>
            </a:endParaRPr>
          </a:p>
        </p:txBody>
      </p:sp>
      <p:sp>
        <p:nvSpPr>
          <p:cNvPr id="8" name="TextBox 7">
            <a:extLst>
              <a:ext uri="{FF2B5EF4-FFF2-40B4-BE49-F238E27FC236}">
                <a16:creationId xmlns:a16="http://schemas.microsoft.com/office/drawing/2014/main" id="{C46453D7-8845-AE25-FA29-1F75E1D39DC5}"/>
              </a:ext>
            </a:extLst>
          </p:cNvPr>
          <p:cNvSpPr txBox="1"/>
          <p:nvPr/>
        </p:nvSpPr>
        <p:spPr>
          <a:xfrm>
            <a:off x="6263904" y="2076464"/>
            <a:ext cx="464661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171616"/>
                </a:solidFill>
                <a:effectLst/>
                <a:uLnTx/>
                <a:uFillTx/>
                <a:latin typeface="Arial"/>
                <a:ea typeface="+mn-ea"/>
                <a:cs typeface="+mn-cs"/>
              </a:rPr>
              <a:t>ДНК-зонды связываются </a:t>
            </a:r>
            <a:br>
              <a:rPr kumimoji="0" lang="ru-RU" sz="1800" b="0" i="0" u="none" strike="noStrike" kern="1200" cap="none" spc="0" normalizeH="0" baseline="0" noProof="0" dirty="0">
                <a:ln>
                  <a:noFill/>
                </a:ln>
                <a:solidFill>
                  <a:srgbClr val="171616"/>
                </a:solidFill>
                <a:effectLst/>
                <a:uLnTx/>
                <a:uFillTx/>
                <a:latin typeface="Arial"/>
                <a:ea typeface="+mn-ea"/>
                <a:cs typeface="+mn-cs"/>
              </a:rPr>
            </a:br>
            <a:r>
              <a:rPr kumimoji="0" lang="ru-RU" sz="1800" b="0" i="0" u="none" strike="noStrike" kern="1200" cap="none" spc="0" normalizeH="0" baseline="0" noProof="0" dirty="0">
                <a:ln>
                  <a:noFill/>
                </a:ln>
                <a:solidFill>
                  <a:srgbClr val="171616"/>
                </a:solidFill>
                <a:effectLst/>
                <a:uLnTx/>
                <a:uFillTx/>
                <a:latin typeface="Arial"/>
                <a:ea typeface="+mn-ea"/>
                <a:cs typeface="+mn-cs"/>
              </a:rPr>
              <a:t>с комплементарными мишенями </a:t>
            </a:r>
            <a:br>
              <a:rPr kumimoji="0" lang="ru-RU" sz="1800" b="0" i="0" u="none" strike="noStrike" kern="1200" cap="none" spc="0" normalizeH="0" baseline="0" noProof="0" dirty="0">
                <a:ln>
                  <a:noFill/>
                </a:ln>
                <a:solidFill>
                  <a:srgbClr val="171616"/>
                </a:solidFill>
                <a:effectLst/>
                <a:uLnTx/>
                <a:uFillTx/>
                <a:latin typeface="Arial"/>
                <a:ea typeface="+mn-ea"/>
                <a:cs typeface="+mn-cs"/>
              </a:rPr>
            </a:br>
            <a:r>
              <a:rPr kumimoji="0" lang="ru-RU" sz="1800" b="0" i="0" u="none" strike="noStrike" kern="1200" cap="none" spc="0" normalizeH="0" baseline="0" noProof="0" dirty="0">
                <a:ln>
                  <a:noFill/>
                </a:ln>
                <a:solidFill>
                  <a:srgbClr val="171616"/>
                </a:solidFill>
                <a:effectLst/>
                <a:uLnTx/>
                <a:uFillTx/>
                <a:latin typeface="Arial"/>
                <a:ea typeface="+mn-ea"/>
                <a:cs typeface="+mn-cs"/>
              </a:rPr>
              <a:t>в образце</a:t>
            </a:r>
          </a:p>
        </p:txBody>
      </p:sp>
      <p:sp>
        <p:nvSpPr>
          <p:cNvPr id="13" name="TextBox 12">
            <a:extLst>
              <a:ext uri="{FF2B5EF4-FFF2-40B4-BE49-F238E27FC236}">
                <a16:creationId xmlns:a16="http://schemas.microsoft.com/office/drawing/2014/main" id="{A9218C79-450F-4743-D8A0-C0F9DD08DBDD}"/>
              </a:ext>
            </a:extLst>
          </p:cNvPr>
          <p:cNvSpPr txBox="1"/>
          <p:nvPr/>
        </p:nvSpPr>
        <p:spPr>
          <a:xfrm>
            <a:off x="6050354" y="6581001"/>
            <a:ext cx="6096000"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Ferrara R, et al.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J Thorac Oncol</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2018;13(1):27-45</a:t>
            </a:r>
            <a:endParaRPr kumimoji="0" lang="ru-RU" sz="800" b="0" i="0" u="none" strike="noStrike" kern="1200" cap="none" spc="0" normalizeH="0" baseline="0" noProof="0" dirty="0">
              <a:ln>
                <a:noFill/>
              </a:ln>
              <a:solidFill>
                <a:srgbClr val="171616"/>
              </a:solidFill>
              <a:effectLst/>
              <a:uLnTx/>
              <a:uFillTx/>
              <a:latin typeface="Arial"/>
              <a:ea typeface="+mn-ea"/>
              <a:cs typeface="+mn-cs"/>
            </a:endParaRPr>
          </a:p>
        </p:txBody>
      </p:sp>
    </p:spTree>
    <p:extLst>
      <p:ext uri="{BB962C8B-B14F-4D97-AF65-F5344CB8AC3E}">
        <p14:creationId xmlns:p14="http://schemas.microsoft.com/office/powerpoint/2010/main" val="905623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6C99E087-3611-5F4E-9E79-03204F623B05}"/>
              </a:ext>
            </a:extLst>
          </p:cNvPr>
          <p:cNvSpPr txBox="1"/>
          <p:nvPr/>
        </p:nvSpPr>
        <p:spPr>
          <a:xfrm>
            <a:off x="623888" y="517726"/>
            <a:ext cx="8824912" cy="480131"/>
          </a:xfrm>
          <a:prstGeom prst="rect">
            <a:avLst/>
          </a:prstGeom>
          <a:noFill/>
        </p:spPr>
        <p:txBody>
          <a:bodyPr vert="horz" lIns="0" tIns="0" rIns="45720" bIns="0" rtlCol="0" anchor="ctr">
            <a:noAutofit/>
          </a:bodyPr>
          <a:lstStyle>
            <a:lvl1pPr>
              <a:lnSpc>
                <a:spcPct val="90000"/>
              </a:lnSpc>
              <a:spcBef>
                <a:spcPct val="0"/>
              </a:spcBef>
              <a:buNone/>
              <a:defRPr sz="2800" b="1" spc="100" baseline="0">
                <a:solidFill>
                  <a:schemeClr val="tx2"/>
                </a:solidFill>
                <a:highlight>
                  <a:srgbClr val="000000">
                    <a:alpha val="0"/>
                  </a:srgbClr>
                </a:highlight>
                <a:latin typeface="Roboto Regular"/>
                <a:ea typeface="+mj-ea"/>
                <a:cs typeface="Arial" panose="020B0604020202020204" pitchFamily="34" charset="0"/>
              </a:defRPr>
            </a:lvl1pPr>
          </a:lstStyle>
          <a:p>
            <a:r>
              <a:rPr lang="ru-RU" dirty="0">
                <a:latin typeface="Arial" panose="020B0604020202020204" pitchFamily="34" charset="0"/>
              </a:rPr>
              <a:t>Полимеразная цепная реакция</a:t>
            </a:r>
            <a:endParaRPr lang="en-US" dirty="0">
              <a:latin typeface="Arial" panose="020B0604020202020204" pitchFamily="34" charset="0"/>
            </a:endParaRPr>
          </a:p>
        </p:txBody>
      </p:sp>
      <p:sp>
        <p:nvSpPr>
          <p:cNvPr id="23" name="TextBox 22">
            <a:extLst>
              <a:ext uri="{FF2B5EF4-FFF2-40B4-BE49-F238E27FC236}">
                <a16:creationId xmlns:a16="http://schemas.microsoft.com/office/drawing/2014/main" id="{25ED3257-7770-A841-B9A3-599C3B6F6D21}"/>
              </a:ext>
            </a:extLst>
          </p:cNvPr>
          <p:cNvSpPr txBox="1"/>
          <p:nvPr/>
        </p:nvSpPr>
        <p:spPr>
          <a:xfrm>
            <a:off x="623888" y="6209177"/>
            <a:ext cx="10660640" cy="464045"/>
          </a:xfrm>
          <a:prstGeom prst="rect">
            <a:avLst/>
          </a:prstGeom>
          <a:noFill/>
        </p:spPr>
        <p:txBody>
          <a:bodyPr wrap="square" lIns="3600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Bruno R, Fontanini G.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Diagnostics</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2020;10(521):1-17. 7. Ferrara R, et al.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J Thorac Oncol</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2018;13(1):27-45. 8. Bustin SA, Nolan T.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J Biomol Tech</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2004;15(3):155-166. 9. Matsuda K.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Adv Clin Chem</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2017;80:45-72. 10. Oczko-Wojciechowska M, et al.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Sci Rep</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2017;7:42074. doi:10.1038/srep42074 11. Agrawal N, et al. </a:t>
            </a:r>
            <a:r>
              <a:rPr kumimoji="0" lang="ru" sz="800" b="0" i="1"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J Clin Endocrinol Metab</a:t>
            </a:r>
            <a:r>
              <a:rPr kumimoji="0" lang="ru" sz="800" b="0" i="0" u="none" strike="noStrike" kern="0" cap="none" spc="0" normalizeH="0" baseline="0" noProof="0" dirty="0">
                <a:ln>
                  <a:noFill/>
                </a:ln>
                <a:solidFill>
                  <a:srgbClr val="000000"/>
                </a:solidFill>
                <a:effectLst/>
                <a:highlight>
                  <a:srgbClr val="000000">
                    <a:alpha val="0"/>
                  </a:srgbClr>
                </a:highlight>
                <a:uLnTx/>
                <a:uFillTx/>
                <a:latin typeface="Arial"/>
                <a:ea typeface="+mn-ea"/>
                <a:cs typeface="+mn-cs"/>
                <a:sym typeface="Roboto Regular"/>
              </a:rPr>
              <a:t>. 2013;98:E364-E369</a:t>
            </a:r>
            <a:endParaRPr kumimoji="0" lang="en-US" sz="800" b="0" i="0" u="none" strike="noStrike" kern="1200" cap="none" spc="0" normalizeH="0" baseline="0" noProof="0" dirty="0">
              <a:ln>
                <a:noFill/>
              </a:ln>
              <a:solidFill>
                <a:srgbClr val="171616"/>
              </a:solidFill>
              <a:effectLst/>
              <a:uLnTx/>
              <a:uFillTx/>
              <a:latin typeface="Arial"/>
              <a:ea typeface="+mn-ea"/>
              <a:cs typeface="+mn-cs"/>
            </a:endParaRPr>
          </a:p>
        </p:txBody>
      </p:sp>
      <p:sp>
        <p:nvSpPr>
          <p:cNvPr id="24" name="TextBox 23">
            <a:extLst>
              <a:ext uri="{FF2B5EF4-FFF2-40B4-BE49-F238E27FC236}">
                <a16:creationId xmlns:a16="http://schemas.microsoft.com/office/drawing/2014/main" id="{B0B45B04-3A50-B64C-9822-EBF14F99844C}"/>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RET </a:t>
            </a: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мутации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grpSp>
        <p:nvGrpSpPr>
          <p:cNvPr id="34" name="Group 3">
            <a:extLst>
              <a:ext uri="{FF2B5EF4-FFF2-40B4-BE49-F238E27FC236}">
                <a16:creationId xmlns:a16="http://schemas.microsoft.com/office/drawing/2014/main" id="{786081DD-3A74-E249-9F2A-3670A7121E81}"/>
              </a:ext>
            </a:extLst>
          </p:cNvPr>
          <p:cNvGrpSpPr/>
          <p:nvPr/>
        </p:nvGrpSpPr>
        <p:grpSpPr>
          <a:xfrm>
            <a:off x="978491" y="1520333"/>
            <a:ext cx="2803939" cy="4251936"/>
            <a:chOff x="657083" y="3038496"/>
            <a:chExt cx="1980000" cy="2504096"/>
          </a:xfrm>
        </p:grpSpPr>
        <p:sp>
          <p:nvSpPr>
            <p:cNvPr id="35" name="Rectangle: Rounded Corners 9">
              <a:extLst>
                <a:ext uri="{FF2B5EF4-FFF2-40B4-BE49-F238E27FC236}">
                  <a16:creationId xmlns:a16="http://schemas.microsoft.com/office/drawing/2014/main" id="{34B70829-33A4-2941-94DC-05BA790A7516}"/>
                </a:ext>
              </a:extLst>
            </p:cNvPr>
            <p:cNvSpPr/>
            <p:nvPr/>
          </p:nvSpPr>
          <p:spPr>
            <a:xfrm>
              <a:off x="657083" y="3045540"/>
              <a:ext cx="1980000" cy="2497052"/>
            </a:xfrm>
            <a:prstGeom prst="roundRect">
              <a:avLst>
                <a:gd name="adj" fmla="val 7363"/>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548640" rIns="72000" bIns="18288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662C91"/>
                </a:buClr>
                <a:buSzTx/>
                <a:buFontTx/>
                <a:buNone/>
                <a:tabLst/>
                <a:defRPr/>
              </a:pPr>
              <a:endParaRPr kumimoji="0" lang="en-US" sz="1400" b="1" i="0" u="none" strike="noStrike" kern="1200" cap="none" spc="0" normalizeH="0" baseline="0" noProof="0">
                <a:ln>
                  <a:noFill/>
                </a:ln>
                <a:solidFill>
                  <a:srgbClr val="662C91"/>
                </a:solidFill>
                <a:effectLst/>
                <a:uLnTx/>
                <a:uFillTx/>
                <a:latin typeface="Museo 700" panose="02000000000000000000"/>
                <a:ea typeface="+mn-ea"/>
                <a:cs typeface="+mn-cs"/>
              </a:endParaRPr>
            </a:p>
          </p:txBody>
        </p:sp>
        <p:sp>
          <p:nvSpPr>
            <p:cNvPr id="36" name="Rectangle: Rounded Corners 10">
              <a:extLst>
                <a:ext uri="{FF2B5EF4-FFF2-40B4-BE49-F238E27FC236}">
                  <a16:creationId xmlns:a16="http://schemas.microsoft.com/office/drawing/2014/main" id="{0A7C3FCB-8DA9-0145-999B-235566816390}"/>
                </a:ext>
              </a:extLst>
            </p:cNvPr>
            <p:cNvSpPr/>
            <p:nvPr/>
          </p:nvSpPr>
          <p:spPr>
            <a:xfrm>
              <a:off x="657083" y="3207326"/>
              <a:ext cx="1980000" cy="2223503"/>
            </a:xfrm>
            <a:prstGeom prst="roundRect">
              <a:avLst>
                <a:gd name="adj" fmla="val 0"/>
              </a:avLst>
            </a:prstGeom>
            <a:solidFill>
              <a:schemeClr val="accent1">
                <a:lumMod val="20000"/>
                <a:lumOff val="80000"/>
                <a:alpha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72000" numCol="1" spcCol="0" rtlCol="0" fromWordArt="0" anchor="t" anchorCtr="0" forceAA="0" compatLnSpc="1">
              <a:prstTxWarp prst="textNoShape">
                <a:avLst/>
              </a:prstTxWarp>
              <a:noAutofit/>
            </a:bodyPr>
            <a:lstStyle/>
            <a:p>
              <a:pPr marL="0" marR="0" lvl="1" indent="0" algn="l" defTabSz="914400" rtl="0" eaLnBrk="1" fontAlgn="auto" latinLnBrk="0" hangingPunct="1">
                <a:lnSpc>
                  <a:spcPct val="100000"/>
                </a:lnSpc>
                <a:spcBef>
                  <a:spcPts val="400"/>
                </a:spcBef>
                <a:spcAft>
                  <a:spcPts val="0"/>
                </a:spcAft>
                <a:buClrTx/>
                <a:buSzTx/>
                <a:buFontTx/>
                <a:buNone/>
                <a:tabLst/>
                <a:defRPr/>
              </a:pPr>
              <a:endParaRPr kumimoji="0" lang="en-US" sz="11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cxnSp>
          <p:nvCxnSpPr>
            <p:cNvPr id="37" name="Straight Connector 11">
              <a:extLst>
                <a:ext uri="{FF2B5EF4-FFF2-40B4-BE49-F238E27FC236}">
                  <a16:creationId xmlns:a16="http://schemas.microsoft.com/office/drawing/2014/main" id="{838FA517-4F40-CE43-95FB-16510E6FAC48}"/>
                </a:ext>
              </a:extLst>
            </p:cNvPr>
            <p:cNvCxnSpPr>
              <a:cxnSpLocks/>
            </p:cNvCxnSpPr>
            <p:nvPr/>
          </p:nvCxnSpPr>
          <p:spPr>
            <a:xfrm>
              <a:off x="1296083" y="3038496"/>
              <a:ext cx="702000" cy="0"/>
            </a:xfrm>
            <a:prstGeom prst="line">
              <a:avLst/>
            </a:prstGeom>
            <a:ln w="50800" cap="rnd">
              <a:gradFill>
                <a:gsLst>
                  <a:gs pos="0">
                    <a:schemeClr val="bg2"/>
                  </a:gs>
                  <a:gs pos="100000">
                    <a:schemeClr val="accent1"/>
                  </a:gs>
                </a:gsLst>
                <a:lin ang="0" scaled="0"/>
              </a:gradFill>
              <a:round/>
            </a:ln>
          </p:spPr>
          <p:style>
            <a:lnRef idx="1">
              <a:schemeClr val="accent1"/>
            </a:lnRef>
            <a:fillRef idx="0">
              <a:schemeClr val="accent1"/>
            </a:fillRef>
            <a:effectRef idx="0">
              <a:schemeClr val="accent1"/>
            </a:effectRef>
            <a:fontRef idx="minor">
              <a:schemeClr val="tx1"/>
            </a:fontRef>
          </p:style>
        </p:cxnSp>
      </p:grpSp>
      <p:grpSp>
        <p:nvGrpSpPr>
          <p:cNvPr id="38" name="Group 32">
            <a:extLst>
              <a:ext uri="{FF2B5EF4-FFF2-40B4-BE49-F238E27FC236}">
                <a16:creationId xmlns:a16="http://schemas.microsoft.com/office/drawing/2014/main" id="{81B8BA6C-ED35-6C49-8CB1-B9B77C8B520D}"/>
              </a:ext>
            </a:extLst>
          </p:cNvPr>
          <p:cNvGrpSpPr/>
          <p:nvPr/>
        </p:nvGrpSpPr>
        <p:grpSpPr>
          <a:xfrm>
            <a:off x="4486605" y="1520333"/>
            <a:ext cx="2803939" cy="4251936"/>
            <a:chOff x="2865678" y="3038496"/>
            <a:chExt cx="1980000" cy="2504096"/>
          </a:xfrm>
        </p:grpSpPr>
        <p:sp>
          <p:nvSpPr>
            <p:cNvPr id="39" name="Rectangle: Rounded Corners 6">
              <a:extLst>
                <a:ext uri="{FF2B5EF4-FFF2-40B4-BE49-F238E27FC236}">
                  <a16:creationId xmlns:a16="http://schemas.microsoft.com/office/drawing/2014/main" id="{CF2FAAAF-BD5D-2E4A-A44A-8877F8C67D2C}"/>
                </a:ext>
              </a:extLst>
            </p:cNvPr>
            <p:cNvSpPr/>
            <p:nvPr/>
          </p:nvSpPr>
          <p:spPr>
            <a:xfrm>
              <a:off x="2865678" y="3045540"/>
              <a:ext cx="1980000" cy="2497052"/>
            </a:xfrm>
            <a:prstGeom prst="roundRect">
              <a:avLst>
                <a:gd name="adj" fmla="val 7363"/>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548640" rIns="72000" bIns="18288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662C91"/>
                </a:buClr>
                <a:buSzTx/>
                <a:buFontTx/>
                <a:buNone/>
                <a:tabLst/>
                <a:defRPr/>
              </a:pPr>
              <a:endParaRPr kumimoji="0" lang="en-US" sz="1400" b="1" i="0" u="none" strike="noStrike" kern="1200" cap="none" spc="0" normalizeH="0" baseline="0" noProof="0">
                <a:ln>
                  <a:noFill/>
                </a:ln>
                <a:solidFill>
                  <a:srgbClr val="662C91"/>
                </a:solidFill>
                <a:effectLst/>
                <a:uLnTx/>
                <a:uFillTx/>
                <a:latin typeface="Museo 700" panose="02000000000000000000"/>
                <a:ea typeface="+mn-ea"/>
                <a:cs typeface="+mn-cs"/>
              </a:endParaRPr>
            </a:p>
          </p:txBody>
        </p:sp>
        <p:sp>
          <p:nvSpPr>
            <p:cNvPr id="40" name="Rectangle: Rounded Corners 7">
              <a:extLst>
                <a:ext uri="{FF2B5EF4-FFF2-40B4-BE49-F238E27FC236}">
                  <a16:creationId xmlns:a16="http://schemas.microsoft.com/office/drawing/2014/main" id="{59CD6095-E5FD-164C-AD9B-3F9B97A30EFE}"/>
                </a:ext>
              </a:extLst>
            </p:cNvPr>
            <p:cNvSpPr/>
            <p:nvPr/>
          </p:nvSpPr>
          <p:spPr>
            <a:xfrm>
              <a:off x="2865678" y="3207326"/>
              <a:ext cx="1980000" cy="2223503"/>
            </a:xfrm>
            <a:prstGeom prst="roundRect">
              <a:avLst>
                <a:gd name="adj" fmla="val 0"/>
              </a:avLst>
            </a:prstGeom>
            <a:solidFill>
              <a:schemeClr val="accent2">
                <a:lumMod val="20000"/>
                <a:lumOff val="80000"/>
                <a:alpha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72000" numCol="1" spcCol="0" rtlCol="0" fromWordArt="0" anchor="t" anchorCtr="0" forceAA="0" compatLnSpc="1">
              <a:prstTxWarp prst="textNoShape">
                <a:avLst/>
              </a:prstTxWarp>
              <a:noAutofit/>
            </a:bodyPr>
            <a:lstStyle/>
            <a:p>
              <a:pPr marL="0" marR="0" lvl="1" indent="0" algn="l" defTabSz="914400" rtl="0" eaLnBrk="1" fontAlgn="auto" latinLnBrk="0" hangingPunct="1">
                <a:lnSpc>
                  <a:spcPct val="100000"/>
                </a:lnSpc>
                <a:spcBef>
                  <a:spcPts val="400"/>
                </a:spcBef>
                <a:spcAft>
                  <a:spcPts val="0"/>
                </a:spcAft>
                <a:buClrTx/>
                <a:buSzTx/>
                <a:buFontTx/>
                <a:buNone/>
                <a:tabLst/>
                <a:defRPr/>
              </a:pPr>
              <a:endParaRPr kumimoji="0" lang="en-US" sz="11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cxnSp>
          <p:nvCxnSpPr>
            <p:cNvPr id="41" name="Straight Connector 8">
              <a:extLst>
                <a:ext uri="{FF2B5EF4-FFF2-40B4-BE49-F238E27FC236}">
                  <a16:creationId xmlns:a16="http://schemas.microsoft.com/office/drawing/2014/main" id="{4102E68E-F944-9042-ADE2-B6DEFA6A0BC9}"/>
                </a:ext>
              </a:extLst>
            </p:cNvPr>
            <p:cNvCxnSpPr>
              <a:cxnSpLocks/>
            </p:cNvCxnSpPr>
            <p:nvPr/>
          </p:nvCxnSpPr>
          <p:spPr>
            <a:xfrm>
              <a:off x="3505423" y="3038496"/>
              <a:ext cx="700511" cy="0"/>
            </a:xfrm>
            <a:prstGeom prst="line">
              <a:avLst/>
            </a:prstGeom>
            <a:ln w="50800" cap="rnd">
              <a:gradFill>
                <a:gsLst>
                  <a:gs pos="0">
                    <a:schemeClr val="bg2"/>
                  </a:gs>
                  <a:gs pos="100000">
                    <a:schemeClr val="accent1"/>
                  </a:gs>
                </a:gsLst>
                <a:lin ang="0" scaled="0"/>
              </a:gradFill>
              <a:round/>
            </a:ln>
          </p:spPr>
          <p:style>
            <a:lnRef idx="1">
              <a:schemeClr val="accent1"/>
            </a:lnRef>
            <a:fillRef idx="0">
              <a:schemeClr val="accent1"/>
            </a:fillRef>
            <a:effectRef idx="0">
              <a:schemeClr val="accent1"/>
            </a:effectRef>
            <a:fontRef idx="minor">
              <a:schemeClr val="tx1"/>
            </a:fontRef>
          </p:style>
        </p:cxnSp>
      </p:grpSp>
      <p:grpSp>
        <p:nvGrpSpPr>
          <p:cNvPr id="42" name="Group 34">
            <a:extLst>
              <a:ext uri="{FF2B5EF4-FFF2-40B4-BE49-F238E27FC236}">
                <a16:creationId xmlns:a16="http://schemas.microsoft.com/office/drawing/2014/main" id="{C3A1765B-D94A-2D43-95C8-52326B4FDCDD}"/>
              </a:ext>
            </a:extLst>
          </p:cNvPr>
          <p:cNvGrpSpPr/>
          <p:nvPr/>
        </p:nvGrpSpPr>
        <p:grpSpPr>
          <a:xfrm>
            <a:off x="8046830" y="1517293"/>
            <a:ext cx="2803939" cy="4251936"/>
            <a:chOff x="5114028" y="3038496"/>
            <a:chExt cx="1980000" cy="2504096"/>
          </a:xfrm>
        </p:grpSpPr>
        <p:sp>
          <p:nvSpPr>
            <p:cNvPr id="43" name="Rectangle: Rounded Corners 15">
              <a:extLst>
                <a:ext uri="{FF2B5EF4-FFF2-40B4-BE49-F238E27FC236}">
                  <a16:creationId xmlns:a16="http://schemas.microsoft.com/office/drawing/2014/main" id="{AD84152C-0FB0-F940-9995-10FB75B5E372}"/>
                </a:ext>
              </a:extLst>
            </p:cNvPr>
            <p:cNvSpPr/>
            <p:nvPr/>
          </p:nvSpPr>
          <p:spPr>
            <a:xfrm>
              <a:off x="5114028" y="3045540"/>
              <a:ext cx="1980000" cy="2497052"/>
            </a:xfrm>
            <a:prstGeom prst="roundRect">
              <a:avLst>
                <a:gd name="adj" fmla="val 7363"/>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548640" rIns="72000" bIns="18288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662C91"/>
                </a:buClr>
                <a:buSzTx/>
                <a:buFontTx/>
                <a:buNone/>
                <a:tabLst/>
                <a:defRPr/>
              </a:pPr>
              <a:endParaRPr kumimoji="0" lang="en-US" sz="1400" b="1" i="0" u="none" strike="noStrike" kern="1200" cap="none" spc="0" normalizeH="0" baseline="0" noProof="0">
                <a:ln>
                  <a:noFill/>
                </a:ln>
                <a:solidFill>
                  <a:srgbClr val="662C91"/>
                </a:solidFill>
                <a:effectLst/>
                <a:uLnTx/>
                <a:uFillTx/>
                <a:latin typeface="Museo 700" panose="02000000000000000000"/>
                <a:ea typeface="+mn-ea"/>
                <a:cs typeface="+mn-cs"/>
              </a:endParaRPr>
            </a:p>
          </p:txBody>
        </p:sp>
        <p:sp>
          <p:nvSpPr>
            <p:cNvPr id="44" name="Rectangle: Rounded Corners 16">
              <a:extLst>
                <a:ext uri="{FF2B5EF4-FFF2-40B4-BE49-F238E27FC236}">
                  <a16:creationId xmlns:a16="http://schemas.microsoft.com/office/drawing/2014/main" id="{6E8E5B8E-239F-0A42-8F94-F48AC27E06A5}"/>
                </a:ext>
              </a:extLst>
            </p:cNvPr>
            <p:cNvSpPr/>
            <p:nvPr/>
          </p:nvSpPr>
          <p:spPr>
            <a:xfrm>
              <a:off x="5114028" y="3207326"/>
              <a:ext cx="1980000" cy="2223503"/>
            </a:xfrm>
            <a:prstGeom prst="roundRect">
              <a:avLst>
                <a:gd name="adj" fmla="val 0"/>
              </a:avLst>
            </a:prstGeom>
            <a:solidFill>
              <a:schemeClr val="accent3">
                <a:lumMod val="20000"/>
                <a:lumOff val="80000"/>
                <a:alpha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72000" numCol="1" spcCol="0" rtlCol="0" fromWordArt="0" anchor="t" anchorCtr="0" forceAA="0" compatLnSpc="1">
              <a:prstTxWarp prst="textNoShape">
                <a:avLst/>
              </a:prstTxWarp>
              <a:noAutofit/>
            </a:bodyPr>
            <a:lstStyle/>
            <a:p>
              <a:pPr marL="0" marR="0" lvl="1" indent="0" algn="l" defTabSz="914400" rtl="0" eaLnBrk="1" fontAlgn="auto" latinLnBrk="0" hangingPunct="1">
                <a:lnSpc>
                  <a:spcPct val="100000"/>
                </a:lnSpc>
                <a:spcBef>
                  <a:spcPts val="400"/>
                </a:spcBef>
                <a:spcAft>
                  <a:spcPts val="0"/>
                </a:spcAft>
                <a:buClrTx/>
                <a:buSzTx/>
                <a:buFontTx/>
                <a:buNone/>
                <a:tabLst/>
                <a:defRPr/>
              </a:pPr>
              <a:endParaRPr kumimoji="0" lang="en-US" sz="110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cxnSp>
          <p:nvCxnSpPr>
            <p:cNvPr id="45" name="Straight Connector 17">
              <a:extLst>
                <a:ext uri="{FF2B5EF4-FFF2-40B4-BE49-F238E27FC236}">
                  <a16:creationId xmlns:a16="http://schemas.microsoft.com/office/drawing/2014/main" id="{4221A5C7-D194-BE4F-A28C-4BC996FDB415}"/>
                </a:ext>
              </a:extLst>
            </p:cNvPr>
            <p:cNvCxnSpPr>
              <a:cxnSpLocks/>
            </p:cNvCxnSpPr>
            <p:nvPr/>
          </p:nvCxnSpPr>
          <p:spPr>
            <a:xfrm>
              <a:off x="5753028" y="3038496"/>
              <a:ext cx="702000" cy="0"/>
            </a:xfrm>
            <a:prstGeom prst="line">
              <a:avLst/>
            </a:prstGeom>
            <a:ln w="50800" cap="rnd">
              <a:gradFill>
                <a:gsLst>
                  <a:gs pos="0">
                    <a:schemeClr val="bg2"/>
                  </a:gs>
                  <a:gs pos="100000">
                    <a:schemeClr val="accent1"/>
                  </a:gs>
                </a:gsLst>
                <a:lin ang="0" scaled="0"/>
              </a:gradFill>
              <a:round/>
            </a:ln>
          </p:spPr>
          <p:style>
            <a:lnRef idx="1">
              <a:schemeClr val="accent1"/>
            </a:lnRef>
            <a:fillRef idx="0">
              <a:schemeClr val="accent1"/>
            </a:fillRef>
            <a:effectRef idx="0">
              <a:schemeClr val="accent1"/>
            </a:effectRef>
            <a:fontRef idx="minor">
              <a:schemeClr val="tx1"/>
            </a:fontRef>
          </p:style>
        </p:cxnSp>
      </p:grpSp>
      <p:sp>
        <p:nvSpPr>
          <p:cNvPr id="47" name="TextBox 46">
            <a:extLst>
              <a:ext uri="{FF2B5EF4-FFF2-40B4-BE49-F238E27FC236}">
                <a16:creationId xmlns:a16="http://schemas.microsoft.com/office/drawing/2014/main" id="{B6F97242-C6EE-1144-BB93-30DDF1D3E0DF}"/>
              </a:ext>
            </a:extLst>
          </p:cNvPr>
          <p:cNvSpPr txBox="1"/>
          <p:nvPr/>
        </p:nvSpPr>
        <p:spPr bwMode="gray">
          <a:xfrm>
            <a:off x="4486604" y="1973240"/>
            <a:ext cx="2803938" cy="2719847"/>
          </a:xfrm>
          <a:prstGeom prst="rect">
            <a:avLst/>
          </a:prstGeom>
          <a:noFill/>
        </p:spPr>
        <p:txBody>
          <a:bodyPr wrap="square" lIns="216000" rIns="108000">
            <a:spAutoFit/>
          </a:bodyPr>
          <a:lstStyle/>
          <a:p>
            <a:pPr marL="0" marR="308610" lvl="0" indent="0" algn="ctr" defTabSz="914400" rtl="0" eaLnBrk="1" fontAlgn="auto" latinLnBrk="0" hangingPunct="1">
              <a:lnSpc>
                <a:spcPts val="2320"/>
              </a:lnSpc>
              <a:spcBef>
                <a:spcPts val="0"/>
              </a:spcBef>
              <a:spcAft>
                <a:spcPts val="0"/>
              </a:spcAft>
              <a:buClrTx/>
              <a:buSzTx/>
              <a:buFontTx/>
              <a:buNone/>
              <a:tabLst>
                <a:tab pos="236220" algn="l"/>
              </a:tabLst>
              <a:defRPr/>
            </a:pPr>
            <a:r>
              <a:rPr lang="ru-RU" sz="2000" dirty="0">
                <a:solidFill>
                  <a:srgbClr val="141174"/>
                </a:solidFill>
                <a:latin typeface="Arial"/>
                <a:cs typeface="Arial" panose="020B0604020202020204" pitchFamily="34" charset="0"/>
              </a:rPr>
              <a:t>ПЦР с обратной транскрипцией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не выявляет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неизвестных партнеров слияния и поэтому может недооценивать распространенность слияний RET </a:t>
            </a: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p:txBody>
      </p:sp>
      <p:sp>
        <p:nvSpPr>
          <p:cNvPr id="48" name="TextBox 47">
            <a:extLst>
              <a:ext uri="{FF2B5EF4-FFF2-40B4-BE49-F238E27FC236}">
                <a16:creationId xmlns:a16="http://schemas.microsoft.com/office/drawing/2014/main" id="{6C6CB410-BE65-6C4F-8D44-653E1FC17BF2}"/>
              </a:ext>
            </a:extLst>
          </p:cNvPr>
          <p:cNvSpPr txBox="1"/>
          <p:nvPr/>
        </p:nvSpPr>
        <p:spPr bwMode="gray">
          <a:xfrm>
            <a:off x="8046828" y="2048691"/>
            <a:ext cx="2803939" cy="2719847"/>
          </a:xfrm>
          <a:prstGeom prst="rect">
            <a:avLst/>
          </a:prstGeom>
          <a:noFill/>
        </p:spPr>
        <p:txBody>
          <a:bodyPr wrap="square" lIns="216000" rIns="108000" anchor="t">
            <a:spAutoFit/>
          </a:bodyPr>
          <a:lstStyle/>
          <a:p>
            <a:pPr marL="0" marR="308610" lvl="0" indent="0" algn="ctr" defTabSz="914400" rtl="0" eaLnBrk="1" fontAlgn="auto" latinLnBrk="0" hangingPunct="1">
              <a:lnSpc>
                <a:spcPts val="2320"/>
              </a:lnSpc>
              <a:spcBef>
                <a:spcPts val="0"/>
              </a:spcBef>
              <a:spcAft>
                <a:spcPts val="0"/>
              </a:spcAft>
              <a:buClrTx/>
              <a:buSzTx/>
              <a:buFontTx/>
              <a:buNone/>
              <a:tabLst>
                <a:tab pos="236220" algn="l"/>
              </a:tabLst>
              <a:defRPr/>
            </a:pPr>
            <a:r>
              <a:rPr lang="ru-RU" sz="2000" dirty="0">
                <a:solidFill>
                  <a:srgbClr val="141174"/>
                </a:solidFill>
                <a:latin typeface="Arial"/>
                <a:cs typeface="Arial" panose="020B0604020202020204" pitchFamily="34" charset="0"/>
              </a:rPr>
              <a:t>Количественная ПЦР </a:t>
            </a:r>
          </a:p>
          <a:p>
            <a:pPr marL="0" marR="308610" lvl="0" indent="0" algn="ctr" defTabSz="914400" rtl="0" eaLnBrk="1" fontAlgn="auto" latinLnBrk="0" hangingPunct="1">
              <a:lnSpc>
                <a:spcPts val="2320"/>
              </a:lnSpc>
              <a:spcBef>
                <a:spcPts val="0"/>
              </a:spcBef>
              <a:spcAft>
                <a:spcPts val="0"/>
              </a:spcAft>
              <a:buClrTx/>
              <a:buSzTx/>
              <a:buFontTx/>
              <a:buNone/>
              <a:tabLst>
                <a:tab pos="236220" algn="l"/>
              </a:tabLst>
              <a:defRPr/>
            </a:pP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является общепринятым методом выявления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RET-активирующих точечных мутации </a:t>
            </a:r>
            <a:b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br>
            <a:r>
              <a:rPr kumimoji="0" lang="ru-RU" sz="1600" u="none" strike="noStrike" kern="1200" cap="none" spc="0" normalizeH="0" baseline="0" noProof="0" dirty="0">
                <a:ln>
                  <a:noFill/>
                </a:ln>
                <a:solidFill>
                  <a:srgbClr val="171616"/>
                </a:solidFill>
                <a:effectLst/>
                <a:uLnTx/>
                <a:uFillTx/>
                <a:latin typeface="Arial"/>
                <a:ea typeface="+mn-ea"/>
                <a:cs typeface="Arial" panose="020B0604020202020204" pitchFamily="34" charset="0"/>
              </a:rPr>
              <a:t>при  медуллярном РЩЖ </a:t>
            </a:r>
            <a:endParaRPr kumimoji="0" lang="ru-RU" sz="1600" u="none" strike="noStrike" kern="1200" cap="none" spc="0" normalizeH="0" baseline="30000" noProof="0" dirty="0">
              <a:ln>
                <a:noFill/>
              </a:ln>
              <a:solidFill>
                <a:srgbClr val="171616"/>
              </a:solidFill>
              <a:effectLst/>
              <a:uLnTx/>
              <a:uFillTx/>
              <a:latin typeface="Arial"/>
              <a:ea typeface="+mn-ea"/>
              <a:cs typeface="Arial" panose="020B0604020202020204" pitchFamily="34" charset="0"/>
            </a:endParaRPr>
          </a:p>
        </p:txBody>
      </p:sp>
      <p:sp>
        <p:nvSpPr>
          <p:cNvPr id="49" name="TextBox 48">
            <a:extLst>
              <a:ext uri="{FF2B5EF4-FFF2-40B4-BE49-F238E27FC236}">
                <a16:creationId xmlns:a16="http://schemas.microsoft.com/office/drawing/2014/main" id="{9F3A7577-DA0E-BF49-A43E-FBC1BFF7C3C9}"/>
              </a:ext>
            </a:extLst>
          </p:cNvPr>
          <p:cNvSpPr txBox="1"/>
          <p:nvPr/>
        </p:nvSpPr>
        <p:spPr>
          <a:xfrm>
            <a:off x="1030879" y="1973240"/>
            <a:ext cx="2751551" cy="3014800"/>
          </a:xfrm>
          <a:prstGeom prst="rect">
            <a:avLst/>
          </a:prstGeom>
          <a:noFill/>
        </p:spPr>
        <p:txBody>
          <a:bodyPr wrap="square" lIns="180000" rIns="108000" anchor="ctr">
            <a:spAutoFit/>
          </a:bodyPr>
          <a:lstStyle/>
          <a:p>
            <a:pPr marL="0" marR="308610" lvl="0" indent="0" algn="ctr" defTabSz="914400" rtl="0" eaLnBrk="1" fontAlgn="auto" latinLnBrk="0" hangingPunct="1">
              <a:lnSpc>
                <a:spcPts val="2320"/>
              </a:lnSpc>
              <a:spcBef>
                <a:spcPts val="0"/>
              </a:spcBef>
              <a:spcAft>
                <a:spcPts val="0"/>
              </a:spcAft>
              <a:buClrTx/>
              <a:buSzTx/>
              <a:buFontTx/>
              <a:buNone/>
              <a:tabLst>
                <a:tab pos="236220" algn="l"/>
              </a:tabLst>
              <a:defRPr/>
            </a:pPr>
            <a:r>
              <a:rPr kumimoji="0" lang="ru-RU" sz="2000" u="none" strike="noStrike" kern="1200" cap="none" spc="0" normalizeH="0" baseline="0" noProof="0" dirty="0">
                <a:ln>
                  <a:noFill/>
                </a:ln>
                <a:solidFill>
                  <a:srgbClr val="141174"/>
                </a:solidFill>
                <a:effectLst/>
                <a:uLnTx/>
                <a:uFillTx/>
                <a:latin typeface="Arial"/>
                <a:ea typeface="+mn-ea"/>
                <a:cs typeface="Arial" panose="020B0604020202020204" pitchFamily="34" charset="0"/>
              </a:rPr>
              <a:t>ПЦР с обратной транскрипцией</a:t>
            </a:r>
            <a:br>
              <a:rPr kumimoji="0" lang="ru-RU" sz="1600" u="none" strike="noStrike" kern="1200" cap="none" spc="0" normalizeH="0" baseline="0" noProof="0" dirty="0">
                <a:ln>
                  <a:noFill/>
                </a:ln>
                <a:solidFill>
                  <a:srgbClr val="141174"/>
                </a:solidFill>
                <a:effectLst/>
                <a:uLnTx/>
                <a:uFillTx/>
                <a:latin typeface="Arial"/>
                <a:ea typeface="+mn-ea"/>
                <a:cs typeface="Arial" panose="020B0604020202020204" pitchFamily="34" charset="0"/>
              </a:rPr>
            </a:br>
            <a:r>
              <a:rPr lang="ru-RU" sz="1600" dirty="0">
                <a:solidFill>
                  <a:srgbClr val="171616"/>
                </a:solidFill>
                <a:latin typeface="Arial"/>
                <a:cs typeface="Arial" panose="020B0604020202020204" pitchFamily="34" charset="0"/>
              </a:rPr>
              <a:t>является чувствительным методом обнаружения известных слияний RET </a:t>
            </a:r>
            <a:br>
              <a:rPr lang="ru-RU" sz="1600" dirty="0">
                <a:solidFill>
                  <a:srgbClr val="171616"/>
                </a:solidFill>
                <a:latin typeface="Arial"/>
                <a:cs typeface="Arial" panose="020B0604020202020204" pitchFamily="34" charset="0"/>
              </a:rPr>
            </a:br>
            <a:r>
              <a:rPr lang="ru-RU" sz="1600" dirty="0">
                <a:solidFill>
                  <a:srgbClr val="171616"/>
                </a:solidFill>
                <a:latin typeface="Arial"/>
                <a:cs typeface="Arial" panose="020B0604020202020204" pitchFamily="34" charset="0"/>
              </a:rPr>
              <a:t>с относительно быстрым временем выполнения</a:t>
            </a:r>
          </a:p>
        </p:txBody>
      </p:sp>
    </p:spTree>
    <p:extLst>
      <p:ext uri="{BB962C8B-B14F-4D97-AF65-F5344CB8AC3E}">
        <p14:creationId xmlns:p14="http://schemas.microsoft.com/office/powerpoint/2010/main" val="1278854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5">
            <a:extLst>
              <a:ext uri="{FF2B5EF4-FFF2-40B4-BE49-F238E27FC236}">
                <a16:creationId xmlns:a16="http://schemas.microsoft.com/office/drawing/2014/main" id="{A72D9458-3D68-DB4A-954D-4A993824CC4E}"/>
              </a:ext>
            </a:extLst>
          </p:cNvPr>
          <p:cNvSpPr/>
          <p:nvPr/>
        </p:nvSpPr>
        <p:spPr>
          <a:xfrm>
            <a:off x="-5742" y="1553022"/>
            <a:ext cx="9043156" cy="2202956"/>
          </a:xfrm>
          <a:prstGeom prst="rect">
            <a:avLst/>
          </a:prstGeom>
          <a:gradFill>
            <a:gsLst>
              <a:gs pos="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graphicFrame>
        <p:nvGraphicFramePr>
          <p:cNvPr id="5" name="think-cell data - do not delete" hidden="1">
            <a:extLst>
              <a:ext uri="{FF2B5EF4-FFF2-40B4-BE49-F238E27FC236}">
                <a16:creationId xmlns:a16="http://schemas.microsoft.com/office/drawing/2014/main" id="{EA76E50E-E31C-52B8-7BD3-29F3539C7A4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6" imgW="306" imgH="306" progId="TCLayout.ActiveDocument.1">
                  <p:embed/>
                </p:oleObj>
              </mc:Choice>
              <mc:Fallback>
                <p:oleObj name="Слайд think-cell" r:id="rId6" imgW="306" imgH="306" progId="TCLayout.ActiveDocument.1">
                  <p:embed/>
                  <p:pic>
                    <p:nvPicPr>
                      <p:cNvPr id="5" name="think-cell data - do not delete" hidden="1">
                        <a:extLst>
                          <a:ext uri="{FF2B5EF4-FFF2-40B4-BE49-F238E27FC236}">
                            <a16:creationId xmlns:a16="http://schemas.microsoft.com/office/drawing/2014/main" id="{EA76E50E-E31C-52B8-7BD3-29F3539C7A4D}"/>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D5A8D5C-241B-4D08-8954-10692359D30C}"/>
              </a:ext>
            </a:extLst>
          </p:cNvPr>
          <p:cNvSpPr>
            <a:spLocks noGrp="1"/>
          </p:cNvSpPr>
          <p:nvPr>
            <p:ph type="title"/>
          </p:nvPr>
        </p:nvSpPr>
        <p:spPr>
          <a:noFill/>
        </p:spPr>
        <p:txBody>
          <a:bodyPr vert="horz" lIns="0" anchor="ctr">
            <a:noAutofit/>
          </a:bodyPr>
          <a:lstStyle/>
          <a:p>
            <a:pPr rtl="0"/>
            <a:r>
              <a:rPr lang="ru" sz="2800" u="none" strike="noStrike" spc="0" dirty="0">
                <a:highlight>
                  <a:srgbClr val="000000">
                    <a:alpha val="0"/>
                  </a:srgbClr>
                </a:highlight>
              </a:rPr>
              <a:t>Рак щитовидной железы –</a:t>
            </a:r>
          </a:p>
        </p:txBody>
      </p:sp>
      <p:sp>
        <p:nvSpPr>
          <p:cNvPr id="6" name="Объект 5">
            <a:extLst>
              <a:ext uri="{FF2B5EF4-FFF2-40B4-BE49-F238E27FC236}">
                <a16:creationId xmlns:a16="http://schemas.microsoft.com/office/drawing/2014/main" id="{7C6E9F49-0501-C0AC-1B04-5CAE295BE351}"/>
              </a:ext>
            </a:extLst>
          </p:cNvPr>
          <p:cNvSpPr>
            <a:spLocks noGrp="1"/>
          </p:cNvSpPr>
          <p:nvPr>
            <p:ph sz="half" idx="2"/>
          </p:nvPr>
        </p:nvSpPr>
        <p:spPr/>
        <p:txBody>
          <a:bodyPr/>
          <a:lstStyle/>
          <a:p>
            <a:endParaRPr lang="ru-RU"/>
          </a:p>
        </p:txBody>
      </p:sp>
      <p:pic>
        <p:nvPicPr>
          <p:cNvPr id="1028" name="Picture 4" descr="Thyroid Cancer: Types, Symptoms, Causes &amp; Treatment" hidden="1">
            <a:extLst>
              <a:ext uri="{FF2B5EF4-FFF2-40B4-BE49-F238E27FC236}">
                <a16:creationId xmlns:a16="http://schemas.microsoft.com/office/drawing/2014/main" id="{AFE53BBC-9D0F-6BF4-30C0-5F77E8FC8005}"/>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2325495" y="-7536"/>
            <a:ext cx="3932964" cy="435093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20D1E37-FF4C-1FBF-1F0C-10BEB824CD13}"/>
              </a:ext>
            </a:extLst>
          </p:cNvPr>
          <p:cNvSpPr txBox="1"/>
          <p:nvPr/>
        </p:nvSpPr>
        <p:spPr>
          <a:xfrm>
            <a:off x="633153" y="6183040"/>
            <a:ext cx="11436082" cy="584775"/>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wrap="square" lIns="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1. Hormone Health Network. Accessed September 5, 2023. https://www.hormone.org/diseases-and-conditions/thyroid-cancer 2. American Cancer Society. Accessed September 5, 2023. https://www.cancer.org/cancer/thyroid-cancer/about/key-statistics.html 3. Cleveland Clinic. Accessed September 5, 2023. 3.</a:t>
            </a:r>
            <a:r>
              <a:rPr lang="en-US" sz="800" b="0" i="0" dirty="0">
                <a:solidFill>
                  <a:schemeClr val="tx1">
                    <a:lumMod val="95000"/>
                    <a:lumOff val="5000"/>
                  </a:schemeClr>
                </a:solidFill>
                <a:effectLst/>
                <a:highlight>
                  <a:srgbClr val="FFFFFF"/>
                </a:highlight>
              </a:rPr>
              <a:t> Filetti S, et </a:t>
            </a:r>
            <a:r>
              <a:rPr lang="en-US" sz="800" b="0" i="0" dirty="0" err="1">
                <a:solidFill>
                  <a:schemeClr val="tx1">
                    <a:lumMod val="95000"/>
                    <a:lumOff val="5000"/>
                  </a:schemeClr>
                </a:solidFill>
                <a:effectLst/>
                <a:highlight>
                  <a:srgbClr val="FFFFFF"/>
                </a:highlight>
              </a:rPr>
              <a:t>al$ESMO</a:t>
            </a:r>
            <a:r>
              <a:rPr lang="en-US" sz="800" b="0" i="0" dirty="0">
                <a:solidFill>
                  <a:schemeClr val="tx1">
                    <a:lumMod val="95000"/>
                    <a:lumOff val="5000"/>
                  </a:schemeClr>
                </a:solidFill>
                <a:effectLst/>
                <a:highlight>
                  <a:srgbClr val="FFFFFF"/>
                </a:highlight>
              </a:rPr>
              <a:t> Clinical Practice Guideline update on the use of systemic therapy in advanced thyroid cancer. Ann Oncol. 2022 Jul;33(7):674-684. </a:t>
            </a:r>
            <a:r>
              <a:rPr lang="en-US" sz="800" b="0" i="0" dirty="0" err="1">
                <a:solidFill>
                  <a:schemeClr val="tx1">
                    <a:lumMod val="95000"/>
                    <a:lumOff val="5000"/>
                  </a:schemeClr>
                </a:solidFill>
                <a:effectLst/>
                <a:highlight>
                  <a:srgbClr val="FFFFFF"/>
                </a:highlight>
              </a:rPr>
              <a:t>doi</a:t>
            </a:r>
            <a:r>
              <a:rPr lang="en-US" sz="800" b="0" i="0" dirty="0">
                <a:solidFill>
                  <a:schemeClr val="tx1">
                    <a:lumMod val="95000"/>
                    <a:lumOff val="5000"/>
                  </a:schemeClr>
                </a:solidFill>
                <a:effectLst/>
                <a:highlight>
                  <a:srgbClr val="FFFFFF"/>
                </a:highlight>
              </a:rPr>
              <a:t>: 10.1016/j.annonc.2022.04.009. </a:t>
            </a:r>
            <a:r>
              <a:rPr lang="en-US" sz="800" b="0" i="0" dirty="0" err="1">
                <a:solidFill>
                  <a:schemeClr val="tx1">
                    <a:lumMod val="95000"/>
                    <a:lumOff val="5000"/>
                  </a:schemeClr>
                </a:solidFill>
                <a:effectLst/>
                <a:highlight>
                  <a:srgbClr val="FFFFFF"/>
                </a:highlight>
              </a:rPr>
              <a:t>Epub</a:t>
            </a:r>
            <a:r>
              <a:rPr lang="en-US" sz="800" b="0" i="0" dirty="0">
                <a:solidFill>
                  <a:schemeClr val="tx1">
                    <a:lumMod val="95000"/>
                    <a:lumOff val="5000"/>
                  </a:schemeClr>
                </a:solidFill>
                <a:effectLst/>
                <a:highlight>
                  <a:srgbClr val="FFFFFF"/>
                </a:highlight>
              </a:rPr>
              <a:t> 2022 Apr 28. PMID: 35491008</a:t>
            </a:r>
            <a:r>
              <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 </a:t>
            </a:r>
            <a:r>
              <a:rPr lang="ru" sz="800" dirty="0">
                <a:solidFill>
                  <a:srgbClr val="000000"/>
                </a:solidFill>
                <a:highlight>
                  <a:srgbClr val="000000">
                    <a:alpha val="0"/>
                  </a:srgbClr>
                </a:highlight>
                <a:ea typeface="Tahoma"/>
                <a:cs typeface="Tahoma"/>
              </a:rPr>
              <a:t>4</a:t>
            </a:r>
            <a:r>
              <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 </a:t>
            </a:r>
            <a:r>
              <a:rPr lang="ru-RU" sz="800" dirty="0" err="1">
                <a:effectLst/>
              </a:rPr>
              <a:t>Каприн</a:t>
            </a:r>
            <a:r>
              <a:rPr lang="ru-RU" sz="800" dirty="0">
                <a:effectLst/>
              </a:rPr>
              <a:t> А.Д. и </a:t>
            </a:r>
            <a:r>
              <a:rPr lang="ru-RU" sz="800" dirty="0" err="1">
                <a:effectLst/>
              </a:rPr>
              <a:t>соавт</a:t>
            </a:r>
            <a:r>
              <a:rPr lang="ru-RU" sz="800" dirty="0">
                <a:effectLst/>
              </a:rPr>
              <a:t>. Злокачественные новообразования в России в 202</a:t>
            </a:r>
            <a:r>
              <a:rPr lang="en-US" sz="800" dirty="0">
                <a:effectLst/>
              </a:rPr>
              <a:t>2</a:t>
            </a:r>
            <a:r>
              <a:rPr lang="ru-RU" sz="800" dirty="0">
                <a:effectLst/>
              </a:rPr>
              <a:t> году (заболеваемость и смертность). Москва: МНИОИ им. П.А. Герцена − филиал ФГБУ «НМИЦ радиологии» Минздрава России; 202</a:t>
            </a:r>
            <a:r>
              <a:rPr lang="en-US" sz="800" dirty="0">
                <a:effectLst/>
              </a:rPr>
              <a:t>3</a:t>
            </a:r>
            <a:r>
              <a:rPr lang="ru-RU" sz="800" dirty="0">
                <a:effectLst/>
              </a:rPr>
              <a:t>. </a:t>
            </a:r>
            <a:endPar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endParaRPr>
          </a:p>
        </p:txBody>
      </p:sp>
      <p:sp>
        <p:nvSpPr>
          <p:cNvPr id="52" name="TextBox 51">
            <a:extLst>
              <a:ext uri="{FF2B5EF4-FFF2-40B4-BE49-F238E27FC236}">
                <a16:creationId xmlns:a16="http://schemas.microsoft.com/office/drawing/2014/main" id="{568FD065-D4A3-8420-3902-E1EA09201D71}"/>
              </a:ext>
            </a:extLst>
          </p:cNvPr>
          <p:cNvSpPr txBox="1"/>
          <p:nvPr/>
        </p:nvSpPr>
        <p:spPr>
          <a:xfrm>
            <a:off x="567939" y="5936977"/>
            <a:ext cx="10611667" cy="215444"/>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ЗНО – злокачественное новообразование</a:t>
            </a:r>
          </a:p>
        </p:txBody>
      </p:sp>
      <p:grpSp>
        <p:nvGrpSpPr>
          <p:cNvPr id="12" name="Группа 11">
            <a:extLst>
              <a:ext uri="{FF2B5EF4-FFF2-40B4-BE49-F238E27FC236}">
                <a16:creationId xmlns:a16="http://schemas.microsoft.com/office/drawing/2014/main" id="{ADCDFBB2-CCC6-D147-AAD2-178AFCD400CC}"/>
              </a:ext>
            </a:extLst>
          </p:cNvPr>
          <p:cNvGrpSpPr/>
          <p:nvPr/>
        </p:nvGrpSpPr>
        <p:grpSpPr>
          <a:xfrm>
            <a:off x="6952651" y="1095086"/>
            <a:ext cx="4943277" cy="4685903"/>
            <a:chOff x="6429874" y="1050016"/>
            <a:chExt cx="4943277" cy="4685903"/>
          </a:xfrm>
        </p:grpSpPr>
        <p:pic>
          <p:nvPicPr>
            <p:cNvPr id="13" name="Рисунок 12">
              <a:extLst>
                <a:ext uri="{FF2B5EF4-FFF2-40B4-BE49-F238E27FC236}">
                  <a16:creationId xmlns:a16="http://schemas.microsoft.com/office/drawing/2014/main" id="{D5A22898-54DB-3D20-6BF8-F7344F2999C6}"/>
                </a:ext>
              </a:extLst>
            </p:cNvPr>
            <p:cNvPicPr>
              <a:picLocks noChangeAspect="1"/>
            </p:cNvPicPr>
            <p:nvPr>
              <p:custDataLst>
                <p:tags r:id="rId3"/>
              </p:custDataLst>
            </p:nvPr>
          </p:nvPicPr>
          <p:blipFill rotWithShape="1">
            <a:blip r:embed="rId9"/>
            <a:srcRect l="27222" t="7349" r="25139" b="30948"/>
            <a:stretch/>
          </p:blipFill>
          <p:spPr>
            <a:xfrm>
              <a:off x="6429874" y="1050016"/>
              <a:ext cx="4826272" cy="4375709"/>
            </a:xfrm>
            <a:prstGeom prst="rect">
              <a:avLst/>
            </a:prstGeom>
          </p:spPr>
        </p:pic>
        <p:sp>
          <p:nvSpPr>
            <p:cNvPr id="26" name="TextBox 25">
              <a:extLst>
                <a:ext uri="{FF2B5EF4-FFF2-40B4-BE49-F238E27FC236}">
                  <a16:creationId xmlns:a16="http://schemas.microsoft.com/office/drawing/2014/main" id="{EBBC861E-DFD6-2B01-891D-F40EC05C07E4}"/>
                </a:ext>
              </a:extLst>
            </p:cNvPr>
            <p:cNvSpPr txBox="1"/>
            <p:nvPr/>
          </p:nvSpPr>
          <p:spPr>
            <a:xfrm>
              <a:off x="6732114" y="3821047"/>
              <a:ext cx="1332691" cy="523220"/>
            </a:xfrm>
            <a:prstGeom prst="rect">
              <a:avLst/>
            </a:prstGeom>
            <a:noFill/>
          </p:spPr>
          <p:txBody>
            <a:bodyPr wrap="square" rtlCol="0">
              <a:spAutoFit/>
            </a:bodyPr>
            <a:lstStyle/>
            <a:p>
              <a:r>
                <a:rPr lang="ru-RU" sz="1400" dirty="0"/>
                <a:t>Щитовидная</a:t>
              </a:r>
              <a:br>
                <a:rPr lang="ru-RU" sz="1400" dirty="0"/>
              </a:br>
              <a:r>
                <a:rPr lang="ru-RU" sz="1400" dirty="0"/>
                <a:t>железа</a:t>
              </a:r>
              <a:endParaRPr lang="en-US" sz="1400" dirty="0"/>
            </a:p>
          </p:txBody>
        </p:sp>
        <p:cxnSp>
          <p:nvCxnSpPr>
            <p:cNvPr id="29" name="Прямая со стрелкой 28">
              <a:extLst>
                <a:ext uri="{FF2B5EF4-FFF2-40B4-BE49-F238E27FC236}">
                  <a16:creationId xmlns:a16="http://schemas.microsoft.com/office/drawing/2014/main" id="{98B164D2-95B8-9796-1220-D6B874145B74}"/>
                </a:ext>
              </a:extLst>
            </p:cNvPr>
            <p:cNvCxnSpPr>
              <a:cxnSpLocks/>
            </p:cNvCxnSpPr>
            <p:nvPr/>
          </p:nvCxnSpPr>
          <p:spPr>
            <a:xfrm>
              <a:off x="7679715" y="4198028"/>
              <a:ext cx="901555" cy="28785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00A52D97-F456-0176-0369-CD9F7CEDF7D9}"/>
                </a:ext>
              </a:extLst>
            </p:cNvPr>
            <p:cNvSpPr txBox="1"/>
            <p:nvPr/>
          </p:nvSpPr>
          <p:spPr>
            <a:xfrm>
              <a:off x="8222384" y="5307538"/>
              <a:ext cx="1332691" cy="307777"/>
            </a:xfrm>
            <a:prstGeom prst="rect">
              <a:avLst/>
            </a:prstGeom>
            <a:noFill/>
          </p:spPr>
          <p:txBody>
            <a:bodyPr wrap="square" rtlCol="0">
              <a:spAutoFit/>
            </a:bodyPr>
            <a:lstStyle/>
            <a:p>
              <a:pPr algn="ctr"/>
              <a:r>
                <a:rPr lang="ru-RU" sz="1400" dirty="0"/>
                <a:t>Трахея</a:t>
              </a:r>
              <a:endParaRPr lang="en-US" sz="1400" dirty="0"/>
            </a:p>
          </p:txBody>
        </p:sp>
        <p:cxnSp>
          <p:nvCxnSpPr>
            <p:cNvPr id="32" name="Прямая со стрелкой 31">
              <a:extLst>
                <a:ext uri="{FF2B5EF4-FFF2-40B4-BE49-F238E27FC236}">
                  <a16:creationId xmlns:a16="http://schemas.microsoft.com/office/drawing/2014/main" id="{3772B010-F862-DD69-6AA7-F7022855840A}"/>
                </a:ext>
              </a:extLst>
            </p:cNvPr>
            <p:cNvCxnSpPr>
              <a:cxnSpLocks/>
            </p:cNvCxnSpPr>
            <p:nvPr/>
          </p:nvCxnSpPr>
          <p:spPr>
            <a:xfrm flipV="1">
              <a:off x="8888730" y="5123030"/>
              <a:ext cx="0" cy="2027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84312681-4DDD-4A21-20EA-CA543F66177A}"/>
                </a:ext>
              </a:extLst>
            </p:cNvPr>
            <p:cNvSpPr txBox="1"/>
            <p:nvPr/>
          </p:nvSpPr>
          <p:spPr>
            <a:xfrm>
              <a:off x="6860486" y="4737799"/>
              <a:ext cx="1332691" cy="307777"/>
            </a:xfrm>
            <a:prstGeom prst="rect">
              <a:avLst/>
            </a:prstGeom>
            <a:noFill/>
          </p:spPr>
          <p:txBody>
            <a:bodyPr wrap="square" rtlCol="0">
              <a:spAutoFit/>
            </a:bodyPr>
            <a:lstStyle/>
            <a:p>
              <a:pPr algn="ctr"/>
              <a:r>
                <a:rPr lang="ru-RU" sz="1400" dirty="0"/>
                <a:t>Опухоли</a:t>
              </a:r>
              <a:endParaRPr lang="en-US" sz="1400" dirty="0"/>
            </a:p>
          </p:txBody>
        </p:sp>
        <p:cxnSp>
          <p:nvCxnSpPr>
            <p:cNvPr id="37" name="Прямая со стрелкой 36">
              <a:extLst>
                <a:ext uri="{FF2B5EF4-FFF2-40B4-BE49-F238E27FC236}">
                  <a16:creationId xmlns:a16="http://schemas.microsoft.com/office/drawing/2014/main" id="{A8059AA8-FB14-CAD4-F42A-0EF830116C4C}"/>
                </a:ext>
              </a:extLst>
            </p:cNvPr>
            <p:cNvCxnSpPr>
              <a:cxnSpLocks/>
            </p:cNvCxnSpPr>
            <p:nvPr/>
          </p:nvCxnSpPr>
          <p:spPr>
            <a:xfrm flipV="1">
              <a:off x="7938795" y="4828441"/>
              <a:ext cx="949934" cy="887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ACB7F75E-EF95-FAB3-32DF-265A5FB40E84}"/>
                </a:ext>
              </a:extLst>
            </p:cNvPr>
            <p:cNvSpPr txBox="1"/>
            <p:nvPr/>
          </p:nvSpPr>
          <p:spPr>
            <a:xfrm>
              <a:off x="9555075" y="3703566"/>
              <a:ext cx="1332691" cy="523220"/>
            </a:xfrm>
            <a:prstGeom prst="rect">
              <a:avLst/>
            </a:prstGeom>
            <a:noFill/>
          </p:spPr>
          <p:txBody>
            <a:bodyPr wrap="square" rtlCol="0">
              <a:spAutoFit/>
            </a:bodyPr>
            <a:lstStyle/>
            <a:p>
              <a:pPr algn="ctr"/>
              <a:r>
                <a:rPr lang="ru-RU" sz="1400" dirty="0"/>
                <a:t>Щитовидный</a:t>
              </a:r>
              <a:br>
                <a:rPr lang="ru-RU" sz="1400" dirty="0"/>
              </a:br>
              <a:r>
                <a:rPr lang="ru-RU" sz="1400" dirty="0"/>
                <a:t>хрящ</a:t>
              </a:r>
              <a:endParaRPr lang="en-US" sz="1400" dirty="0"/>
            </a:p>
          </p:txBody>
        </p:sp>
        <p:cxnSp>
          <p:nvCxnSpPr>
            <p:cNvPr id="41" name="Прямая со стрелкой 40">
              <a:extLst>
                <a:ext uri="{FF2B5EF4-FFF2-40B4-BE49-F238E27FC236}">
                  <a16:creationId xmlns:a16="http://schemas.microsoft.com/office/drawing/2014/main" id="{B5FE7630-150E-D2EE-0B1A-922B87E08215}"/>
                </a:ext>
              </a:extLst>
            </p:cNvPr>
            <p:cNvCxnSpPr>
              <a:cxnSpLocks/>
            </p:cNvCxnSpPr>
            <p:nvPr/>
          </p:nvCxnSpPr>
          <p:spPr>
            <a:xfrm flipV="1">
              <a:off x="7938795" y="4743801"/>
              <a:ext cx="537971" cy="1692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Прямая со стрелкой 46">
              <a:extLst>
                <a:ext uri="{FF2B5EF4-FFF2-40B4-BE49-F238E27FC236}">
                  <a16:creationId xmlns:a16="http://schemas.microsoft.com/office/drawing/2014/main" id="{A5EC4152-DC23-27CA-7180-1DCE9D19CAFD}"/>
                </a:ext>
              </a:extLst>
            </p:cNvPr>
            <p:cNvCxnSpPr>
              <a:cxnSpLocks/>
            </p:cNvCxnSpPr>
            <p:nvPr/>
          </p:nvCxnSpPr>
          <p:spPr>
            <a:xfrm flipH="1">
              <a:off x="8943737" y="4054310"/>
              <a:ext cx="861958" cy="2485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62226E73-C78A-F635-E2C4-EA6C6AD0B31F}"/>
                </a:ext>
              </a:extLst>
            </p:cNvPr>
            <p:cNvSpPr txBox="1"/>
            <p:nvPr/>
          </p:nvSpPr>
          <p:spPr>
            <a:xfrm>
              <a:off x="9069688" y="5535864"/>
              <a:ext cx="2303463" cy="200055"/>
            </a:xfrm>
            <a:prstGeom prst="rect">
              <a:avLst/>
            </a:prstGeom>
            <a:noFill/>
          </p:spPr>
          <p:txBody>
            <a:bodyPr wrap="square">
              <a:spAutoFit/>
            </a:bodyPr>
            <a:lstStyle/>
            <a:p>
              <a:pPr algn="r"/>
              <a:r>
                <a:rPr lang="en-US" sz="700" dirty="0"/>
                <a:t>Created with BioRender.com</a:t>
              </a:r>
            </a:p>
          </p:txBody>
        </p:sp>
      </p:grpSp>
      <p:sp>
        <p:nvSpPr>
          <p:cNvPr id="22" name="TextBox 21">
            <a:extLst>
              <a:ext uri="{FF2B5EF4-FFF2-40B4-BE49-F238E27FC236}">
                <a16:creationId xmlns:a16="http://schemas.microsoft.com/office/drawing/2014/main" id="{EA2A46CB-B010-EF48-9D02-B15947385F40}"/>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Эпидемиология</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27" name="TextBox 26">
            <a:extLst>
              <a:ext uri="{FF2B5EF4-FFF2-40B4-BE49-F238E27FC236}">
                <a16:creationId xmlns:a16="http://schemas.microsoft.com/office/drawing/2014/main" id="{9BA8F2E4-335F-6840-BB61-8C4BD211234C}"/>
              </a:ext>
            </a:extLst>
          </p:cNvPr>
          <p:cNvSpPr txBox="1"/>
          <p:nvPr/>
        </p:nvSpPr>
        <p:spPr>
          <a:xfrm>
            <a:off x="537433" y="1755589"/>
            <a:ext cx="4929975" cy="1754326"/>
          </a:xfrm>
          <a:prstGeom prst="rect">
            <a:avLst/>
          </a:prstGeom>
          <a:noFill/>
        </p:spPr>
        <p:txBody>
          <a:bodyPr wrap="square">
            <a:spAutoFit/>
          </a:bodyPr>
          <a:lstStyle/>
          <a:p>
            <a:pPr marL="0" indent="0" rtl="0">
              <a:buNone/>
            </a:pPr>
            <a:r>
              <a:rPr lang="ru" sz="1800" b="1" i="0" u="none" strike="noStrike" dirty="0">
                <a:solidFill>
                  <a:srgbClr val="7030A0"/>
                </a:solidFill>
                <a:highlight>
                  <a:srgbClr val="000000">
                    <a:alpha val="0"/>
                  </a:srgbClr>
                </a:highlight>
              </a:rPr>
              <a:t>ВЫБОР ТАКТИКИ ЛЕЧЕНИЯ РЩЖ</a:t>
            </a:r>
            <a:r>
              <a:rPr lang="ru" sz="1800" b="0" i="0" u="none" strike="noStrike" dirty="0">
                <a:solidFill>
                  <a:srgbClr val="7030A0"/>
                </a:solidFill>
                <a:highlight>
                  <a:srgbClr val="000000">
                    <a:alpha val="0"/>
                  </a:srgbClr>
                </a:highlight>
              </a:rPr>
              <a:t> </a:t>
            </a:r>
            <a:br>
              <a:rPr lang="ru" sz="1800" b="0" i="0" u="none" strike="noStrike" dirty="0">
                <a:solidFill>
                  <a:srgbClr val="7030A0"/>
                </a:solidFill>
                <a:highlight>
                  <a:srgbClr val="000000">
                    <a:alpha val="0"/>
                  </a:srgbClr>
                </a:highlight>
              </a:rPr>
            </a:br>
            <a:r>
              <a:rPr lang="ru" sz="1800" b="0" i="0" u="none" strike="noStrike" dirty="0">
                <a:solidFill>
                  <a:schemeClr val="accent6">
                    <a:lumMod val="50000"/>
                  </a:schemeClr>
                </a:solidFill>
                <a:highlight>
                  <a:srgbClr val="000000">
                    <a:alpha val="0"/>
                  </a:srgbClr>
                </a:highlight>
              </a:rPr>
              <a:t>зависит от типа, размера </a:t>
            </a:r>
            <a:br>
              <a:rPr lang="ru" sz="1800" b="0" i="0" u="none" strike="noStrike" dirty="0">
                <a:solidFill>
                  <a:schemeClr val="accent6">
                    <a:lumMod val="50000"/>
                  </a:schemeClr>
                </a:solidFill>
                <a:highlight>
                  <a:srgbClr val="000000">
                    <a:alpha val="0"/>
                  </a:srgbClr>
                </a:highlight>
              </a:rPr>
            </a:br>
            <a:r>
              <a:rPr lang="ru" sz="1800" b="0" i="0" u="none" strike="noStrike" dirty="0">
                <a:solidFill>
                  <a:schemeClr val="accent6">
                    <a:lumMod val="50000"/>
                  </a:schemeClr>
                </a:solidFill>
                <a:highlight>
                  <a:srgbClr val="000000">
                    <a:alpha val="0"/>
                  </a:srgbClr>
                </a:highlight>
              </a:rPr>
              <a:t>и распространенности опухоли</a:t>
            </a:r>
            <a:r>
              <a:rPr lang="ru" sz="1800" b="0" i="0" u="none" strike="noStrike" baseline="30000" dirty="0">
                <a:solidFill>
                  <a:schemeClr val="accent6">
                    <a:lumMod val="50000"/>
                  </a:schemeClr>
                </a:solidFill>
                <a:highlight>
                  <a:srgbClr val="000000">
                    <a:alpha val="0"/>
                  </a:srgbClr>
                </a:highlight>
              </a:rPr>
              <a:t>3.</a:t>
            </a:r>
            <a:endParaRPr lang="en-US" sz="1800" dirty="0">
              <a:solidFill>
                <a:schemeClr val="accent6">
                  <a:lumMod val="50000"/>
                </a:schemeClr>
              </a:solidFill>
            </a:endParaRPr>
          </a:p>
          <a:p>
            <a:pPr marL="0" indent="0" rtl="0">
              <a:buNone/>
            </a:pPr>
            <a:r>
              <a:rPr lang="ru" sz="1800" b="0" i="0" u="none" strike="noStrike" dirty="0">
                <a:solidFill>
                  <a:schemeClr val="accent6">
                    <a:lumMod val="50000"/>
                  </a:schemeClr>
                </a:solidFill>
                <a:highlight>
                  <a:srgbClr val="000000">
                    <a:alpha val="0"/>
                  </a:srgbClr>
                </a:highlight>
              </a:rPr>
              <a:t>Хирургическое лечение (тиреоидэктомия или лобэктомия) является основным в большинстве случаев</a:t>
            </a:r>
          </a:p>
        </p:txBody>
      </p:sp>
      <p:sp>
        <p:nvSpPr>
          <p:cNvPr id="30" name="TextBox 29">
            <a:extLst>
              <a:ext uri="{FF2B5EF4-FFF2-40B4-BE49-F238E27FC236}">
                <a16:creationId xmlns:a16="http://schemas.microsoft.com/office/drawing/2014/main" id="{276665C6-C794-C246-8108-A7114089DFBE}"/>
              </a:ext>
            </a:extLst>
          </p:cNvPr>
          <p:cNvSpPr txBox="1"/>
          <p:nvPr/>
        </p:nvSpPr>
        <p:spPr>
          <a:xfrm>
            <a:off x="537433" y="3952619"/>
            <a:ext cx="4447046" cy="1384995"/>
          </a:xfrm>
          <a:prstGeom prst="rect">
            <a:avLst/>
          </a:prstGeom>
          <a:noFill/>
        </p:spPr>
        <p:txBody>
          <a:bodyPr wrap="square">
            <a:spAutoFit/>
          </a:bodyPr>
          <a:lstStyle/>
          <a:p>
            <a:pPr marL="0" indent="0" rtl="0">
              <a:buNone/>
            </a:pPr>
            <a:r>
              <a:rPr lang="ru" sz="1400" b="1" dirty="0">
                <a:solidFill>
                  <a:schemeClr val="accent6">
                    <a:lumMod val="50000"/>
                  </a:schemeClr>
                </a:solidFill>
                <a:highlight>
                  <a:srgbClr val="000000">
                    <a:alpha val="0"/>
                  </a:srgbClr>
                </a:highlight>
              </a:rPr>
              <a:t>В лечении также используются</a:t>
            </a:r>
            <a:r>
              <a:rPr lang="ru" sz="1400" b="1" i="0" u="none" strike="noStrike" baseline="30000" dirty="0">
                <a:solidFill>
                  <a:schemeClr val="accent6">
                    <a:lumMod val="50000"/>
                  </a:schemeClr>
                </a:solidFill>
                <a:highlight>
                  <a:srgbClr val="000000">
                    <a:alpha val="0"/>
                  </a:srgbClr>
                </a:highlight>
              </a:rPr>
              <a:t>3</a:t>
            </a:r>
            <a:r>
              <a:rPr lang="ru" sz="1400" b="1" i="0" u="none" strike="noStrike" dirty="0">
                <a:solidFill>
                  <a:schemeClr val="accent6">
                    <a:lumMod val="50000"/>
                  </a:schemeClr>
                </a:solidFill>
                <a:highlight>
                  <a:srgbClr val="000000">
                    <a:alpha val="0"/>
                  </a:srgbClr>
                </a:highlight>
              </a:rPr>
              <a:t>:</a:t>
            </a:r>
          </a:p>
          <a:p>
            <a:pPr marL="228600" lvl="1" indent="-174625" rtl="0">
              <a:buFont typeface="Arial" panose="020B0604020202020204" pitchFamily="34" charset="0"/>
              <a:buChar char="•"/>
            </a:pPr>
            <a:r>
              <a:rPr lang="ru" sz="1400" b="0" i="0" u="none" strike="noStrike" dirty="0">
                <a:solidFill>
                  <a:schemeClr val="accent6">
                    <a:lumMod val="50000"/>
                  </a:schemeClr>
                </a:solidFill>
                <a:highlight>
                  <a:srgbClr val="000000">
                    <a:alpha val="0"/>
                  </a:srgbClr>
                </a:highlight>
              </a:rPr>
              <a:t>Радиойодтерапия</a:t>
            </a:r>
          </a:p>
          <a:p>
            <a:pPr marL="228600" lvl="1" indent="-174625" rtl="0">
              <a:buFont typeface="Arial" panose="020B0604020202020204" pitchFamily="34" charset="0"/>
              <a:buChar char="•"/>
            </a:pPr>
            <a:r>
              <a:rPr lang="ru" sz="1400" b="0" i="0" u="none" strike="noStrike" dirty="0">
                <a:solidFill>
                  <a:schemeClr val="accent6">
                    <a:lumMod val="50000"/>
                  </a:schemeClr>
                </a:solidFill>
                <a:highlight>
                  <a:srgbClr val="000000">
                    <a:alpha val="0"/>
                  </a:srgbClr>
                </a:highlight>
              </a:rPr>
              <a:t>Лучевая терапия </a:t>
            </a:r>
          </a:p>
          <a:p>
            <a:pPr marL="228600" lvl="1" indent="-174625" rtl="0">
              <a:buFont typeface="Arial" panose="020B0604020202020204" pitchFamily="34" charset="0"/>
              <a:buChar char="•"/>
            </a:pPr>
            <a:r>
              <a:rPr lang="ru" sz="1400" b="0" i="0" u="none" strike="noStrike" dirty="0">
                <a:solidFill>
                  <a:schemeClr val="accent6">
                    <a:lumMod val="50000"/>
                  </a:schemeClr>
                </a:solidFill>
                <a:highlight>
                  <a:srgbClr val="000000">
                    <a:alpha val="0"/>
                  </a:srgbClr>
                </a:highlight>
              </a:rPr>
              <a:t>Химиотерапия</a:t>
            </a:r>
          </a:p>
          <a:p>
            <a:pPr marL="228600" lvl="1" indent="-174625" rtl="0">
              <a:buFont typeface="Arial" panose="020B0604020202020204" pitchFamily="34" charset="0"/>
              <a:buChar char="•"/>
            </a:pPr>
            <a:r>
              <a:rPr lang="ru" sz="1400" b="0" i="0" u="none" strike="noStrike" dirty="0">
                <a:solidFill>
                  <a:schemeClr val="accent6">
                    <a:lumMod val="50000"/>
                  </a:schemeClr>
                </a:solidFill>
                <a:highlight>
                  <a:srgbClr val="000000">
                    <a:alpha val="0"/>
                  </a:srgbClr>
                </a:highlight>
              </a:rPr>
              <a:t>Гормональная терапия</a:t>
            </a:r>
            <a:endParaRPr lang="en-US" sz="1400" b="0" i="0" u="none" strike="noStrike" dirty="0">
              <a:solidFill>
                <a:schemeClr val="accent6">
                  <a:lumMod val="50000"/>
                </a:schemeClr>
              </a:solidFill>
              <a:highlight>
                <a:srgbClr val="000000">
                  <a:alpha val="0"/>
                </a:srgbClr>
              </a:highlight>
            </a:endParaRPr>
          </a:p>
          <a:p>
            <a:pPr marL="228600" lvl="1" indent="-174625" rtl="0">
              <a:buFont typeface="Arial" panose="020B0604020202020204" pitchFamily="34" charset="0"/>
              <a:buChar char="•"/>
            </a:pPr>
            <a:r>
              <a:rPr lang="ru-RU" sz="1400" b="0" i="0" u="none" strike="noStrike" dirty="0">
                <a:solidFill>
                  <a:schemeClr val="accent6">
                    <a:lumMod val="50000"/>
                  </a:schemeClr>
                </a:solidFill>
                <a:highlight>
                  <a:srgbClr val="000000">
                    <a:alpha val="0"/>
                  </a:srgbClr>
                </a:highlight>
              </a:rPr>
              <a:t>Ингибиторы </a:t>
            </a:r>
            <a:r>
              <a:rPr lang="ru-RU" sz="1400" b="0" i="0" u="none" strike="noStrike" dirty="0" err="1">
                <a:solidFill>
                  <a:schemeClr val="accent6">
                    <a:lumMod val="50000"/>
                  </a:schemeClr>
                </a:solidFill>
                <a:highlight>
                  <a:srgbClr val="000000">
                    <a:alpha val="0"/>
                  </a:srgbClr>
                </a:highlight>
              </a:rPr>
              <a:t>тирозинкиназ</a:t>
            </a:r>
            <a:endParaRPr lang="ru" sz="1400" b="0" i="0" u="none" strike="noStrike" dirty="0">
              <a:solidFill>
                <a:schemeClr val="accent6">
                  <a:lumMod val="50000"/>
                </a:schemeClr>
              </a:solidFill>
              <a:highlight>
                <a:srgbClr val="000000">
                  <a:alpha val="0"/>
                </a:srgbClr>
              </a:highlight>
            </a:endParaRPr>
          </a:p>
        </p:txBody>
      </p:sp>
      <p:grpSp>
        <p:nvGrpSpPr>
          <p:cNvPr id="7" name="Группа 6">
            <a:extLst>
              <a:ext uri="{FF2B5EF4-FFF2-40B4-BE49-F238E27FC236}">
                <a16:creationId xmlns:a16="http://schemas.microsoft.com/office/drawing/2014/main" id="{46D1ADD6-A233-F04D-9070-9F64835862F5}"/>
              </a:ext>
            </a:extLst>
          </p:cNvPr>
          <p:cNvGrpSpPr/>
          <p:nvPr/>
        </p:nvGrpSpPr>
        <p:grpSpPr>
          <a:xfrm>
            <a:off x="5581885" y="1553021"/>
            <a:ext cx="2012464" cy="2039736"/>
            <a:chOff x="5925620" y="1576349"/>
            <a:chExt cx="1663194" cy="1685732"/>
          </a:xfrm>
        </p:grpSpPr>
        <p:sp>
          <p:nvSpPr>
            <p:cNvPr id="23" name="Rectangle: Rounded Corners 84">
              <a:extLst>
                <a:ext uri="{FF2B5EF4-FFF2-40B4-BE49-F238E27FC236}">
                  <a16:creationId xmlns:a16="http://schemas.microsoft.com/office/drawing/2014/main" id="{1D472CFB-1A17-1B46-8B7A-FFDA29428FD9}"/>
                </a:ext>
              </a:extLst>
            </p:cNvPr>
            <p:cNvSpPr/>
            <p:nvPr/>
          </p:nvSpPr>
          <p:spPr>
            <a:xfrm>
              <a:off x="5925620" y="1626615"/>
              <a:ext cx="1663194" cy="1635466"/>
            </a:xfrm>
            <a:prstGeom prst="roundRect">
              <a:avLst>
                <a:gd name="adj" fmla="val 50000"/>
              </a:avLst>
            </a:prstGeom>
            <a:gradFill>
              <a:gsLst>
                <a:gs pos="15000">
                  <a:schemeClr val="accent1"/>
                </a:gs>
                <a:gs pos="100000">
                  <a:srgbClr val="B3599E"/>
                </a:gs>
              </a:gsLst>
              <a:lin ang="0" scaled="0"/>
            </a:gradFill>
            <a:ln w="38100">
              <a:solidFill>
                <a:schemeClr val="bg1"/>
              </a:solidFill>
            </a:ln>
            <a:effectLst>
              <a:innerShdw blurRad="482600" dist="50800" dir="13500000">
                <a:schemeClr val="accent1">
                  <a:lumMod val="5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96000" rIns="0" bIns="72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 sz="1600" b="0" i="0" u="none" strike="noStrike" dirty="0">
                  <a:highlight>
                    <a:srgbClr val="000000">
                      <a:alpha val="0"/>
                    </a:srgbClr>
                  </a:highlight>
                </a:rPr>
                <a:t>частота РЩЖ </a:t>
              </a:r>
              <a:br>
                <a:rPr lang="ru" sz="1600" b="0" i="0" u="none" strike="noStrike" dirty="0">
                  <a:highlight>
                    <a:srgbClr val="000000">
                      <a:alpha val="0"/>
                    </a:srgbClr>
                  </a:highlight>
                </a:rPr>
              </a:br>
              <a:r>
                <a:rPr lang="ru" sz="1600" b="0" i="0" u="none" strike="noStrike" dirty="0">
                  <a:highlight>
                    <a:srgbClr val="000000">
                      <a:alpha val="0"/>
                    </a:srgbClr>
                  </a:highlight>
                </a:rPr>
                <a:t>у женщин </a:t>
              </a:r>
              <a:br>
                <a:rPr lang="ru" sz="1600" b="0" i="0" u="none" strike="noStrike" dirty="0">
                  <a:highlight>
                    <a:srgbClr val="000000">
                      <a:alpha val="0"/>
                    </a:srgbClr>
                  </a:highlight>
                </a:rPr>
              </a:br>
              <a:r>
                <a:rPr lang="ru" sz="1600" b="0" i="0" u="none" strike="noStrike" dirty="0">
                  <a:highlight>
                    <a:srgbClr val="000000">
                      <a:alpha val="0"/>
                    </a:srgbClr>
                  </a:highlight>
                </a:rPr>
                <a:t>в сравнении с мужчинами</a:t>
              </a:r>
              <a:r>
                <a:rPr lang="ru" sz="1600" b="0" i="0" u="none" strike="noStrike" baseline="30000" dirty="0">
                  <a:highlight>
                    <a:srgbClr val="000000">
                      <a:alpha val="0"/>
                    </a:srgbClr>
                  </a:highlight>
                </a:rPr>
                <a:t>2,3</a:t>
              </a:r>
              <a:r>
                <a:rPr lang="ru" sz="1600" baseline="30000" dirty="0">
                  <a:highlight>
                    <a:srgbClr val="000000">
                      <a:alpha val="0"/>
                    </a:srgbClr>
                  </a:highlight>
                </a:rPr>
                <a:t>,4</a:t>
              </a:r>
              <a:endParaRPr kumimoji="0" lang="da-DK" sz="1600" b="1" i="0" u="none" strike="noStrike" kern="1200" cap="none" spc="0" normalizeH="0" baseline="0" noProof="0" dirty="0">
                <a:ln>
                  <a:noFill/>
                </a:ln>
                <a:solidFill>
                  <a:srgbClr val="FFFFFF"/>
                </a:solidFill>
                <a:effectLst/>
                <a:uLnTx/>
                <a:uFillTx/>
                <a:latin typeface="Museo 700" panose="02000000000000000000" pitchFamily="50" charset="0"/>
                <a:ea typeface="+mn-ea"/>
                <a:cs typeface="+mn-cs"/>
              </a:endParaRPr>
            </a:p>
          </p:txBody>
        </p:sp>
        <p:sp>
          <p:nvSpPr>
            <p:cNvPr id="24" name="TextBox 23">
              <a:extLst>
                <a:ext uri="{FF2B5EF4-FFF2-40B4-BE49-F238E27FC236}">
                  <a16:creationId xmlns:a16="http://schemas.microsoft.com/office/drawing/2014/main" id="{45745C1D-F7D8-A049-B05B-F0BF29EFF20B}"/>
                </a:ext>
              </a:extLst>
            </p:cNvPr>
            <p:cNvSpPr txBox="1"/>
            <p:nvPr/>
          </p:nvSpPr>
          <p:spPr>
            <a:xfrm>
              <a:off x="6096000" y="1576349"/>
              <a:ext cx="1325217" cy="830997"/>
            </a:xfrm>
            <a:prstGeom prst="rect">
              <a:avLst/>
            </a:prstGeom>
            <a:noFill/>
          </p:spPr>
          <p:txBody>
            <a:bodyPr wrap="square">
              <a:spAutoFit/>
            </a:bodyPr>
            <a:lstStyle/>
            <a:p>
              <a:pPr algn="ctr"/>
              <a:r>
                <a:rPr lang="ru" sz="4800" b="1" dirty="0">
                  <a:solidFill>
                    <a:schemeClr val="bg1"/>
                  </a:solidFill>
                  <a:highlight>
                    <a:srgbClr val="000000">
                      <a:alpha val="0"/>
                    </a:srgbClr>
                  </a:highlight>
                </a:rPr>
                <a:t>5</a:t>
              </a:r>
              <a:r>
                <a:rPr lang="ru" sz="4400" dirty="0">
                  <a:solidFill>
                    <a:schemeClr val="bg1"/>
                  </a:solidFill>
                  <a:highlight>
                    <a:srgbClr val="000000">
                      <a:alpha val="0"/>
                    </a:srgbClr>
                  </a:highlight>
                </a:rPr>
                <a:t>х</a:t>
              </a:r>
              <a:endParaRPr lang="ru-RU" sz="4800" dirty="0">
                <a:solidFill>
                  <a:schemeClr val="bg1"/>
                </a:solidFill>
              </a:endParaRPr>
            </a:p>
          </p:txBody>
        </p:sp>
      </p:grpSp>
      <p:cxnSp>
        <p:nvCxnSpPr>
          <p:cNvPr id="34" name="Straight Connector 98">
            <a:extLst>
              <a:ext uri="{FF2B5EF4-FFF2-40B4-BE49-F238E27FC236}">
                <a16:creationId xmlns:a16="http://schemas.microsoft.com/office/drawing/2014/main" id="{DB22AA95-597A-FA49-81A3-51D78BCC9B4E}"/>
              </a:ext>
            </a:extLst>
          </p:cNvPr>
          <p:cNvCxnSpPr>
            <a:cxnSpLocks/>
          </p:cNvCxnSpPr>
          <p:nvPr/>
        </p:nvCxnSpPr>
        <p:spPr>
          <a:xfrm flipH="1">
            <a:off x="623888" y="3760928"/>
            <a:ext cx="361069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82992EA3-F303-C146-8E01-B3CE0B59F963}"/>
              </a:ext>
            </a:extLst>
          </p:cNvPr>
          <p:cNvSpPr txBox="1"/>
          <p:nvPr/>
        </p:nvSpPr>
        <p:spPr>
          <a:xfrm>
            <a:off x="524299" y="921023"/>
            <a:ext cx="8841488" cy="400110"/>
          </a:xfrm>
          <a:prstGeom prst="rect">
            <a:avLst/>
          </a:prstGeom>
          <a:noFill/>
        </p:spPr>
        <p:txBody>
          <a:bodyPr wrap="square">
            <a:spAutoFit/>
          </a:bodyPr>
          <a:lstStyle/>
          <a:p>
            <a:pPr marL="0" indent="0" rtl="0">
              <a:buNone/>
            </a:pPr>
            <a:r>
              <a:rPr lang="ru" sz="2000" b="1" dirty="0">
                <a:solidFill>
                  <a:srgbClr val="7030A0"/>
                </a:solidFill>
                <a:highlight>
                  <a:srgbClr val="000000">
                    <a:alpha val="0"/>
                  </a:srgbClr>
                </a:highlight>
              </a:rPr>
              <a:t>самое распространенное ЗНО эндокринной системы</a:t>
            </a:r>
            <a:r>
              <a:rPr lang="ru" sz="2000" b="1" baseline="30000" dirty="0">
                <a:solidFill>
                  <a:srgbClr val="7030A0"/>
                </a:solidFill>
                <a:highlight>
                  <a:srgbClr val="000000">
                    <a:alpha val="0"/>
                  </a:srgbClr>
                </a:highlight>
              </a:rPr>
              <a:t>1</a:t>
            </a:r>
            <a:endParaRPr lang="en-US" sz="2000" b="1" baseline="30000" dirty="0">
              <a:solidFill>
                <a:srgbClr val="7030A0"/>
              </a:solidFill>
              <a:highlight>
                <a:srgbClr val="000000">
                  <a:alpha val="0"/>
                </a:srgbClr>
              </a:highlight>
            </a:endParaRPr>
          </a:p>
        </p:txBody>
      </p:sp>
    </p:spTree>
    <p:custDataLst>
      <p:tags r:id="rId1"/>
    </p:custDataLst>
    <p:extLst>
      <p:ext uri="{BB962C8B-B14F-4D97-AF65-F5344CB8AC3E}">
        <p14:creationId xmlns:p14="http://schemas.microsoft.com/office/powerpoint/2010/main" val="8774678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object 9">
            <a:extLst>
              <a:ext uri="{FF2B5EF4-FFF2-40B4-BE49-F238E27FC236}">
                <a16:creationId xmlns:a16="http://schemas.microsoft.com/office/drawing/2014/main" id="{090A39FE-2241-4CC9-AE1B-00460A4253C3}"/>
              </a:ext>
            </a:extLst>
          </p:cNvPr>
          <p:cNvGrpSpPr/>
          <p:nvPr/>
        </p:nvGrpSpPr>
        <p:grpSpPr>
          <a:xfrm>
            <a:off x="2045868" y="4746542"/>
            <a:ext cx="7672705" cy="1329518"/>
            <a:chOff x="1077594" y="6578600"/>
            <a:chExt cx="7672705" cy="1519555"/>
          </a:xfrm>
        </p:grpSpPr>
        <p:sp>
          <p:nvSpPr>
            <p:cNvPr id="90" name="object 10">
              <a:extLst>
                <a:ext uri="{FF2B5EF4-FFF2-40B4-BE49-F238E27FC236}">
                  <a16:creationId xmlns:a16="http://schemas.microsoft.com/office/drawing/2014/main" id="{DBEBDB9E-0765-4167-B6C0-79FF638DE3DA}"/>
                </a:ext>
              </a:extLst>
            </p:cNvPr>
            <p:cNvSpPr/>
            <p:nvPr/>
          </p:nvSpPr>
          <p:spPr>
            <a:xfrm>
              <a:off x="1287068" y="6945558"/>
              <a:ext cx="7258050" cy="790575"/>
            </a:xfrm>
            <a:custGeom>
              <a:avLst/>
              <a:gdLst/>
              <a:ahLst/>
              <a:cxnLst/>
              <a:rect l="l" t="t" r="r" b="b"/>
              <a:pathLst>
                <a:path w="7258050" h="790575">
                  <a:moveTo>
                    <a:pt x="0" y="790414"/>
                  </a:moveTo>
                  <a:lnTo>
                    <a:pt x="7257899" y="790414"/>
                  </a:lnTo>
                  <a:lnTo>
                    <a:pt x="7257899" y="0"/>
                  </a:lnTo>
                  <a:lnTo>
                    <a:pt x="0" y="0"/>
                  </a:lnTo>
                  <a:lnTo>
                    <a:pt x="0" y="790414"/>
                  </a:lnTo>
                  <a:close/>
                </a:path>
              </a:pathLst>
            </a:custGeom>
            <a:ln w="38100">
              <a:solidFill>
                <a:srgbClr val="4A2694"/>
              </a:solidFill>
            </a:ln>
          </p:spPr>
          <p:txBody>
            <a:bodyPr wrap="square" lIns="0" tIns="0" rIns="0" bIns="0" rtlCol="0">
              <a:noAutofit/>
            </a:bodyPr>
            <a:lstStyle/>
            <a:p>
              <a:pPr>
                <a:spcAft>
                  <a:spcPts val="600"/>
                </a:spcAft>
              </a:pPr>
              <a:endParaRPr kern="0">
                <a:latin typeface="Museo Sans 300"/>
              </a:endParaRPr>
            </a:p>
          </p:txBody>
        </p:sp>
        <p:sp>
          <p:nvSpPr>
            <p:cNvPr id="91" name="object 11">
              <a:extLst>
                <a:ext uri="{FF2B5EF4-FFF2-40B4-BE49-F238E27FC236}">
                  <a16:creationId xmlns:a16="http://schemas.microsoft.com/office/drawing/2014/main" id="{D64B8C9E-B71D-4B89-BE0E-B860CCDA819E}"/>
                </a:ext>
              </a:extLst>
            </p:cNvPr>
            <p:cNvSpPr/>
            <p:nvPr/>
          </p:nvSpPr>
          <p:spPr>
            <a:xfrm>
              <a:off x="1077582" y="6578599"/>
              <a:ext cx="7672705" cy="1519555"/>
            </a:xfrm>
            <a:custGeom>
              <a:avLst/>
              <a:gdLst/>
              <a:ahLst/>
              <a:cxnLst/>
              <a:rect l="l" t="t" r="r" b="b"/>
              <a:pathLst>
                <a:path w="7672705" h="1519554">
                  <a:moveTo>
                    <a:pt x="419392" y="1100162"/>
                  </a:moveTo>
                  <a:lnTo>
                    <a:pt x="0" y="1100162"/>
                  </a:lnTo>
                  <a:lnTo>
                    <a:pt x="0" y="1519542"/>
                  </a:lnTo>
                  <a:lnTo>
                    <a:pt x="419392" y="1519542"/>
                  </a:lnTo>
                  <a:lnTo>
                    <a:pt x="419392" y="1100162"/>
                  </a:lnTo>
                  <a:close/>
                </a:path>
                <a:path w="7672705" h="1519554">
                  <a:moveTo>
                    <a:pt x="419392" y="0"/>
                  </a:moveTo>
                  <a:lnTo>
                    <a:pt x="0" y="0"/>
                  </a:lnTo>
                  <a:lnTo>
                    <a:pt x="0" y="419392"/>
                  </a:lnTo>
                  <a:lnTo>
                    <a:pt x="419392" y="419392"/>
                  </a:lnTo>
                  <a:lnTo>
                    <a:pt x="419392" y="0"/>
                  </a:lnTo>
                  <a:close/>
                </a:path>
                <a:path w="7672705" h="1519554">
                  <a:moveTo>
                    <a:pt x="7672705" y="1100162"/>
                  </a:moveTo>
                  <a:lnTo>
                    <a:pt x="7253313" y="1100162"/>
                  </a:lnTo>
                  <a:lnTo>
                    <a:pt x="7253313" y="1519542"/>
                  </a:lnTo>
                  <a:lnTo>
                    <a:pt x="7672705" y="1519542"/>
                  </a:lnTo>
                  <a:lnTo>
                    <a:pt x="7672705" y="1100162"/>
                  </a:lnTo>
                  <a:close/>
                </a:path>
                <a:path w="7672705" h="1519554">
                  <a:moveTo>
                    <a:pt x="7672705" y="0"/>
                  </a:moveTo>
                  <a:lnTo>
                    <a:pt x="7253313" y="0"/>
                  </a:lnTo>
                  <a:lnTo>
                    <a:pt x="7253313" y="419392"/>
                  </a:lnTo>
                  <a:lnTo>
                    <a:pt x="7672705" y="419392"/>
                  </a:lnTo>
                  <a:lnTo>
                    <a:pt x="7672705" y="0"/>
                  </a:lnTo>
                  <a:close/>
                </a:path>
              </a:pathLst>
            </a:custGeom>
            <a:solidFill>
              <a:srgbClr val="FFFFFF"/>
            </a:solidFill>
          </p:spPr>
          <p:txBody>
            <a:bodyPr wrap="square" lIns="0" tIns="0" rIns="0" bIns="0" rtlCol="0">
              <a:noAutofit/>
            </a:bodyPr>
            <a:lstStyle/>
            <a:p>
              <a:pPr>
                <a:spcAft>
                  <a:spcPts val="600"/>
                </a:spcAft>
              </a:pPr>
              <a:endParaRPr kern="0">
                <a:latin typeface="Museo Sans 300"/>
              </a:endParaRPr>
            </a:p>
          </p:txBody>
        </p:sp>
      </p:grpSp>
      <p:sp>
        <p:nvSpPr>
          <p:cNvPr id="3" name="Заголовок 2">
            <a:extLst>
              <a:ext uri="{FF2B5EF4-FFF2-40B4-BE49-F238E27FC236}">
                <a16:creationId xmlns:a16="http://schemas.microsoft.com/office/drawing/2014/main" id="{A5F65085-931E-4D5C-AA0C-6CE7E54DB53C}"/>
              </a:ext>
            </a:extLst>
          </p:cNvPr>
          <p:cNvSpPr>
            <a:spLocks noGrp="1"/>
          </p:cNvSpPr>
          <p:nvPr>
            <p:ph type="title"/>
          </p:nvPr>
        </p:nvSpPr>
        <p:spPr/>
        <p:txBody>
          <a:bodyPr lIns="0">
            <a:normAutofit fontScale="90000"/>
          </a:bodyPr>
          <a:lstStyle/>
          <a:p>
            <a:r>
              <a:rPr lang="ru-RU" sz="2800" dirty="0">
                <a:highlight>
                  <a:srgbClr val="000000">
                    <a:alpha val="0"/>
                  </a:srgbClr>
                </a:highlight>
              </a:rPr>
              <a:t>РЕЦЕВМО</a:t>
            </a:r>
            <a:r>
              <a:rPr lang="ru-RU" sz="2800" baseline="30000" dirty="0">
                <a:highlight>
                  <a:srgbClr val="000000">
                    <a:alpha val="0"/>
                  </a:srgbClr>
                </a:highlight>
              </a:rPr>
              <a:t>ТМ</a:t>
            </a:r>
            <a:r>
              <a:rPr lang="ru-RU" sz="2800" dirty="0">
                <a:highlight>
                  <a:srgbClr val="000000">
                    <a:alpha val="0"/>
                  </a:srgbClr>
                </a:highlight>
              </a:rPr>
              <a:t>(</a:t>
            </a:r>
            <a:r>
              <a:rPr lang="ru-RU" sz="2800" i="1" dirty="0">
                <a:highlight>
                  <a:srgbClr val="000000">
                    <a:alpha val="0"/>
                  </a:srgbClr>
                </a:highlight>
              </a:rPr>
              <a:t>селперкатиниб</a:t>
            </a:r>
            <a:r>
              <a:rPr lang="ru-RU" sz="2800" dirty="0">
                <a:highlight>
                  <a:srgbClr val="000000">
                    <a:alpha val="0"/>
                  </a:srgbClr>
                </a:highlight>
              </a:rPr>
              <a:t>) разработан для таргетного воздействия на RET – основной драйвер определенных RET-позитивных опухолей</a:t>
            </a:r>
            <a:endParaRPr lang="ru-RU" sz="2800" baseline="30000" dirty="0">
              <a:highlight>
                <a:srgbClr val="000000">
                  <a:alpha val="0"/>
                </a:srgbClr>
              </a:highlight>
            </a:endParaRPr>
          </a:p>
        </p:txBody>
      </p:sp>
      <p:sp>
        <p:nvSpPr>
          <p:cNvPr id="16" name="object 22">
            <a:extLst>
              <a:ext uri="{FF2B5EF4-FFF2-40B4-BE49-F238E27FC236}">
                <a16:creationId xmlns:a16="http://schemas.microsoft.com/office/drawing/2014/main" id="{EF26FB89-E481-4F13-BFD9-2D22CA41F0B1}"/>
              </a:ext>
            </a:extLst>
          </p:cNvPr>
          <p:cNvSpPr/>
          <p:nvPr/>
        </p:nvSpPr>
        <p:spPr>
          <a:xfrm>
            <a:off x="4308441" y="1912246"/>
            <a:ext cx="3169920" cy="713539"/>
          </a:xfrm>
          <a:prstGeom prst="roundRect">
            <a:avLst/>
          </a:prstGeom>
          <a:solidFill>
            <a:srgbClr val="EFEFEF"/>
          </a:solidFill>
        </p:spPr>
        <p:txBody>
          <a:bodyPr wrap="square" lIns="72000" tIns="36000" rIns="72000" bIns="36000" rtlCol="0" anchor="ctr" anchorCtr="0">
            <a:noAutofit/>
          </a:bodyPr>
          <a:lstStyle/>
          <a:p>
            <a:pPr algn="ctr">
              <a:spcAft>
                <a:spcPts val="600"/>
              </a:spcAft>
            </a:pPr>
            <a:r>
              <a:rPr lang="ru-RU" sz="1600" b="1" i="0" u="none" strike="noStrike" kern="0" dirty="0">
                <a:solidFill>
                  <a:srgbClr val="4E5052"/>
                </a:solidFill>
                <a:uFill>
                  <a:solidFill>
                    <a:srgbClr val="4E5052"/>
                  </a:solidFill>
                </a:uFill>
                <a:cs typeface="Microsoft Sans Serif"/>
              </a:rPr>
              <a:t>Рак, вызванный альтерациями в гене </a:t>
            </a:r>
            <a:r>
              <a:rPr lang="ru-RU" sz="1600" b="1" i="1" u="none" strike="noStrike" kern="0" dirty="0">
                <a:solidFill>
                  <a:srgbClr val="4E5052"/>
                </a:solidFill>
                <a:uFill>
                  <a:solidFill>
                    <a:srgbClr val="4E5052"/>
                  </a:solidFill>
                </a:uFill>
                <a:cs typeface="Arial"/>
              </a:rPr>
              <a:t>R</a:t>
            </a:r>
            <a:r>
              <a:rPr lang="en-US" sz="1600" b="1" i="1" u="none" strike="noStrike" kern="0" dirty="0">
                <a:solidFill>
                  <a:srgbClr val="4E5052"/>
                </a:solidFill>
                <a:uFill>
                  <a:solidFill>
                    <a:srgbClr val="4E5052"/>
                  </a:solidFill>
                </a:uFill>
                <a:cs typeface="Arial"/>
              </a:rPr>
              <a:t>ET</a:t>
            </a:r>
            <a:endParaRPr sz="1600" kern="0" dirty="0"/>
          </a:p>
        </p:txBody>
      </p:sp>
      <p:sp>
        <p:nvSpPr>
          <p:cNvPr id="17" name="object 22">
            <a:extLst>
              <a:ext uri="{FF2B5EF4-FFF2-40B4-BE49-F238E27FC236}">
                <a16:creationId xmlns:a16="http://schemas.microsoft.com/office/drawing/2014/main" id="{6172CF8A-4005-4533-9E1C-50609C6D35EA}"/>
              </a:ext>
            </a:extLst>
          </p:cNvPr>
          <p:cNvSpPr/>
          <p:nvPr/>
        </p:nvSpPr>
        <p:spPr>
          <a:xfrm>
            <a:off x="1645456" y="2598082"/>
            <a:ext cx="2149475" cy="475465"/>
          </a:xfrm>
          <a:prstGeom prst="roundRect">
            <a:avLst/>
          </a:prstGeom>
          <a:solidFill>
            <a:srgbClr val="EFEFEF"/>
          </a:solidFill>
        </p:spPr>
        <p:txBody>
          <a:bodyPr wrap="square" lIns="72000" tIns="36000" rIns="72000" bIns="72000" rtlCol="0" anchor="b" anchorCtr="0">
            <a:noAutofit/>
          </a:bodyPr>
          <a:lstStyle/>
          <a:p>
            <a:pPr algn="ctr">
              <a:spcAft>
                <a:spcPts val="600"/>
              </a:spcAft>
            </a:pPr>
            <a:r>
              <a:rPr lang="ru-RU" sz="1600" b="1" i="0" u="none" strike="noStrike" kern="0" dirty="0">
                <a:solidFill>
                  <a:srgbClr val="4E5052"/>
                </a:solidFill>
                <a:uFill>
                  <a:solidFill>
                    <a:srgbClr val="4E5052"/>
                  </a:solidFill>
                </a:uFill>
                <a:cs typeface="Microsoft Sans Serif"/>
              </a:rPr>
              <a:t>Слияние</a:t>
            </a:r>
          </a:p>
        </p:txBody>
      </p:sp>
      <p:sp>
        <p:nvSpPr>
          <p:cNvPr id="18" name="object 22">
            <a:extLst>
              <a:ext uri="{FF2B5EF4-FFF2-40B4-BE49-F238E27FC236}">
                <a16:creationId xmlns:a16="http://schemas.microsoft.com/office/drawing/2014/main" id="{2AE2290B-BD36-4E1E-A307-4BEE20D96BBF}"/>
              </a:ext>
            </a:extLst>
          </p:cNvPr>
          <p:cNvSpPr/>
          <p:nvPr/>
        </p:nvSpPr>
        <p:spPr>
          <a:xfrm>
            <a:off x="7946788" y="2598082"/>
            <a:ext cx="2149475" cy="475465"/>
          </a:xfrm>
          <a:prstGeom prst="roundRect">
            <a:avLst/>
          </a:prstGeom>
          <a:solidFill>
            <a:srgbClr val="EFEFEF"/>
          </a:solidFill>
        </p:spPr>
        <p:txBody>
          <a:bodyPr wrap="square" lIns="72000" tIns="36000" rIns="72000" bIns="72000" rtlCol="0" anchor="b" anchorCtr="0">
            <a:noAutofit/>
          </a:bodyPr>
          <a:lstStyle/>
          <a:p>
            <a:pPr algn="ctr">
              <a:spcAft>
                <a:spcPts val="600"/>
              </a:spcAft>
            </a:pPr>
            <a:r>
              <a:rPr lang="ru-RU" sz="1600" b="1" i="0" u="none" strike="noStrike" kern="0" dirty="0">
                <a:solidFill>
                  <a:srgbClr val="4E5052"/>
                </a:solidFill>
                <a:uFill>
                  <a:solidFill>
                    <a:srgbClr val="4E5052"/>
                  </a:solidFill>
                </a:uFill>
                <a:cs typeface="Microsoft Sans Serif"/>
              </a:rPr>
              <a:t>Точечная мутация</a:t>
            </a:r>
          </a:p>
        </p:txBody>
      </p:sp>
      <p:pic>
        <p:nvPicPr>
          <p:cNvPr id="14" name="Рисунок 13">
            <a:extLst>
              <a:ext uri="{FF2B5EF4-FFF2-40B4-BE49-F238E27FC236}">
                <a16:creationId xmlns:a16="http://schemas.microsoft.com/office/drawing/2014/main" id="{C1ACF841-A58C-2B4E-8877-112BECA3F426}"/>
              </a:ext>
            </a:extLst>
          </p:cNvPr>
          <p:cNvPicPr>
            <a:picLocks noChangeAspect="1"/>
          </p:cNvPicPr>
          <p:nvPr/>
        </p:nvPicPr>
        <p:blipFill>
          <a:blip r:embed="rId3"/>
          <a:stretch>
            <a:fillRect/>
          </a:stretch>
        </p:blipFill>
        <p:spPr>
          <a:xfrm>
            <a:off x="8749740" y="2298410"/>
            <a:ext cx="358427" cy="468150"/>
          </a:xfrm>
          <a:prstGeom prst="rect">
            <a:avLst/>
          </a:prstGeom>
        </p:spPr>
      </p:pic>
      <p:pic>
        <p:nvPicPr>
          <p:cNvPr id="13" name="Рисунок 12">
            <a:extLst>
              <a:ext uri="{FF2B5EF4-FFF2-40B4-BE49-F238E27FC236}">
                <a16:creationId xmlns:a16="http://schemas.microsoft.com/office/drawing/2014/main" id="{2DC12A84-A4A0-B844-800D-A04B2CECD6AC}"/>
              </a:ext>
            </a:extLst>
          </p:cNvPr>
          <p:cNvPicPr>
            <a:picLocks noChangeAspect="1"/>
          </p:cNvPicPr>
          <p:nvPr/>
        </p:nvPicPr>
        <p:blipFill>
          <a:blip r:embed="rId4"/>
          <a:stretch>
            <a:fillRect/>
          </a:stretch>
        </p:blipFill>
        <p:spPr>
          <a:xfrm>
            <a:off x="2537322" y="2260203"/>
            <a:ext cx="365742" cy="475465"/>
          </a:xfrm>
          <a:prstGeom prst="rect">
            <a:avLst/>
          </a:prstGeom>
        </p:spPr>
      </p:pic>
      <p:cxnSp>
        <p:nvCxnSpPr>
          <p:cNvPr id="19" name="Соединительная линия уступом 22">
            <a:extLst>
              <a:ext uri="{FF2B5EF4-FFF2-40B4-BE49-F238E27FC236}">
                <a16:creationId xmlns:a16="http://schemas.microsoft.com/office/drawing/2014/main" id="{A4EF7982-E473-4899-97AA-368E572E212C}"/>
              </a:ext>
            </a:extLst>
          </p:cNvPr>
          <p:cNvCxnSpPr>
            <a:cxnSpLocks/>
            <a:stCxn id="16" idx="2"/>
            <a:endCxn id="17" idx="3"/>
          </p:cNvCxnSpPr>
          <p:nvPr/>
        </p:nvCxnSpPr>
        <p:spPr>
          <a:xfrm rot="5400000">
            <a:off x="4739151" y="1681565"/>
            <a:ext cx="210030" cy="2098470"/>
          </a:xfrm>
          <a:prstGeom prst="bentConnector2">
            <a:avLst/>
          </a:prstGeom>
          <a:ln w="19050">
            <a:solidFill>
              <a:schemeClr val="tx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 name="Соединительная линия уступом 22">
            <a:extLst>
              <a:ext uri="{FF2B5EF4-FFF2-40B4-BE49-F238E27FC236}">
                <a16:creationId xmlns:a16="http://schemas.microsoft.com/office/drawing/2014/main" id="{27639A48-1160-4203-BB9E-E5E29DE4907F}"/>
              </a:ext>
            </a:extLst>
          </p:cNvPr>
          <p:cNvCxnSpPr>
            <a:cxnSpLocks/>
            <a:stCxn id="16" idx="2"/>
            <a:endCxn id="18" idx="1"/>
          </p:cNvCxnSpPr>
          <p:nvPr/>
        </p:nvCxnSpPr>
        <p:spPr>
          <a:xfrm rot="16200000" flipH="1">
            <a:off x="6815079" y="1704106"/>
            <a:ext cx="210030" cy="2053387"/>
          </a:xfrm>
          <a:prstGeom prst="bentConnector2">
            <a:avLst/>
          </a:prstGeom>
          <a:ln w="19050">
            <a:solidFill>
              <a:schemeClr val="tx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
        <p:nvSpPr>
          <p:cNvPr id="28" name="object 22">
            <a:extLst>
              <a:ext uri="{FF2B5EF4-FFF2-40B4-BE49-F238E27FC236}">
                <a16:creationId xmlns:a16="http://schemas.microsoft.com/office/drawing/2014/main" id="{DABC93D8-B0D2-428F-9313-8FDB0E7BD0F8}"/>
              </a:ext>
            </a:extLst>
          </p:cNvPr>
          <p:cNvSpPr/>
          <p:nvPr/>
        </p:nvSpPr>
        <p:spPr>
          <a:xfrm>
            <a:off x="7946789" y="3294484"/>
            <a:ext cx="2149474" cy="1497395"/>
          </a:xfrm>
          <a:prstGeom prst="roundRect">
            <a:avLst>
              <a:gd name="adj" fmla="val 4317"/>
            </a:avLst>
          </a:prstGeom>
          <a:solidFill>
            <a:srgbClr val="EFEFEF"/>
          </a:solidFill>
        </p:spPr>
        <p:txBody>
          <a:bodyPr wrap="square" lIns="108000" tIns="36000" rIns="72000" bIns="72000" rtlCol="0" anchor="b" anchorCtr="0">
            <a:noAutofit/>
          </a:bodyPr>
          <a:lstStyle/>
          <a:p>
            <a:pPr>
              <a:spcAft>
                <a:spcPts val="200"/>
              </a:spcAft>
            </a:pPr>
            <a:r>
              <a:rPr lang="ru-RU" sz="1200" b="1" kern="0" dirty="0">
                <a:solidFill>
                  <a:srgbClr val="4E5052"/>
                </a:solidFill>
                <a:uFill>
                  <a:solidFill>
                    <a:srgbClr val="4E5052"/>
                  </a:solidFill>
                </a:uFill>
                <a:cs typeface="Microsoft Sans Serif"/>
              </a:rPr>
              <a:t>50</a:t>
            </a:r>
            <a:r>
              <a:rPr lang="ru-RU" sz="1200" b="1" i="0" u="none" strike="noStrike" kern="0" dirty="0">
                <a:solidFill>
                  <a:srgbClr val="4E5052"/>
                </a:solidFill>
                <a:uFill>
                  <a:solidFill>
                    <a:srgbClr val="4E5052"/>
                  </a:solidFill>
                </a:uFill>
                <a:cs typeface="Microsoft Sans Serif"/>
              </a:rPr>
              <a:t>% случаев спорадического МРЩЖ </a:t>
            </a:r>
          </a:p>
          <a:p>
            <a:pPr>
              <a:spcAft>
                <a:spcPts val="600"/>
              </a:spcAft>
            </a:pPr>
            <a:r>
              <a:rPr lang="ru-RU" sz="1200" b="1" i="0" u="none" strike="noStrike" kern="0" dirty="0">
                <a:solidFill>
                  <a:srgbClr val="4E5052"/>
                </a:solidFill>
                <a:uFill>
                  <a:solidFill>
                    <a:srgbClr val="4E5052"/>
                  </a:solidFill>
                </a:uFill>
                <a:cs typeface="Microsoft Sans Serif"/>
              </a:rPr>
              <a:t>98% генетически обусловленного МРЩЖ</a:t>
            </a:r>
          </a:p>
        </p:txBody>
      </p:sp>
      <p:sp>
        <p:nvSpPr>
          <p:cNvPr id="30" name="Прямоугольник 29">
            <a:extLst>
              <a:ext uri="{FF2B5EF4-FFF2-40B4-BE49-F238E27FC236}">
                <a16:creationId xmlns:a16="http://schemas.microsoft.com/office/drawing/2014/main" id="{214B330B-3368-49DF-B18F-6CC379E34B61}"/>
              </a:ext>
            </a:extLst>
          </p:cNvPr>
          <p:cNvSpPr/>
          <p:nvPr/>
        </p:nvSpPr>
        <p:spPr>
          <a:xfrm>
            <a:off x="7946788" y="3294484"/>
            <a:ext cx="2149475" cy="128460"/>
          </a:xfrm>
          <a:prstGeom prst="rect">
            <a:avLst/>
          </a:prstGeom>
          <a:solidFill>
            <a:srgbClr val="DB64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cxnSp>
        <p:nvCxnSpPr>
          <p:cNvPr id="41" name="Прямая соединительная линия 40">
            <a:extLst>
              <a:ext uri="{FF2B5EF4-FFF2-40B4-BE49-F238E27FC236}">
                <a16:creationId xmlns:a16="http://schemas.microsoft.com/office/drawing/2014/main" id="{A78F67BE-92C8-4387-9608-51A9A6D1AED3}"/>
              </a:ext>
            </a:extLst>
          </p:cNvPr>
          <p:cNvCxnSpPr>
            <a:cxnSpLocks/>
            <a:stCxn id="18" idx="2"/>
            <a:endCxn id="30" idx="0"/>
          </p:cNvCxnSpPr>
          <p:nvPr/>
        </p:nvCxnSpPr>
        <p:spPr>
          <a:xfrm>
            <a:off x="9021526" y="3073547"/>
            <a:ext cx="0" cy="220937"/>
          </a:xfrm>
          <a:prstGeom prst="line">
            <a:avLst/>
          </a:prstGeom>
          <a:ln w="1905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2" name="object 22">
            <a:extLst>
              <a:ext uri="{FF2B5EF4-FFF2-40B4-BE49-F238E27FC236}">
                <a16:creationId xmlns:a16="http://schemas.microsoft.com/office/drawing/2014/main" id="{7D9F00DE-0036-4E38-8D88-690123CD2EA4}"/>
              </a:ext>
            </a:extLst>
          </p:cNvPr>
          <p:cNvSpPr/>
          <p:nvPr/>
        </p:nvSpPr>
        <p:spPr>
          <a:xfrm>
            <a:off x="1645457" y="3294484"/>
            <a:ext cx="1257608" cy="1497395"/>
          </a:xfrm>
          <a:prstGeom prst="roundRect">
            <a:avLst>
              <a:gd name="adj" fmla="val 4317"/>
            </a:avLst>
          </a:prstGeom>
          <a:solidFill>
            <a:srgbClr val="EFEFEF"/>
          </a:solidFill>
        </p:spPr>
        <p:txBody>
          <a:bodyPr wrap="square" lIns="108000" tIns="36000" rIns="72000" bIns="72000" rtlCol="0" anchor="b" anchorCtr="0">
            <a:noAutofit/>
          </a:bodyPr>
          <a:lstStyle/>
          <a:p>
            <a:pPr>
              <a:spcAft>
                <a:spcPts val="600"/>
              </a:spcAft>
            </a:pPr>
            <a:r>
              <a:rPr lang="ru-RU" sz="1200" b="1" i="0" u="none" strike="noStrike" kern="0" dirty="0">
                <a:solidFill>
                  <a:srgbClr val="4E5052"/>
                </a:solidFill>
                <a:uFill>
                  <a:solidFill>
                    <a:srgbClr val="4E5052"/>
                  </a:solidFill>
                </a:uFill>
                <a:cs typeface="Microsoft Sans Serif"/>
              </a:rPr>
              <a:t>&lt;2% НМРЛ</a:t>
            </a:r>
          </a:p>
        </p:txBody>
      </p:sp>
      <p:sp>
        <p:nvSpPr>
          <p:cNvPr id="43" name="Прямоугольник 42">
            <a:extLst>
              <a:ext uri="{FF2B5EF4-FFF2-40B4-BE49-F238E27FC236}">
                <a16:creationId xmlns:a16="http://schemas.microsoft.com/office/drawing/2014/main" id="{5ED51F52-6FE6-499F-B466-F908C7776868}"/>
              </a:ext>
            </a:extLst>
          </p:cNvPr>
          <p:cNvSpPr/>
          <p:nvPr/>
        </p:nvSpPr>
        <p:spPr>
          <a:xfrm>
            <a:off x="1645457" y="3294484"/>
            <a:ext cx="1257608" cy="128460"/>
          </a:xfrm>
          <a:prstGeom prst="rect">
            <a:avLst/>
          </a:prstGeom>
          <a:solidFill>
            <a:srgbClr val="9DC4E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45" name="object 22">
            <a:extLst>
              <a:ext uri="{FF2B5EF4-FFF2-40B4-BE49-F238E27FC236}">
                <a16:creationId xmlns:a16="http://schemas.microsoft.com/office/drawing/2014/main" id="{A674739D-7304-4ECB-B750-0F64FEE70FE8}"/>
              </a:ext>
            </a:extLst>
          </p:cNvPr>
          <p:cNvSpPr/>
          <p:nvPr/>
        </p:nvSpPr>
        <p:spPr>
          <a:xfrm>
            <a:off x="3494122" y="3294484"/>
            <a:ext cx="3842788" cy="1497395"/>
          </a:xfrm>
          <a:prstGeom prst="roundRect">
            <a:avLst>
              <a:gd name="adj" fmla="val 4317"/>
            </a:avLst>
          </a:prstGeom>
          <a:solidFill>
            <a:srgbClr val="EFEFEF"/>
          </a:solidFill>
        </p:spPr>
        <p:txBody>
          <a:bodyPr wrap="square" lIns="108000" tIns="36000" rIns="72000" bIns="72000" numCol="2" spcCol="180000" rtlCol="0" anchor="b" anchorCtr="0">
            <a:noAutofit/>
          </a:bodyPr>
          <a:lstStyle/>
          <a:p>
            <a:pPr>
              <a:spcAft>
                <a:spcPts val="600"/>
              </a:spcAft>
            </a:pPr>
            <a:endParaRPr lang="ru-RU" sz="1000" b="1" i="0" u="none" strike="noStrike" kern="0" dirty="0">
              <a:solidFill>
                <a:srgbClr val="4E5052"/>
              </a:solidFill>
              <a:uFill>
                <a:solidFill>
                  <a:srgbClr val="4E5052"/>
                </a:solidFill>
              </a:uFill>
              <a:cs typeface="Microsoft Sans Serif"/>
            </a:endParaRPr>
          </a:p>
          <a:p>
            <a:pPr>
              <a:spcAft>
                <a:spcPts val="600"/>
              </a:spcAft>
            </a:pPr>
            <a:endParaRPr lang="ru-RU" sz="1000" b="1" kern="0" dirty="0">
              <a:solidFill>
                <a:srgbClr val="4E5052"/>
              </a:solidFill>
              <a:uFill>
                <a:solidFill>
                  <a:srgbClr val="4E5052"/>
                </a:solidFill>
              </a:uFill>
              <a:cs typeface="Microsoft Sans Serif"/>
            </a:endParaRPr>
          </a:p>
          <a:p>
            <a:pPr>
              <a:spcAft>
                <a:spcPts val="600"/>
              </a:spcAft>
            </a:pPr>
            <a:endParaRPr lang="ru-RU" sz="1000" b="1" i="0" u="none" strike="noStrike" kern="0" dirty="0">
              <a:solidFill>
                <a:srgbClr val="4E5052"/>
              </a:solidFill>
              <a:uFill>
                <a:solidFill>
                  <a:srgbClr val="4E5052"/>
                </a:solidFill>
              </a:uFill>
              <a:cs typeface="Microsoft Sans Serif"/>
            </a:endParaRPr>
          </a:p>
          <a:p>
            <a:pPr>
              <a:spcAft>
                <a:spcPts val="600"/>
              </a:spcAft>
            </a:pPr>
            <a:endParaRPr lang="ru-RU" sz="1000" b="1" kern="0" dirty="0">
              <a:solidFill>
                <a:srgbClr val="4E5052"/>
              </a:solidFill>
              <a:uFill>
                <a:solidFill>
                  <a:srgbClr val="4E5052"/>
                </a:solidFill>
              </a:uFill>
              <a:cs typeface="Microsoft Sans Serif"/>
            </a:endParaRPr>
          </a:p>
          <a:p>
            <a:pPr>
              <a:spcAft>
                <a:spcPts val="600"/>
              </a:spcAft>
            </a:pPr>
            <a:r>
              <a:rPr lang="en-US" sz="1200" b="1" kern="0" dirty="0">
                <a:solidFill>
                  <a:srgbClr val="4E5052"/>
                </a:solidFill>
                <a:uFill>
                  <a:solidFill>
                    <a:srgbClr val="4E5052"/>
                  </a:solidFill>
                </a:uFill>
                <a:cs typeface="Microsoft Sans Serif"/>
              </a:rPr>
              <a:t>10-20</a:t>
            </a:r>
            <a:r>
              <a:rPr lang="ru-RU" sz="1200" b="1" i="0" u="none" strike="noStrike" kern="0" dirty="0">
                <a:solidFill>
                  <a:srgbClr val="4E5052"/>
                </a:solidFill>
                <a:uFill>
                  <a:solidFill>
                    <a:srgbClr val="4E5052"/>
                  </a:solidFill>
                </a:uFill>
                <a:cs typeface="Microsoft Sans Serif"/>
              </a:rPr>
              <a:t>% случаев рака щитовидной железы (кроме МРЩЖ)</a:t>
            </a:r>
          </a:p>
          <a:p>
            <a:pPr>
              <a:spcAft>
                <a:spcPts val="600"/>
              </a:spcAft>
            </a:pPr>
            <a:endParaRPr lang="ru-RU" sz="1000" b="1" i="0" u="none" strike="noStrike" kern="0" dirty="0">
              <a:solidFill>
                <a:srgbClr val="4E5052"/>
              </a:solidFill>
              <a:uFill>
                <a:solidFill>
                  <a:srgbClr val="4E5052"/>
                </a:solidFill>
              </a:uFill>
              <a:cs typeface="Microsoft Sans Serif"/>
            </a:endParaRPr>
          </a:p>
          <a:p>
            <a:pPr>
              <a:spcAft>
                <a:spcPts val="600"/>
              </a:spcAft>
            </a:pPr>
            <a:endParaRPr lang="ru-RU" sz="1000" b="1" i="0" u="none" strike="noStrike" kern="0" dirty="0">
              <a:solidFill>
                <a:srgbClr val="4E5052"/>
              </a:solidFill>
              <a:uFill>
                <a:solidFill>
                  <a:srgbClr val="4E5052"/>
                </a:solidFill>
              </a:uFill>
              <a:cs typeface="Microsoft Sans Serif"/>
            </a:endParaRPr>
          </a:p>
          <a:p>
            <a:pPr marL="114300" indent="-114300" rtl="0">
              <a:spcAft>
                <a:spcPts val="600"/>
              </a:spcAft>
              <a:buFont typeface="Arial" panose="020B0604020202020204" pitchFamily="34" charset="0"/>
              <a:buChar char="•"/>
            </a:pPr>
            <a:r>
              <a:rPr lang="ru-RU" sz="1100" b="0" i="0" u="none" strike="noStrike" kern="0" dirty="0">
                <a:solidFill>
                  <a:srgbClr val="4E5052"/>
                </a:solidFill>
                <a:cs typeface="Microsoft Sans Serif"/>
              </a:rPr>
              <a:t>Папиллярный</a:t>
            </a:r>
            <a:endParaRPr lang="ru-RU" sz="1100" kern="0" dirty="0">
              <a:cs typeface="Microsoft Sans Serif"/>
            </a:endParaRPr>
          </a:p>
          <a:p>
            <a:pPr marL="114300" indent="-114300" rtl="0">
              <a:spcAft>
                <a:spcPts val="600"/>
              </a:spcAft>
              <a:buFont typeface="Arial" panose="020B0604020202020204" pitchFamily="34" charset="0"/>
              <a:buChar char="•"/>
            </a:pPr>
            <a:r>
              <a:rPr lang="ru-RU" sz="1100" b="0" i="0" u="none" strike="noStrike" kern="0" dirty="0" err="1">
                <a:solidFill>
                  <a:srgbClr val="4E5052"/>
                </a:solidFill>
                <a:cs typeface="Microsoft Sans Serif"/>
              </a:rPr>
              <a:t>Низкодифференци-рованный</a:t>
            </a:r>
            <a:endParaRPr lang="ru-RU" sz="1100" kern="0" dirty="0">
              <a:cs typeface="Microsoft Sans Serif"/>
            </a:endParaRPr>
          </a:p>
          <a:p>
            <a:pPr marL="114300" indent="-114300" rtl="0">
              <a:spcAft>
                <a:spcPts val="600"/>
              </a:spcAft>
              <a:buSzPct val="109090"/>
              <a:buFont typeface="Arial" panose="020B0604020202020204" pitchFamily="34" charset="0"/>
              <a:buChar char="•"/>
            </a:pPr>
            <a:r>
              <a:rPr lang="ru-RU" sz="1100" b="0" i="0" u="none" strike="noStrike" kern="0" dirty="0">
                <a:solidFill>
                  <a:srgbClr val="4E5052"/>
                </a:solidFill>
                <a:cs typeface="Microsoft Sans Serif"/>
              </a:rPr>
              <a:t>Анапластический</a:t>
            </a:r>
            <a:endParaRPr lang="ru-RU" sz="1100" kern="0" dirty="0">
              <a:cs typeface="Microsoft Sans Serif"/>
            </a:endParaRPr>
          </a:p>
          <a:p>
            <a:pPr marL="114300" indent="-114300" rtl="0">
              <a:spcAft>
                <a:spcPts val="600"/>
              </a:spcAft>
              <a:buSzPct val="109090"/>
              <a:buFont typeface="Arial" panose="020B0604020202020204" pitchFamily="34" charset="0"/>
              <a:buChar char="•"/>
            </a:pPr>
            <a:r>
              <a:rPr lang="ru-RU" sz="1100" b="0" i="0" u="none" strike="noStrike" kern="0" dirty="0" err="1">
                <a:solidFill>
                  <a:srgbClr val="4E5052"/>
                </a:solidFill>
                <a:cs typeface="Microsoft Sans Serif"/>
              </a:rPr>
              <a:t>Гюртле</a:t>
            </a:r>
            <a:r>
              <a:rPr lang="ru-RU" sz="1100" b="0" i="0" u="none" strike="noStrike" kern="0" dirty="0">
                <a:solidFill>
                  <a:srgbClr val="4E5052"/>
                </a:solidFill>
                <a:cs typeface="Microsoft Sans Serif"/>
              </a:rPr>
              <a:t>-клеточный</a:t>
            </a:r>
            <a:endParaRPr lang="ru-RU" sz="1000" b="1" i="0" u="none" strike="noStrike" kern="0" dirty="0">
              <a:solidFill>
                <a:srgbClr val="4E5052"/>
              </a:solidFill>
              <a:uFill>
                <a:solidFill>
                  <a:srgbClr val="4E5052"/>
                </a:solidFill>
              </a:uFill>
              <a:cs typeface="Microsoft Sans Serif"/>
            </a:endParaRPr>
          </a:p>
        </p:txBody>
      </p:sp>
      <p:sp>
        <p:nvSpPr>
          <p:cNvPr id="46" name="Прямоугольник 45">
            <a:extLst>
              <a:ext uri="{FF2B5EF4-FFF2-40B4-BE49-F238E27FC236}">
                <a16:creationId xmlns:a16="http://schemas.microsoft.com/office/drawing/2014/main" id="{423B17F0-2281-4CDB-87DC-794AD013BB06}"/>
              </a:ext>
            </a:extLst>
          </p:cNvPr>
          <p:cNvSpPr/>
          <p:nvPr/>
        </p:nvSpPr>
        <p:spPr>
          <a:xfrm>
            <a:off x="3494122" y="3294483"/>
            <a:ext cx="3842788" cy="129600"/>
          </a:xfrm>
          <a:prstGeom prst="rect">
            <a:avLst/>
          </a:prstGeom>
          <a:solidFill>
            <a:srgbClr val="828E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grpSp>
        <p:nvGrpSpPr>
          <p:cNvPr id="49" name="Группа 48">
            <a:extLst>
              <a:ext uri="{FF2B5EF4-FFF2-40B4-BE49-F238E27FC236}">
                <a16:creationId xmlns:a16="http://schemas.microsoft.com/office/drawing/2014/main" id="{DE2B29F2-E4F6-4D99-8563-A80C0196A83B}"/>
              </a:ext>
            </a:extLst>
          </p:cNvPr>
          <p:cNvGrpSpPr/>
          <p:nvPr/>
        </p:nvGrpSpPr>
        <p:grpSpPr>
          <a:xfrm>
            <a:off x="1776815" y="3471023"/>
            <a:ext cx="403225" cy="403225"/>
            <a:chOff x="1279159" y="5114970"/>
            <a:chExt cx="403225" cy="403225"/>
          </a:xfrm>
        </p:grpSpPr>
        <p:sp>
          <p:nvSpPr>
            <p:cNvPr id="47" name="object 30">
              <a:extLst>
                <a:ext uri="{FF2B5EF4-FFF2-40B4-BE49-F238E27FC236}">
                  <a16:creationId xmlns:a16="http://schemas.microsoft.com/office/drawing/2014/main" id="{16C5D466-06FD-4DDF-9644-1CCB52E5D48F}"/>
                </a:ext>
              </a:extLst>
            </p:cNvPr>
            <p:cNvSpPr/>
            <p:nvPr/>
          </p:nvSpPr>
          <p:spPr>
            <a:xfrm>
              <a:off x="1279159" y="5114970"/>
              <a:ext cx="403225" cy="403225"/>
            </a:xfrm>
            <a:custGeom>
              <a:avLst/>
              <a:gdLst/>
              <a:ahLst/>
              <a:cxnLst/>
              <a:rect l="l" t="t" r="r" b="b"/>
              <a:pathLst>
                <a:path w="403225" h="403225">
                  <a:moveTo>
                    <a:pt x="201536" y="403055"/>
                  </a:moveTo>
                  <a:lnTo>
                    <a:pt x="155329" y="397733"/>
                  </a:lnTo>
                  <a:lnTo>
                    <a:pt x="112910" y="382572"/>
                  </a:lnTo>
                  <a:lnTo>
                    <a:pt x="75489" y="358783"/>
                  </a:lnTo>
                  <a:lnTo>
                    <a:pt x="44278" y="327573"/>
                  </a:lnTo>
                  <a:lnTo>
                    <a:pt x="20486" y="290153"/>
                  </a:lnTo>
                  <a:lnTo>
                    <a:pt x="5323" y="247732"/>
                  </a:lnTo>
                  <a:lnTo>
                    <a:pt x="0" y="201518"/>
                  </a:lnTo>
                  <a:lnTo>
                    <a:pt x="5323" y="155312"/>
                  </a:lnTo>
                  <a:lnTo>
                    <a:pt x="20486" y="112895"/>
                  </a:lnTo>
                  <a:lnTo>
                    <a:pt x="44278" y="75478"/>
                  </a:lnTo>
                  <a:lnTo>
                    <a:pt x="75489" y="44271"/>
                  </a:lnTo>
                  <a:lnTo>
                    <a:pt x="112910" y="20482"/>
                  </a:lnTo>
                  <a:lnTo>
                    <a:pt x="155329" y="5322"/>
                  </a:lnTo>
                  <a:lnTo>
                    <a:pt x="201536" y="0"/>
                  </a:lnTo>
                  <a:lnTo>
                    <a:pt x="247744" y="5322"/>
                  </a:lnTo>
                  <a:lnTo>
                    <a:pt x="290163" y="20482"/>
                  </a:lnTo>
                  <a:lnTo>
                    <a:pt x="327583" y="44271"/>
                  </a:lnTo>
                  <a:lnTo>
                    <a:pt x="358795" y="75478"/>
                  </a:lnTo>
                  <a:lnTo>
                    <a:pt x="382587" y="112895"/>
                  </a:lnTo>
                  <a:lnTo>
                    <a:pt x="397750" y="155312"/>
                  </a:lnTo>
                  <a:lnTo>
                    <a:pt x="403073" y="201518"/>
                  </a:lnTo>
                  <a:lnTo>
                    <a:pt x="397750" y="247732"/>
                  </a:lnTo>
                  <a:lnTo>
                    <a:pt x="382587" y="290153"/>
                  </a:lnTo>
                  <a:lnTo>
                    <a:pt x="358795" y="327573"/>
                  </a:lnTo>
                  <a:lnTo>
                    <a:pt x="327583" y="358783"/>
                  </a:lnTo>
                  <a:lnTo>
                    <a:pt x="290163" y="382572"/>
                  </a:lnTo>
                  <a:lnTo>
                    <a:pt x="247744" y="397733"/>
                  </a:lnTo>
                  <a:lnTo>
                    <a:pt x="201536" y="403055"/>
                  </a:lnTo>
                  <a:close/>
                </a:path>
              </a:pathLst>
            </a:custGeom>
            <a:solidFill>
              <a:srgbClr val="9CC4E3"/>
            </a:solidFill>
          </p:spPr>
          <p:txBody>
            <a:bodyPr wrap="square" lIns="0" tIns="0" rIns="0" bIns="0" rtlCol="0">
              <a:noAutofit/>
            </a:bodyPr>
            <a:lstStyle/>
            <a:p>
              <a:pPr>
                <a:spcAft>
                  <a:spcPts val="600"/>
                </a:spcAft>
              </a:pPr>
              <a:endParaRPr kern="0"/>
            </a:p>
          </p:txBody>
        </p:sp>
        <p:sp>
          <p:nvSpPr>
            <p:cNvPr id="48" name="object 31">
              <a:extLst>
                <a:ext uri="{FF2B5EF4-FFF2-40B4-BE49-F238E27FC236}">
                  <a16:creationId xmlns:a16="http://schemas.microsoft.com/office/drawing/2014/main" id="{7F6AB719-D7A1-41FF-9EB4-C4DB53E9BF78}"/>
                </a:ext>
              </a:extLst>
            </p:cNvPr>
            <p:cNvSpPr/>
            <p:nvPr/>
          </p:nvSpPr>
          <p:spPr>
            <a:xfrm>
              <a:off x="1413592" y="5234519"/>
              <a:ext cx="134620" cy="164465"/>
            </a:xfrm>
            <a:custGeom>
              <a:avLst/>
              <a:gdLst/>
              <a:ahLst/>
              <a:cxnLst/>
              <a:rect l="l" t="t" r="r" b="b"/>
              <a:pathLst>
                <a:path w="134619" h="164464">
                  <a:moveTo>
                    <a:pt x="0" y="102820"/>
                  </a:moveTo>
                  <a:lnTo>
                    <a:pt x="34226" y="163937"/>
                  </a:lnTo>
                  <a:lnTo>
                    <a:pt x="134208" y="0"/>
                  </a:lnTo>
                </a:path>
              </a:pathLst>
            </a:custGeom>
            <a:ln w="26619">
              <a:solidFill>
                <a:srgbClr val="FFFFFF"/>
              </a:solidFill>
            </a:ln>
          </p:spPr>
          <p:txBody>
            <a:bodyPr wrap="square" lIns="0" tIns="0" rIns="0" bIns="0" rtlCol="0">
              <a:noAutofit/>
            </a:bodyPr>
            <a:lstStyle/>
            <a:p>
              <a:pPr>
                <a:spcAft>
                  <a:spcPts val="600"/>
                </a:spcAft>
              </a:pPr>
              <a:endParaRPr kern="0" dirty="0"/>
            </a:p>
          </p:txBody>
        </p:sp>
      </p:grpSp>
      <p:grpSp>
        <p:nvGrpSpPr>
          <p:cNvPr id="50" name="Группа 49">
            <a:extLst>
              <a:ext uri="{FF2B5EF4-FFF2-40B4-BE49-F238E27FC236}">
                <a16:creationId xmlns:a16="http://schemas.microsoft.com/office/drawing/2014/main" id="{C7E3EB67-A402-4408-AAE9-75FA3CCFF787}"/>
              </a:ext>
            </a:extLst>
          </p:cNvPr>
          <p:cNvGrpSpPr/>
          <p:nvPr/>
        </p:nvGrpSpPr>
        <p:grpSpPr>
          <a:xfrm>
            <a:off x="3613490" y="3471023"/>
            <a:ext cx="403225" cy="403225"/>
            <a:chOff x="1279159" y="5114970"/>
            <a:chExt cx="403225" cy="403225"/>
          </a:xfrm>
        </p:grpSpPr>
        <p:sp>
          <p:nvSpPr>
            <p:cNvPr id="51" name="object 30">
              <a:extLst>
                <a:ext uri="{FF2B5EF4-FFF2-40B4-BE49-F238E27FC236}">
                  <a16:creationId xmlns:a16="http://schemas.microsoft.com/office/drawing/2014/main" id="{2A8FB036-0819-41DF-AFEA-EA0D1B72B64A}"/>
                </a:ext>
              </a:extLst>
            </p:cNvPr>
            <p:cNvSpPr/>
            <p:nvPr/>
          </p:nvSpPr>
          <p:spPr>
            <a:xfrm>
              <a:off x="1279159" y="5114970"/>
              <a:ext cx="403225" cy="403225"/>
            </a:xfrm>
            <a:custGeom>
              <a:avLst/>
              <a:gdLst/>
              <a:ahLst/>
              <a:cxnLst/>
              <a:rect l="l" t="t" r="r" b="b"/>
              <a:pathLst>
                <a:path w="403225" h="403225">
                  <a:moveTo>
                    <a:pt x="201536" y="403055"/>
                  </a:moveTo>
                  <a:lnTo>
                    <a:pt x="155329" y="397733"/>
                  </a:lnTo>
                  <a:lnTo>
                    <a:pt x="112910" y="382572"/>
                  </a:lnTo>
                  <a:lnTo>
                    <a:pt x="75489" y="358783"/>
                  </a:lnTo>
                  <a:lnTo>
                    <a:pt x="44278" y="327573"/>
                  </a:lnTo>
                  <a:lnTo>
                    <a:pt x="20486" y="290153"/>
                  </a:lnTo>
                  <a:lnTo>
                    <a:pt x="5323" y="247732"/>
                  </a:lnTo>
                  <a:lnTo>
                    <a:pt x="0" y="201518"/>
                  </a:lnTo>
                  <a:lnTo>
                    <a:pt x="5323" y="155312"/>
                  </a:lnTo>
                  <a:lnTo>
                    <a:pt x="20486" y="112895"/>
                  </a:lnTo>
                  <a:lnTo>
                    <a:pt x="44278" y="75478"/>
                  </a:lnTo>
                  <a:lnTo>
                    <a:pt x="75489" y="44271"/>
                  </a:lnTo>
                  <a:lnTo>
                    <a:pt x="112910" y="20482"/>
                  </a:lnTo>
                  <a:lnTo>
                    <a:pt x="155329" y="5322"/>
                  </a:lnTo>
                  <a:lnTo>
                    <a:pt x="201536" y="0"/>
                  </a:lnTo>
                  <a:lnTo>
                    <a:pt x="247744" y="5322"/>
                  </a:lnTo>
                  <a:lnTo>
                    <a:pt x="290163" y="20482"/>
                  </a:lnTo>
                  <a:lnTo>
                    <a:pt x="327583" y="44271"/>
                  </a:lnTo>
                  <a:lnTo>
                    <a:pt x="358795" y="75478"/>
                  </a:lnTo>
                  <a:lnTo>
                    <a:pt x="382587" y="112895"/>
                  </a:lnTo>
                  <a:lnTo>
                    <a:pt x="397750" y="155312"/>
                  </a:lnTo>
                  <a:lnTo>
                    <a:pt x="403073" y="201518"/>
                  </a:lnTo>
                  <a:lnTo>
                    <a:pt x="397750" y="247732"/>
                  </a:lnTo>
                  <a:lnTo>
                    <a:pt x="382587" y="290153"/>
                  </a:lnTo>
                  <a:lnTo>
                    <a:pt x="358795" y="327573"/>
                  </a:lnTo>
                  <a:lnTo>
                    <a:pt x="327583" y="358783"/>
                  </a:lnTo>
                  <a:lnTo>
                    <a:pt x="290163" y="382572"/>
                  </a:lnTo>
                  <a:lnTo>
                    <a:pt x="247744" y="397733"/>
                  </a:lnTo>
                  <a:lnTo>
                    <a:pt x="201536" y="403055"/>
                  </a:lnTo>
                  <a:close/>
                </a:path>
              </a:pathLst>
            </a:custGeom>
            <a:solidFill>
              <a:srgbClr val="828E38"/>
            </a:solidFill>
          </p:spPr>
          <p:txBody>
            <a:bodyPr wrap="square" lIns="0" tIns="0" rIns="0" bIns="0" rtlCol="0">
              <a:noAutofit/>
            </a:bodyPr>
            <a:lstStyle/>
            <a:p>
              <a:pPr>
                <a:spcAft>
                  <a:spcPts val="600"/>
                </a:spcAft>
              </a:pPr>
              <a:endParaRPr kern="0"/>
            </a:p>
          </p:txBody>
        </p:sp>
        <p:sp>
          <p:nvSpPr>
            <p:cNvPr id="52" name="object 31">
              <a:extLst>
                <a:ext uri="{FF2B5EF4-FFF2-40B4-BE49-F238E27FC236}">
                  <a16:creationId xmlns:a16="http://schemas.microsoft.com/office/drawing/2014/main" id="{0A6CC703-6A7C-4E49-994C-05011C2A54CA}"/>
                </a:ext>
              </a:extLst>
            </p:cNvPr>
            <p:cNvSpPr/>
            <p:nvPr/>
          </p:nvSpPr>
          <p:spPr>
            <a:xfrm>
              <a:off x="1413592" y="5234519"/>
              <a:ext cx="134620" cy="164465"/>
            </a:xfrm>
            <a:custGeom>
              <a:avLst/>
              <a:gdLst/>
              <a:ahLst/>
              <a:cxnLst/>
              <a:rect l="l" t="t" r="r" b="b"/>
              <a:pathLst>
                <a:path w="134619" h="164464">
                  <a:moveTo>
                    <a:pt x="0" y="102820"/>
                  </a:moveTo>
                  <a:lnTo>
                    <a:pt x="34226" y="163937"/>
                  </a:lnTo>
                  <a:lnTo>
                    <a:pt x="134208" y="0"/>
                  </a:lnTo>
                </a:path>
              </a:pathLst>
            </a:custGeom>
            <a:ln w="26619">
              <a:solidFill>
                <a:srgbClr val="FFFFFF"/>
              </a:solidFill>
            </a:ln>
          </p:spPr>
          <p:txBody>
            <a:bodyPr wrap="square" lIns="0" tIns="0" rIns="0" bIns="0" rtlCol="0">
              <a:noAutofit/>
            </a:bodyPr>
            <a:lstStyle/>
            <a:p>
              <a:pPr>
                <a:spcAft>
                  <a:spcPts val="600"/>
                </a:spcAft>
              </a:pPr>
              <a:endParaRPr kern="0" dirty="0"/>
            </a:p>
          </p:txBody>
        </p:sp>
      </p:grpSp>
      <p:grpSp>
        <p:nvGrpSpPr>
          <p:cNvPr id="53" name="Группа 52">
            <a:extLst>
              <a:ext uri="{FF2B5EF4-FFF2-40B4-BE49-F238E27FC236}">
                <a16:creationId xmlns:a16="http://schemas.microsoft.com/office/drawing/2014/main" id="{368F6062-B8D4-4E5E-8617-53265212CC0D}"/>
              </a:ext>
            </a:extLst>
          </p:cNvPr>
          <p:cNvGrpSpPr/>
          <p:nvPr/>
        </p:nvGrpSpPr>
        <p:grpSpPr>
          <a:xfrm>
            <a:off x="8087047" y="3471023"/>
            <a:ext cx="403225" cy="403225"/>
            <a:chOff x="1279159" y="5114970"/>
            <a:chExt cx="403225" cy="403225"/>
          </a:xfrm>
        </p:grpSpPr>
        <p:sp>
          <p:nvSpPr>
            <p:cNvPr id="54" name="object 30">
              <a:extLst>
                <a:ext uri="{FF2B5EF4-FFF2-40B4-BE49-F238E27FC236}">
                  <a16:creationId xmlns:a16="http://schemas.microsoft.com/office/drawing/2014/main" id="{82ACD49E-6710-4DCA-BEBD-F6703BD09C52}"/>
                </a:ext>
              </a:extLst>
            </p:cNvPr>
            <p:cNvSpPr/>
            <p:nvPr/>
          </p:nvSpPr>
          <p:spPr>
            <a:xfrm>
              <a:off x="1279159" y="5114970"/>
              <a:ext cx="403225" cy="403225"/>
            </a:xfrm>
            <a:custGeom>
              <a:avLst/>
              <a:gdLst/>
              <a:ahLst/>
              <a:cxnLst/>
              <a:rect l="l" t="t" r="r" b="b"/>
              <a:pathLst>
                <a:path w="403225" h="403225">
                  <a:moveTo>
                    <a:pt x="201536" y="403055"/>
                  </a:moveTo>
                  <a:lnTo>
                    <a:pt x="155329" y="397733"/>
                  </a:lnTo>
                  <a:lnTo>
                    <a:pt x="112910" y="382572"/>
                  </a:lnTo>
                  <a:lnTo>
                    <a:pt x="75489" y="358783"/>
                  </a:lnTo>
                  <a:lnTo>
                    <a:pt x="44278" y="327573"/>
                  </a:lnTo>
                  <a:lnTo>
                    <a:pt x="20486" y="290153"/>
                  </a:lnTo>
                  <a:lnTo>
                    <a:pt x="5323" y="247732"/>
                  </a:lnTo>
                  <a:lnTo>
                    <a:pt x="0" y="201518"/>
                  </a:lnTo>
                  <a:lnTo>
                    <a:pt x="5323" y="155312"/>
                  </a:lnTo>
                  <a:lnTo>
                    <a:pt x="20486" y="112895"/>
                  </a:lnTo>
                  <a:lnTo>
                    <a:pt x="44278" y="75478"/>
                  </a:lnTo>
                  <a:lnTo>
                    <a:pt x="75489" y="44271"/>
                  </a:lnTo>
                  <a:lnTo>
                    <a:pt x="112910" y="20482"/>
                  </a:lnTo>
                  <a:lnTo>
                    <a:pt x="155329" y="5322"/>
                  </a:lnTo>
                  <a:lnTo>
                    <a:pt x="201536" y="0"/>
                  </a:lnTo>
                  <a:lnTo>
                    <a:pt x="247744" y="5322"/>
                  </a:lnTo>
                  <a:lnTo>
                    <a:pt x="290163" y="20482"/>
                  </a:lnTo>
                  <a:lnTo>
                    <a:pt x="327583" y="44271"/>
                  </a:lnTo>
                  <a:lnTo>
                    <a:pt x="358795" y="75478"/>
                  </a:lnTo>
                  <a:lnTo>
                    <a:pt x="382587" y="112895"/>
                  </a:lnTo>
                  <a:lnTo>
                    <a:pt x="397750" y="155312"/>
                  </a:lnTo>
                  <a:lnTo>
                    <a:pt x="403073" y="201518"/>
                  </a:lnTo>
                  <a:lnTo>
                    <a:pt x="397750" y="247732"/>
                  </a:lnTo>
                  <a:lnTo>
                    <a:pt x="382587" y="290153"/>
                  </a:lnTo>
                  <a:lnTo>
                    <a:pt x="358795" y="327573"/>
                  </a:lnTo>
                  <a:lnTo>
                    <a:pt x="327583" y="358783"/>
                  </a:lnTo>
                  <a:lnTo>
                    <a:pt x="290163" y="382572"/>
                  </a:lnTo>
                  <a:lnTo>
                    <a:pt x="247744" y="397733"/>
                  </a:lnTo>
                  <a:lnTo>
                    <a:pt x="201536" y="403055"/>
                  </a:lnTo>
                  <a:close/>
                </a:path>
              </a:pathLst>
            </a:custGeom>
            <a:solidFill>
              <a:srgbClr val="DB6448"/>
            </a:solidFill>
          </p:spPr>
          <p:txBody>
            <a:bodyPr wrap="square" lIns="0" tIns="0" rIns="0" bIns="0" rtlCol="0">
              <a:noAutofit/>
            </a:bodyPr>
            <a:lstStyle/>
            <a:p>
              <a:pPr>
                <a:spcAft>
                  <a:spcPts val="600"/>
                </a:spcAft>
              </a:pPr>
              <a:endParaRPr kern="0"/>
            </a:p>
          </p:txBody>
        </p:sp>
        <p:sp>
          <p:nvSpPr>
            <p:cNvPr id="55" name="object 31">
              <a:extLst>
                <a:ext uri="{FF2B5EF4-FFF2-40B4-BE49-F238E27FC236}">
                  <a16:creationId xmlns:a16="http://schemas.microsoft.com/office/drawing/2014/main" id="{01EB283A-6956-47AC-A3F8-F82F69C650DA}"/>
                </a:ext>
              </a:extLst>
            </p:cNvPr>
            <p:cNvSpPr/>
            <p:nvPr/>
          </p:nvSpPr>
          <p:spPr>
            <a:xfrm>
              <a:off x="1413592" y="5234519"/>
              <a:ext cx="134620" cy="164465"/>
            </a:xfrm>
            <a:custGeom>
              <a:avLst/>
              <a:gdLst/>
              <a:ahLst/>
              <a:cxnLst/>
              <a:rect l="l" t="t" r="r" b="b"/>
              <a:pathLst>
                <a:path w="134619" h="164464">
                  <a:moveTo>
                    <a:pt x="0" y="102820"/>
                  </a:moveTo>
                  <a:lnTo>
                    <a:pt x="34226" y="163937"/>
                  </a:lnTo>
                  <a:lnTo>
                    <a:pt x="134208" y="0"/>
                  </a:lnTo>
                </a:path>
              </a:pathLst>
            </a:custGeom>
            <a:ln w="26619">
              <a:solidFill>
                <a:srgbClr val="FFFFFF"/>
              </a:solidFill>
            </a:ln>
          </p:spPr>
          <p:txBody>
            <a:bodyPr wrap="square" lIns="0" tIns="0" rIns="0" bIns="0" rtlCol="0">
              <a:noAutofit/>
            </a:bodyPr>
            <a:lstStyle/>
            <a:p>
              <a:pPr>
                <a:spcAft>
                  <a:spcPts val="600"/>
                </a:spcAft>
              </a:pPr>
              <a:endParaRPr kern="0" dirty="0"/>
            </a:p>
          </p:txBody>
        </p:sp>
      </p:grpSp>
      <p:cxnSp>
        <p:nvCxnSpPr>
          <p:cNvPr id="56" name="Соединительная линия уступом 22">
            <a:extLst>
              <a:ext uri="{FF2B5EF4-FFF2-40B4-BE49-F238E27FC236}">
                <a16:creationId xmlns:a16="http://schemas.microsoft.com/office/drawing/2014/main" id="{8DF2D873-623F-4436-BFE6-01627F4FF6E8}"/>
              </a:ext>
            </a:extLst>
          </p:cNvPr>
          <p:cNvCxnSpPr>
            <a:cxnSpLocks/>
            <a:stCxn id="17" idx="2"/>
            <a:endCxn id="46" idx="0"/>
          </p:cNvCxnSpPr>
          <p:nvPr/>
        </p:nvCxnSpPr>
        <p:spPr>
          <a:xfrm rot="16200000" flipH="1">
            <a:off x="3957387" y="1836354"/>
            <a:ext cx="220936" cy="2695322"/>
          </a:xfrm>
          <a:prstGeom prst="bentConnector3">
            <a:avLst>
              <a:gd name="adj1" fmla="val 50000"/>
            </a:avLst>
          </a:prstGeom>
          <a:ln w="19050">
            <a:solidFill>
              <a:schemeClr val="tx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9" name="Соединительная линия уступом 22">
            <a:extLst>
              <a:ext uri="{FF2B5EF4-FFF2-40B4-BE49-F238E27FC236}">
                <a16:creationId xmlns:a16="http://schemas.microsoft.com/office/drawing/2014/main" id="{E222ECA3-3C17-4360-88A3-905D1ABEE384}"/>
              </a:ext>
            </a:extLst>
          </p:cNvPr>
          <p:cNvCxnSpPr>
            <a:cxnSpLocks/>
            <a:stCxn id="17" idx="2"/>
            <a:endCxn id="43" idx="0"/>
          </p:cNvCxnSpPr>
          <p:nvPr/>
        </p:nvCxnSpPr>
        <p:spPr>
          <a:xfrm rot="5400000">
            <a:off x="2386760" y="2961049"/>
            <a:ext cx="220937" cy="445933"/>
          </a:xfrm>
          <a:prstGeom prst="bentConnector3">
            <a:avLst>
              <a:gd name="adj1" fmla="val 50000"/>
            </a:avLst>
          </a:prstGeom>
          <a:ln w="19050">
            <a:solidFill>
              <a:schemeClr val="tx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
        <p:nvSpPr>
          <p:cNvPr id="63" name="object 55">
            <a:extLst>
              <a:ext uri="{FF2B5EF4-FFF2-40B4-BE49-F238E27FC236}">
                <a16:creationId xmlns:a16="http://schemas.microsoft.com/office/drawing/2014/main" id="{9113CD30-B565-49AB-BF3F-6D5D756440D1}"/>
              </a:ext>
            </a:extLst>
          </p:cNvPr>
          <p:cNvSpPr txBox="1"/>
          <p:nvPr/>
        </p:nvSpPr>
        <p:spPr>
          <a:xfrm>
            <a:off x="620611" y="5996947"/>
            <a:ext cx="10256083" cy="474489"/>
          </a:xfrm>
          <a:prstGeom prst="rect">
            <a:avLst/>
          </a:prstGeom>
        </p:spPr>
        <p:txBody>
          <a:bodyPr vert="horz" wrap="square" lIns="0" tIns="12700" rIns="0" bIns="0" rtlCol="0">
            <a:noAutofit/>
          </a:bodyPr>
          <a:lstStyle/>
          <a:p>
            <a:pPr rtl="0">
              <a:spcAft>
                <a:spcPts val="600"/>
              </a:spcAft>
            </a:pPr>
            <a:r>
              <a:rPr lang="ru" sz="800" b="0" i="0" u="none" strike="noStrike" kern="0" dirty="0">
                <a:solidFill>
                  <a:schemeClr val="tx2"/>
                </a:solidFill>
                <a:cs typeface="Microsoft Sans Serif"/>
              </a:rPr>
              <a:t> МРЩЖ, медуллярный рак щитовидной железы; НМРЛ, немелкоклеточный рак легкого;  RET, преобразованный при трансфекции; .</a:t>
            </a:r>
          </a:p>
        </p:txBody>
      </p:sp>
      <p:sp>
        <p:nvSpPr>
          <p:cNvPr id="93" name="object 15">
            <a:extLst>
              <a:ext uri="{FF2B5EF4-FFF2-40B4-BE49-F238E27FC236}">
                <a16:creationId xmlns:a16="http://schemas.microsoft.com/office/drawing/2014/main" id="{7F3B4A9D-35F1-488E-84C7-24208F1FB77A}"/>
              </a:ext>
            </a:extLst>
          </p:cNvPr>
          <p:cNvSpPr txBox="1"/>
          <p:nvPr/>
        </p:nvSpPr>
        <p:spPr>
          <a:xfrm>
            <a:off x="2374776" y="5158668"/>
            <a:ext cx="6816486" cy="505267"/>
          </a:xfrm>
          <a:prstGeom prst="rect">
            <a:avLst/>
          </a:prstGeom>
        </p:spPr>
        <p:txBody>
          <a:bodyPr vert="horz" wrap="square" lIns="0" tIns="12700" rIns="0" bIns="0" rtlCol="0">
            <a:noAutofit/>
          </a:bodyPr>
          <a:lstStyle/>
          <a:p>
            <a:pPr algn="ctr" rtl="0">
              <a:spcAft>
                <a:spcPts val="600"/>
              </a:spcAft>
            </a:pPr>
            <a:r>
              <a:rPr lang="ru" sz="1600" b="1" i="0" u="none" strike="noStrike" kern="0" dirty="0">
                <a:solidFill>
                  <a:srgbClr val="4A2694"/>
                </a:solidFill>
                <a:cs typeface="Microsoft Sans Serif"/>
              </a:rPr>
              <a:t>ТОЧЕЧНЫЕ МУТАЦИИ </a:t>
            </a:r>
            <a:r>
              <a:rPr lang="ru" sz="1600" b="1" kern="0" dirty="0">
                <a:solidFill>
                  <a:srgbClr val="4A2694"/>
                </a:solidFill>
                <a:cs typeface="Microsoft Sans Serif"/>
              </a:rPr>
              <a:t>RET  МОГУТ ПРИСУТСТВОВАТЬ В ДРУГИХ ОПУХОЛЯХ, НО </a:t>
            </a:r>
            <a:r>
              <a:rPr lang="ru-RU" sz="1600" b="1" kern="0" dirty="0">
                <a:solidFill>
                  <a:srgbClr val="4A2694"/>
                </a:solidFill>
                <a:cs typeface="Microsoft Sans Serif"/>
              </a:rPr>
              <a:t>ЧАЩЕ ВСЕГО ВЫЯВЛЯЮТСЯ ПРИ МРЩЖ </a:t>
            </a:r>
            <a:endParaRPr lang="ru-RU" sz="1600" b="1" kern="0" baseline="30000" dirty="0">
              <a:latin typeface="Museo Sans 300"/>
              <a:cs typeface="Microsoft Sans Serif"/>
            </a:endParaRPr>
          </a:p>
        </p:txBody>
      </p:sp>
      <p:sp>
        <p:nvSpPr>
          <p:cNvPr id="37" name="TextBox 36">
            <a:extLst>
              <a:ext uri="{FF2B5EF4-FFF2-40B4-BE49-F238E27FC236}">
                <a16:creationId xmlns:a16="http://schemas.microsoft.com/office/drawing/2014/main" id="{A3CDA057-BC43-6E4F-AADF-630C0BDA034D}"/>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RET </a:t>
            </a: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мутации</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6" name="TextBox 5">
            <a:extLst>
              <a:ext uri="{FF2B5EF4-FFF2-40B4-BE49-F238E27FC236}">
                <a16:creationId xmlns:a16="http://schemas.microsoft.com/office/drawing/2014/main" id="{62B4F04C-783C-BD87-1881-4D37CFB6D281}"/>
              </a:ext>
            </a:extLst>
          </p:cNvPr>
          <p:cNvSpPr txBox="1"/>
          <p:nvPr/>
        </p:nvSpPr>
        <p:spPr>
          <a:xfrm>
            <a:off x="156950" y="6388268"/>
            <a:ext cx="11170692" cy="338554"/>
          </a:xfrm>
          <a:prstGeom prst="rect">
            <a:avLst/>
          </a:prstGeom>
          <a:noFill/>
        </p:spPr>
        <p:txBody>
          <a:bodyPr wrap="square">
            <a:spAutoFit/>
          </a:bodyPr>
          <a:lstStyle/>
          <a:p>
            <a:r>
              <a:rPr kumimoji="0" lang="ru" sz="800" u="none" strike="noStrike" kern="1200" cap="none" spc="0" normalizeH="0" baseline="0" noProof="0" dirty="0">
                <a:ln>
                  <a:noFill/>
                </a:ln>
                <a:effectLst/>
                <a:highlight>
                  <a:srgbClr val="000000">
                    <a:alpha val="0"/>
                  </a:srgbClr>
                </a:highlight>
                <a:uLnTx/>
                <a:uFillTx/>
                <a:latin typeface="+mn-lt"/>
                <a:ea typeface="Roboto Condensed"/>
                <a:cs typeface="Arial" panose="020B0604020202020204" pitchFamily="34" charset="0"/>
                <a:sym typeface="Roboto Regular"/>
              </a:rPr>
              <a:t>1. Kato S, et al. Clin Cancer Res. 2017;23(8):1988-1997. 2. Li AY, et al. Cancer Treat Rev. 2019;81:101911. 3. Drilon A, et al. Nat Rev Clin Oncol. 2018;15(3):151-167 </a:t>
            </a:r>
            <a:r>
              <a:rPr lang="ru-RU" sz="800" dirty="0">
                <a:highlight>
                  <a:srgbClr val="000000">
                    <a:alpha val="0"/>
                  </a:srgbClr>
                </a:highlight>
              </a:rPr>
              <a:t>4.</a:t>
            </a:r>
            <a:r>
              <a:rPr lang="en-US" sz="800" dirty="0">
                <a:highlight>
                  <a:srgbClr val="000000">
                    <a:alpha val="0"/>
                  </a:srgbClr>
                </a:highlight>
              </a:rPr>
              <a:t>Grande E. et al, J </a:t>
            </a:r>
            <a:r>
              <a:rPr lang="en-US" sz="800" dirty="0" err="1">
                <a:highlight>
                  <a:srgbClr val="000000">
                    <a:alpha val="0"/>
                  </a:srgbClr>
                </a:highlight>
              </a:rPr>
              <a:t>Thyr</a:t>
            </a:r>
            <a:r>
              <a:rPr lang="en-US" sz="800" dirty="0">
                <a:highlight>
                  <a:srgbClr val="000000">
                    <a:alpha val="0"/>
                  </a:srgbClr>
                </a:highlight>
              </a:rPr>
              <a:t> Res 2012; 847108:1-10</a:t>
            </a:r>
            <a:r>
              <a:rPr lang="ru-RU" sz="800" dirty="0">
                <a:highlight>
                  <a:srgbClr val="000000">
                    <a:alpha val="0"/>
                  </a:srgbClr>
                </a:highlight>
              </a:rPr>
              <a:t>; 5.</a:t>
            </a:r>
            <a:r>
              <a:rPr lang="en-US" sz="800" dirty="0">
                <a:highlight>
                  <a:srgbClr val="000000">
                    <a:alpha val="0"/>
                  </a:srgbClr>
                </a:highlight>
              </a:rPr>
              <a:t>Asban A. et al. ABELOFF’S Clinical Oncology, 6 ed, 2020: pp.1074</a:t>
            </a:r>
            <a:endParaRPr lang="ru-RU" dirty="0"/>
          </a:p>
        </p:txBody>
      </p:sp>
    </p:spTree>
    <p:extLst>
      <p:ext uri="{BB962C8B-B14F-4D97-AF65-F5344CB8AC3E}">
        <p14:creationId xmlns:p14="http://schemas.microsoft.com/office/powerpoint/2010/main" val="1488475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Rounded Corners 83">
            <a:hlinkClick r:id="" action="ppaction://noaction"/>
            <a:extLst>
              <a:ext uri="{FF2B5EF4-FFF2-40B4-BE49-F238E27FC236}">
                <a16:creationId xmlns:a16="http://schemas.microsoft.com/office/drawing/2014/main" id="{B400C3C1-BDBD-BD4D-8688-8C179CFC0050}"/>
              </a:ext>
            </a:extLst>
          </p:cNvPr>
          <p:cNvSpPr/>
          <p:nvPr/>
        </p:nvSpPr>
        <p:spPr>
          <a:xfrm>
            <a:off x="638877" y="3650622"/>
            <a:ext cx="11057835" cy="2065983"/>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algn="ctr" rtl="0"/>
            <a:endParaRPr lang="ru-RU" sz="1600" kern="0" dirty="0">
              <a:solidFill>
                <a:schemeClr val="accent1">
                  <a:lumMod val="75000"/>
                </a:schemeClr>
              </a:solidFill>
              <a:latin typeface="+mj-lt"/>
              <a:cs typeface="Microsoft Sans Serif"/>
            </a:endParaRPr>
          </a:p>
        </p:txBody>
      </p:sp>
      <p:grpSp>
        <p:nvGrpSpPr>
          <p:cNvPr id="112" name="Группа 111">
            <a:extLst>
              <a:ext uri="{FF2B5EF4-FFF2-40B4-BE49-F238E27FC236}">
                <a16:creationId xmlns:a16="http://schemas.microsoft.com/office/drawing/2014/main" id="{C281F3F4-5B82-439E-ACB0-7209D8E69CE6}"/>
              </a:ext>
            </a:extLst>
          </p:cNvPr>
          <p:cNvGrpSpPr/>
          <p:nvPr/>
        </p:nvGrpSpPr>
        <p:grpSpPr>
          <a:xfrm>
            <a:off x="2875382" y="3810852"/>
            <a:ext cx="2394546" cy="1825477"/>
            <a:chOff x="1106547" y="3464594"/>
            <a:chExt cx="2394546" cy="1825477"/>
          </a:xfrm>
        </p:grpSpPr>
        <p:sp>
          <p:nvSpPr>
            <p:cNvPr id="35" name="Рисунок 11">
              <a:extLst>
                <a:ext uri="{FF2B5EF4-FFF2-40B4-BE49-F238E27FC236}">
                  <a16:creationId xmlns:a16="http://schemas.microsoft.com/office/drawing/2014/main" id="{C52BEF94-E0D2-4816-83CE-CBD834E99A78}"/>
                </a:ext>
              </a:extLst>
            </p:cNvPr>
            <p:cNvSpPr/>
            <p:nvPr/>
          </p:nvSpPr>
          <p:spPr>
            <a:xfrm>
              <a:off x="1847862" y="3464594"/>
              <a:ext cx="1329930" cy="614146"/>
            </a:xfrm>
            <a:custGeom>
              <a:avLst/>
              <a:gdLst>
                <a:gd name="connsiteX0" fmla="*/ 823275 w 1126303"/>
                <a:gd name="connsiteY0" fmla="*/ 0 h 520114"/>
                <a:gd name="connsiteX1" fmla="*/ 1124470 w 1126303"/>
                <a:gd name="connsiteY1" fmla="*/ 323598 h 520114"/>
                <a:gd name="connsiteX2" fmla="*/ 1126304 w 1126303"/>
                <a:gd name="connsiteY2" fmla="*/ 330672 h 520114"/>
                <a:gd name="connsiteX3" fmla="*/ 711784 w 1126303"/>
                <a:gd name="connsiteY3" fmla="*/ 174507 h 520114"/>
                <a:gd name="connsiteX4" fmla="*/ 150794 w 1126303"/>
                <a:gd name="connsiteY4" fmla="*/ 520115 h 520114"/>
                <a:gd name="connsiteX5" fmla="*/ 0 w 1126303"/>
                <a:gd name="connsiteY5" fmla="*/ 213417 h 520114"/>
                <a:gd name="connsiteX6" fmla="*/ 161799 w 1126303"/>
                <a:gd name="connsiteY6" fmla="*/ 33015 h 520114"/>
                <a:gd name="connsiteX7" fmla="*/ 507144 w 1126303"/>
                <a:gd name="connsiteY7" fmla="*/ 97472 h 520114"/>
                <a:gd name="connsiteX8" fmla="*/ 823144 w 1126303"/>
                <a:gd name="connsiteY8" fmla="*/ 0 h 52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6303" h="520114">
                  <a:moveTo>
                    <a:pt x="823275" y="0"/>
                  </a:moveTo>
                  <a:cubicBezTo>
                    <a:pt x="927166" y="0"/>
                    <a:pt x="1048352" y="54501"/>
                    <a:pt x="1124470" y="323598"/>
                  </a:cubicBezTo>
                  <a:cubicBezTo>
                    <a:pt x="1125125" y="325956"/>
                    <a:pt x="1125780" y="328314"/>
                    <a:pt x="1126304" y="330672"/>
                  </a:cubicBezTo>
                  <a:cubicBezTo>
                    <a:pt x="1015730" y="233462"/>
                    <a:pt x="870701" y="174507"/>
                    <a:pt x="711784" y="174507"/>
                  </a:cubicBezTo>
                  <a:cubicBezTo>
                    <a:pt x="466531" y="174507"/>
                    <a:pt x="254162" y="315082"/>
                    <a:pt x="150794" y="520115"/>
                  </a:cubicBezTo>
                  <a:cubicBezTo>
                    <a:pt x="81358" y="432861"/>
                    <a:pt x="0" y="321764"/>
                    <a:pt x="0" y="213417"/>
                  </a:cubicBezTo>
                  <a:cubicBezTo>
                    <a:pt x="0" y="105071"/>
                    <a:pt x="87516" y="35111"/>
                    <a:pt x="161799" y="33015"/>
                  </a:cubicBezTo>
                  <a:cubicBezTo>
                    <a:pt x="322681" y="28429"/>
                    <a:pt x="343119" y="102320"/>
                    <a:pt x="507144" y="97472"/>
                  </a:cubicBezTo>
                  <a:cubicBezTo>
                    <a:pt x="662655" y="92887"/>
                    <a:pt x="655580" y="0"/>
                    <a:pt x="823144" y="0"/>
                  </a:cubicBezTo>
                </a:path>
              </a:pathLst>
            </a:custGeom>
            <a:solidFill>
              <a:srgbClr val="828E38"/>
            </a:solidFill>
            <a:ln w="13100" cap="flat">
              <a:noFill/>
              <a:prstDash val="solid"/>
              <a:miter/>
            </a:ln>
          </p:spPr>
          <p:txBody>
            <a:bodyPr rtlCol="0" anchor="ctr"/>
            <a:lstStyle/>
            <a:p>
              <a:endParaRPr lang="ru-RU"/>
            </a:p>
          </p:txBody>
        </p:sp>
        <p:sp>
          <p:nvSpPr>
            <p:cNvPr id="36" name="Рисунок 11">
              <a:extLst>
                <a:ext uri="{FF2B5EF4-FFF2-40B4-BE49-F238E27FC236}">
                  <a16:creationId xmlns:a16="http://schemas.microsoft.com/office/drawing/2014/main" id="{01F3CD89-A959-4AA7-ADB6-6EEFAB6299EC}"/>
                </a:ext>
              </a:extLst>
            </p:cNvPr>
            <p:cNvSpPr/>
            <p:nvPr/>
          </p:nvSpPr>
          <p:spPr>
            <a:xfrm>
              <a:off x="1964970" y="3649677"/>
              <a:ext cx="1536123"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chemeClr val="accent4">
                <a:lumMod val="20000"/>
                <a:lumOff val="80000"/>
              </a:schemeClr>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37" name="Рисунок 11">
              <a:extLst>
                <a:ext uri="{FF2B5EF4-FFF2-40B4-BE49-F238E27FC236}">
                  <a16:creationId xmlns:a16="http://schemas.microsoft.com/office/drawing/2014/main" id="{40EB81C3-2CD5-44CC-B4E3-1372462A2B88}"/>
                </a:ext>
              </a:extLst>
            </p:cNvPr>
            <p:cNvSpPr/>
            <p:nvPr/>
          </p:nvSpPr>
          <p:spPr>
            <a:xfrm>
              <a:off x="1964971" y="3710872"/>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F7F9ED"/>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40" name="Рисунок 11">
              <a:extLst>
                <a:ext uri="{FF2B5EF4-FFF2-40B4-BE49-F238E27FC236}">
                  <a16:creationId xmlns:a16="http://schemas.microsoft.com/office/drawing/2014/main" id="{77D648F0-36A0-4FC6-9056-7234786621D6}"/>
                </a:ext>
              </a:extLst>
            </p:cNvPr>
            <p:cNvSpPr txBox="1"/>
            <p:nvPr/>
          </p:nvSpPr>
          <p:spPr>
            <a:xfrm>
              <a:off x="2263166" y="3845770"/>
              <a:ext cx="933661" cy="646331"/>
            </a:xfrm>
            <a:prstGeom prst="rect">
              <a:avLst/>
            </a:prstGeom>
            <a:noFill/>
          </p:spPr>
          <p:txBody>
            <a:bodyPr wrap="square" lIns="0" rIns="0" rtlCol="0">
              <a:spAutoFit/>
            </a:bodyPr>
            <a:lstStyle/>
            <a:p>
              <a:pPr algn="ctr"/>
              <a:r>
                <a:rPr lang="ru-RU" sz="3600" b="1" spc="0" baseline="0" dirty="0">
                  <a:solidFill>
                    <a:schemeClr val="accent4"/>
                  </a:solidFill>
                  <a:latin typeface="Arial"/>
                  <a:cs typeface="Arial"/>
                  <a:sym typeface="Arial"/>
                  <a:rtl val="0"/>
                </a:rPr>
                <a:t>85</a:t>
              </a:r>
              <a:r>
                <a:rPr lang="ru-RU" sz="2800" b="1" spc="0" baseline="0" dirty="0">
                  <a:solidFill>
                    <a:schemeClr val="accent4"/>
                  </a:solidFill>
                  <a:latin typeface="Arial"/>
                  <a:cs typeface="Arial"/>
                  <a:sym typeface="Arial"/>
                  <a:rtl val="0"/>
                </a:rPr>
                <a:t>%</a:t>
              </a:r>
              <a:endParaRPr lang="ru-RU" sz="3600" b="1" spc="0" baseline="0" dirty="0">
                <a:solidFill>
                  <a:schemeClr val="accent4"/>
                </a:solidFill>
                <a:latin typeface="Arial"/>
                <a:cs typeface="Arial"/>
                <a:sym typeface="Arial"/>
                <a:rtl val="0"/>
              </a:endParaRPr>
            </a:p>
          </p:txBody>
        </p:sp>
        <p:sp>
          <p:nvSpPr>
            <p:cNvPr id="43" name="Рисунок 11">
              <a:extLst>
                <a:ext uri="{FF2B5EF4-FFF2-40B4-BE49-F238E27FC236}">
                  <a16:creationId xmlns:a16="http://schemas.microsoft.com/office/drawing/2014/main" id="{1DCD4763-BA23-43ED-BDF9-1DBB9E494245}"/>
                </a:ext>
              </a:extLst>
            </p:cNvPr>
            <p:cNvSpPr txBox="1"/>
            <p:nvPr/>
          </p:nvSpPr>
          <p:spPr>
            <a:xfrm>
              <a:off x="2012309" y="4556660"/>
              <a:ext cx="1362570" cy="261610"/>
            </a:xfrm>
            <a:prstGeom prst="rect">
              <a:avLst/>
            </a:prstGeom>
            <a:noFill/>
          </p:spPr>
          <p:txBody>
            <a:bodyPr wrap="square" lIns="0" rIns="0" rtlCol="0">
              <a:spAutoFit/>
            </a:bodyPr>
            <a:lstStyle/>
            <a:p>
              <a:pPr algn="ctr"/>
              <a:r>
                <a:rPr lang="ru-RU" sz="1100" spc="0" baseline="0" dirty="0">
                  <a:solidFill>
                    <a:schemeClr val="tx2"/>
                  </a:solidFill>
                  <a:latin typeface="Arial"/>
                  <a:cs typeface="Arial"/>
                  <a:sym typeface="Arial"/>
                  <a:rtl val="0"/>
                </a:rPr>
                <a:t>(95% ДИ: 71, 94)</a:t>
              </a:r>
            </a:p>
          </p:txBody>
        </p:sp>
        <p:sp>
          <p:nvSpPr>
            <p:cNvPr id="44" name="Рисунок 11">
              <a:extLst>
                <a:ext uri="{FF2B5EF4-FFF2-40B4-BE49-F238E27FC236}">
                  <a16:creationId xmlns:a16="http://schemas.microsoft.com/office/drawing/2014/main" id="{2F21A086-C7EE-4DBF-B5B7-44070DA1722F}"/>
                </a:ext>
              </a:extLst>
            </p:cNvPr>
            <p:cNvSpPr txBox="1"/>
            <p:nvPr/>
          </p:nvSpPr>
          <p:spPr>
            <a:xfrm>
              <a:off x="2232143" y="4347657"/>
              <a:ext cx="933660" cy="307777"/>
            </a:xfrm>
            <a:prstGeom prst="rect">
              <a:avLst/>
            </a:prstGeom>
            <a:noFill/>
          </p:spPr>
          <p:txBody>
            <a:bodyPr wrap="square" lIns="0" rIns="0" rtlCol="0">
              <a:spAutoFit/>
            </a:bodyPr>
            <a:lstStyle/>
            <a:p>
              <a:pPr algn="ctr"/>
              <a:r>
                <a:rPr lang="ru-RU" sz="1400" dirty="0">
                  <a:solidFill>
                    <a:schemeClr val="tx2"/>
                  </a:solidFill>
                  <a:latin typeface="Arial"/>
                  <a:cs typeface="Arial"/>
                  <a:sym typeface="Arial"/>
                  <a:rtl val="0"/>
                </a:rPr>
                <a:t>ЧОО</a:t>
              </a:r>
              <a:endParaRPr lang="ru-RU" sz="1400" spc="0" baseline="0" dirty="0">
                <a:solidFill>
                  <a:schemeClr val="tx2"/>
                </a:solidFill>
                <a:latin typeface="Arial"/>
                <a:cs typeface="Arial"/>
                <a:sym typeface="Arial"/>
                <a:rtl val="0"/>
              </a:endParaRPr>
            </a:p>
          </p:txBody>
        </p:sp>
        <p:sp>
          <p:nvSpPr>
            <p:cNvPr id="47" name="Дуга 46">
              <a:extLst>
                <a:ext uri="{FF2B5EF4-FFF2-40B4-BE49-F238E27FC236}">
                  <a16:creationId xmlns:a16="http://schemas.microsoft.com/office/drawing/2014/main" id="{CE128A18-2BBB-4AAF-8B2D-B945BDB9D561}"/>
                </a:ext>
              </a:extLst>
            </p:cNvPr>
            <p:cNvSpPr>
              <a:spLocks noChangeAspect="1"/>
            </p:cNvSpPr>
            <p:nvPr/>
          </p:nvSpPr>
          <p:spPr>
            <a:xfrm>
              <a:off x="1973135" y="3709973"/>
              <a:ext cx="1458000" cy="1458000"/>
            </a:xfrm>
            <a:prstGeom prst="arc">
              <a:avLst>
                <a:gd name="adj1" fmla="val 6629613"/>
                <a:gd name="adj2" fmla="val 728402"/>
              </a:avLst>
            </a:prstGeom>
            <a:ln w="152400" cap="rnd">
              <a:solidFill>
                <a:schemeClr val="accent4"/>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1" name="Рисунок 11">
              <a:extLst>
                <a:ext uri="{FF2B5EF4-FFF2-40B4-BE49-F238E27FC236}">
                  <a16:creationId xmlns:a16="http://schemas.microsoft.com/office/drawing/2014/main" id="{E8B48A21-331F-4058-86C1-68EAC2F94013}"/>
                </a:ext>
              </a:extLst>
            </p:cNvPr>
            <p:cNvSpPr/>
            <p:nvPr/>
          </p:nvSpPr>
          <p:spPr>
            <a:xfrm flipV="1">
              <a:off x="1861752" y="4514959"/>
              <a:ext cx="141639" cy="45719"/>
            </a:xfrm>
            <a:custGeom>
              <a:avLst/>
              <a:gdLst>
                <a:gd name="connsiteX0" fmla="*/ 0 w 395522"/>
                <a:gd name="connsiteY0" fmla="*/ 0 h 13101"/>
                <a:gd name="connsiteX1" fmla="*/ 395523 w 395522"/>
                <a:gd name="connsiteY1" fmla="*/ 0 h 13101"/>
              </a:gdLst>
              <a:ahLst/>
              <a:cxnLst>
                <a:cxn ang="0">
                  <a:pos x="connsiteX0" y="connsiteY0"/>
                </a:cxn>
                <a:cxn ang="0">
                  <a:pos x="connsiteX1" y="connsiteY1"/>
                </a:cxn>
              </a:cxnLst>
              <a:rect l="l" t="t" r="r" b="b"/>
              <a:pathLst>
                <a:path w="395522" h="13101">
                  <a:moveTo>
                    <a:pt x="0" y="0"/>
                  </a:moveTo>
                  <a:lnTo>
                    <a:pt x="395523" y="0"/>
                  </a:lnTo>
                </a:path>
              </a:pathLst>
            </a:custGeom>
            <a:ln w="22225" cap="flat">
              <a:solidFill>
                <a:schemeClr val="accent4"/>
              </a:solidFill>
              <a:prstDash val="solid"/>
              <a:miter/>
            </a:ln>
          </p:spPr>
          <p:txBody>
            <a:bodyPr rtlCol="0" anchor="ctr"/>
            <a:lstStyle/>
            <a:p>
              <a:endParaRPr lang="ru-RU"/>
            </a:p>
          </p:txBody>
        </p:sp>
        <p:sp>
          <p:nvSpPr>
            <p:cNvPr id="52" name="Рисунок 11">
              <a:extLst>
                <a:ext uri="{FF2B5EF4-FFF2-40B4-BE49-F238E27FC236}">
                  <a16:creationId xmlns:a16="http://schemas.microsoft.com/office/drawing/2014/main" id="{563DF036-1D41-4B94-AE13-E452FAE76FD7}"/>
                </a:ext>
              </a:extLst>
            </p:cNvPr>
            <p:cNvSpPr/>
            <p:nvPr/>
          </p:nvSpPr>
          <p:spPr>
            <a:xfrm>
              <a:off x="1834337" y="5121978"/>
              <a:ext cx="530610" cy="15469"/>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4">
                  <a:lumMod val="75000"/>
                </a:schemeClr>
              </a:solidFill>
              <a:prstDash val="solid"/>
              <a:miter/>
            </a:ln>
          </p:spPr>
          <p:txBody>
            <a:bodyPr rtlCol="0" anchor="ctr"/>
            <a:lstStyle/>
            <a:p>
              <a:endParaRPr lang="ru-RU" dirty="0"/>
            </a:p>
          </p:txBody>
        </p:sp>
        <p:sp>
          <p:nvSpPr>
            <p:cNvPr id="53" name="Рисунок 11">
              <a:extLst>
                <a:ext uri="{FF2B5EF4-FFF2-40B4-BE49-F238E27FC236}">
                  <a16:creationId xmlns:a16="http://schemas.microsoft.com/office/drawing/2014/main" id="{47F7EA9A-4D53-4930-93AF-9A8E89F1DA12}"/>
                </a:ext>
              </a:extLst>
            </p:cNvPr>
            <p:cNvSpPr txBox="1"/>
            <p:nvPr/>
          </p:nvSpPr>
          <p:spPr>
            <a:xfrm>
              <a:off x="1106547" y="4920739"/>
              <a:ext cx="887231" cy="369332"/>
            </a:xfrm>
            <a:prstGeom prst="rect">
              <a:avLst/>
            </a:prstGeom>
            <a:noFill/>
          </p:spPr>
          <p:txBody>
            <a:bodyPr wrap="square" lIns="0" rIns="0" rtlCol="0">
              <a:spAutoFit/>
            </a:bodyPr>
            <a:lstStyle/>
            <a:p>
              <a:pPr algn="l"/>
              <a:r>
                <a:rPr lang="en-US" b="1" spc="0" baseline="0" dirty="0">
                  <a:solidFill>
                    <a:schemeClr val="accent4">
                      <a:lumMod val="50000"/>
                    </a:schemeClr>
                  </a:solidFill>
                  <a:latin typeface="Arial"/>
                  <a:cs typeface="Arial"/>
                  <a:sym typeface="Arial"/>
                  <a:rtl val="0"/>
                </a:rPr>
                <a:t>1</a:t>
              </a:r>
              <a:r>
                <a:rPr lang="ru-RU" b="1" spc="0" baseline="0" dirty="0">
                  <a:solidFill>
                    <a:schemeClr val="accent4">
                      <a:lumMod val="50000"/>
                    </a:schemeClr>
                  </a:solidFill>
                  <a:latin typeface="Arial"/>
                  <a:cs typeface="Arial"/>
                  <a:sym typeface="Arial"/>
                  <a:rtl val="0"/>
                </a:rPr>
                <a:t>2</a:t>
              </a:r>
              <a:r>
                <a:rPr lang="ru-RU" sz="1400" b="1" spc="0" baseline="0" dirty="0">
                  <a:solidFill>
                    <a:schemeClr val="accent4">
                      <a:lumMod val="50000"/>
                    </a:schemeClr>
                  </a:solidFill>
                  <a:latin typeface="Arial"/>
                  <a:cs typeface="Arial"/>
                  <a:sym typeface="Arial"/>
                  <a:rtl val="0"/>
                </a:rPr>
                <a:t>% ПО</a:t>
              </a:r>
            </a:p>
          </p:txBody>
        </p:sp>
        <p:sp>
          <p:nvSpPr>
            <p:cNvPr id="54" name="Рисунок 11">
              <a:extLst>
                <a:ext uri="{FF2B5EF4-FFF2-40B4-BE49-F238E27FC236}">
                  <a16:creationId xmlns:a16="http://schemas.microsoft.com/office/drawing/2014/main" id="{8B5D8078-86D3-4306-8807-CBF52455E74C}"/>
                </a:ext>
              </a:extLst>
            </p:cNvPr>
            <p:cNvSpPr txBox="1"/>
            <p:nvPr/>
          </p:nvSpPr>
          <p:spPr>
            <a:xfrm>
              <a:off x="1110909" y="4351914"/>
              <a:ext cx="740587" cy="369332"/>
            </a:xfrm>
            <a:prstGeom prst="rect">
              <a:avLst/>
            </a:prstGeom>
            <a:noFill/>
          </p:spPr>
          <p:txBody>
            <a:bodyPr wrap="none" lIns="0" rIns="0" rtlCol="0">
              <a:spAutoFit/>
            </a:bodyPr>
            <a:lstStyle/>
            <a:p>
              <a:pPr algn="l"/>
              <a:r>
                <a:rPr lang="en-US" b="1" spc="0" baseline="0" dirty="0">
                  <a:solidFill>
                    <a:schemeClr val="accent4"/>
                  </a:solidFill>
                  <a:latin typeface="Arial"/>
                  <a:cs typeface="Arial"/>
                  <a:sym typeface="Arial"/>
                  <a:rtl val="0"/>
                </a:rPr>
                <a:t>73</a:t>
              </a:r>
              <a:r>
                <a:rPr lang="ru-RU" sz="1400" b="1" spc="0" baseline="0" dirty="0">
                  <a:solidFill>
                    <a:schemeClr val="accent4"/>
                  </a:solidFill>
                  <a:latin typeface="Arial"/>
                  <a:cs typeface="Arial"/>
                  <a:sym typeface="Arial"/>
                  <a:rtl val="0"/>
                </a:rPr>
                <a:t>%</a:t>
              </a:r>
              <a:r>
                <a:rPr lang="ru-RU" sz="1600" b="1" spc="0" baseline="0" dirty="0">
                  <a:solidFill>
                    <a:schemeClr val="accent4"/>
                  </a:solidFill>
                  <a:latin typeface="Arial"/>
                  <a:cs typeface="Arial"/>
                  <a:sym typeface="Arial"/>
                  <a:rtl val="0"/>
                </a:rPr>
                <a:t> </a:t>
              </a:r>
              <a:r>
                <a:rPr lang="ru-RU" sz="1400" b="1" dirty="0">
                  <a:solidFill>
                    <a:schemeClr val="accent4"/>
                  </a:solidFill>
                  <a:latin typeface="Arial"/>
                  <a:cs typeface="Arial"/>
                  <a:sym typeface="Arial"/>
                  <a:rtl val="0"/>
                </a:rPr>
                <a:t>ЧО</a:t>
              </a:r>
              <a:endParaRPr lang="ru-RU" sz="1400" b="1" spc="0" baseline="0" dirty="0">
                <a:solidFill>
                  <a:schemeClr val="accent4"/>
                </a:solidFill>
                <a:latin typeface="Arial"/>
                <a:cs typeface="Arial"/>
                <a:sym typeface="Arial"/>
                <a:rtl val="0"/>
              </a:endParaRPr>
            </a:p>
          </p:txBody>
        </p:sp>
        <p:sp>
          <p:nvSpPr>
            <p:cNvPr id="48" name="Дуга 47">
              <a:extLst>
                <a:ext uri="{FF2B5EF4-FFF2-40B4-BE49-F238E27FC236}">
                  <a16:creationId xmlns:a16="http://schemas.microsoft.com/office/drawing/2014/main" id="{15AB16D4-A486-4C8B-900B-E0F9927E44EB}"/>
                </a:ext>
              </a:extLst>
            </p:cNvPr>
            <p:cNvSpPr>
              <a:spLocks noChangeAspect="1"/>
            </p:cNvSpPr>
            <p:nvPr/>
          </p:nvSpPr>
          <p:spPr>
            <a:xfrm>
              <a:off x="1973135" y="3709973"/>
              <a:ext cx="1458000" cy="1458000"/>
            </a:xfrm>
            <a:prstGeom prst="arc">
              <a:avLst>
                <a:gd name="adj1" fmla="val 5613089"/>
                <a:gd name="adj2" fmla="val 7849804"/>
              </a:avLst>
            </a:prstGeom>
            <a:ln w="152400" cap="rnd">
              <a:solidFill>
                <a:schemeClr val="accent4">
                  <a:lumMod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pSp>
      <p:sp>
        <p:nvSpPr>
          <p:cNvPr id="92" name="Rectangle: Rounded Corners 83">
            <a:hlinkClick r:id="" action="ppaction://noaction"/>
            <a:extLst>
              <a:ext uri="{FF2B5EF4-FFF2-40B4-BE49-F238E27FC236}">
                <a16:creationId xmlns:a16="http://schemas.microsoft.com/office/drawing/2014/main" id="{D0C7F742-9C39-0046-8FA7-EB5660CC78F8}"/>
              </a:ext>
            </a:extLst>
          </p:cNvPr>
          <p:cNvSpPr/>
          <p:nvPr/>
        </p:nvSpPr>
        <p:spPr>
          <a:xfrm>
            <a:off x="649482" y="1489977"/>
            <a:ext cx="11057835" cy="2065983"/>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algn="ctr" rtl="0"/>
            <a:endParaRPr lang="ru-RU" sz="1600" kern="0" dirty="0">
              <a:solidFill>
                <a:schemeClr val="accent1">
                  <a:lumMod val="75000"/>
                </a:schemeClr>
              </a:solidFill>
              <a:latin typeface="+mj-lt"/>
              <a:cs typeface="Microsoft Sans Serif"/>
            </a:endParaRPr>
          </a:p>
        </p:txBody>
      </p:sp>
      <p:sp>
        <p:nvSpPr>
          <p:cNvPr id="30" name="Заголовок 29">
            <a:extLst>
              <a:ext uri="{FF2B5EF4-FFF2-40B4-BE49-F238E27FC236}">
                <a16:creationId xmlns:a16="http://schemas.microsoft.com/office/drawing/2014/main" id="{BD5E1EE1-21AE-405A-B044-F4712AB22135}"/>
              </a:ext>
            </a:extLst>
          </p:cNvPr>
          <p:cNvSpPr>
            <a:spLocks noGrp="1"/>
          </p:cNvSpPr>
          <p:nvPr>
            <p:ph type="title"/>
          </p:nvPr>
        </p:nvSpPr>
        <p:spPr>
          <a:noFill/>
        </p:spPr>
        <p:txBody>
          <a:bodyPr vert="horz" lIns="0" tIns="0" rIns="45720" bIns="0" rtlCol="0" anchor="ctr">
            <a:normAutofit/>
          </a:bodyPr>
          <a:lstStyle/>
          <a:p>
            <a:r>
              <a:rPr lang="ru-RU" sz="2400" dirty="0">
                <a:highlight>
                  <a:srgbClr val="000000">
                    <a:alpha val="0"/>
                  </a:srgbClr>
                </a:highlight>
                <a:latin typeface="+mn-lt"/>
              </a:rPr>
              <a:t>У пациентов с ДРЩЖ со слиянием RET была достигнута высокая частота ответа на </a:t>
            </a:r>
            <a:r>
              <a:rPr lang="ru-RU" sz="2400" dirty="0" err="1">
                <a:highlight>
                  <a:srgbClr val="000000">
                    <a:alpha val="0"/>
                  </a:srgbClr>
                </a:highlight>
                <a:latin typeface="+mn-lt"/>
              </a:rPr>
              <a:t>Рецевмо</a:t>
            </a:r>
            <a:r>
              <a:rPr lang="ru-RU" sz="2400" baseline="30000" dirty="0" err="1">
                <a:highlight>
                  <a:srgbClr val="000000">
                    <a:alpha val="0"/>
                  </a:srgbClr>
                </a:highlight>
                <a:latin typeface="+mn-lt"/>
              </a:rPr>
              <a:t>тм</a:t>
            </a:r>
            <a:r>
              <a:rPr lang="ru-RU" sz="2400" dirty="0">
                <a:highlight>
                  <a:srgbClr val="000000">
                    <a:alpha val="0"/>
                  </a:srgbClr>
                </a:highlight>
                <a:latin typeface="+mn-lt"/>
              </a:rPr>
              <a:t>  </a:t>
            </a:r>
            <a:endParaRPr lang="ru-RU" sz="2400" baseline="30000" dirty="0">
              <a:highlight>
                <a:srgbClr val="000000">
                  <a:alpha val="0"/>
                </a:srgbClr>
              </a:highlight>
              <a:latin typeface="+mn-lt"/>
            </a:endParaRPr>
          </a:p>
        </p:txBody>
      </p:sp>
      <p:grpSp>
        <p:nvGrpSpPr>
          <p:cNvPr id="113" name="Группа 112">
            <a:extLst>
              <a:ext uri="{FF2B5EF4-FFF2-40B4-BE49-F238E27FC236}">
                <a16:creationId xmlns:a16="http://schemas.microsoft.com/office/drawing/2014/main" id="{B950D39B-87D4-4653-8F0D-801AEE30A10F}"/>
              </a:ext>
            </a:extLst>
          </p:cNvPr>
          <p:cNvGrpSpPr/>
          <p:nvPr/>
        </p:nvGrpSpPr>
        <p:grpSpPr>
          <a:xfrm>
            <a:off x="2864225" y="1617827"/>
            <a:ext cx="2478783" cy="1768147"/>
            <a:chOff x="1095390" y="1222489"/>
            <a:chExt cx="2478783" cy="1768147"/>
          </a:xfrm>
        </p:grpSpPr>
        <p:sp>
          <p:nvSpPr>
            <p:cNvPr id="10" name="Рисунок 11">
              <a:extLst>
                <a:ext uri="{FF2B5EF4-FFF2-40B4-BE49-F238E27FC236}">
                  <a16:creationId xmlns:a16="http://schemas.microsoft.com/office/drawing/2014/main" id="{5BA4DEC2-FA5C-41BD-8EE4-2F18425D0724}"/>
                </a:ext>
              </a:extLst>
            </p:cNvPr>
            <p:cNvSpPr/>
            <p:nvPr/>
          </p:nvSpPr>
          <p:spPr>
            <a:xfrm>
              <a:off x="1935195" y="1222489"/>
              <a:ext cx="1329930" cy="614146"/>
            </a:xfrm>
            <a:custGeom>
              <a:avLst/>
              <a:gdLst>
                <a:gd name="connsiteX0" fmla="*/ 823275 w 1126303"/>
                <a:gd name="connsiteY0" fmla="*/ 0 h 520114"/>
                <a:gd name="connsiteX1" fmla="*/ 1124470 w 1126303"/>
                <a:gd name="connsiteY1" fmla="*/ 323598 h 520114"/>
                <a:gd name="connsiteX2" fmla="*/ 1126304 w 1126303"/>
                <a:gd name="connsiteY2" fmla="*/ 330672 h 520114"/>
                <a:gd name="connsiteX3" fmla="*/ 711784 w 1126303"/>
                <a:gd name="connsiteY3" fmla="*/ 174507 h 520114"/>
                <a:gd name="connsiteX4" fmla="*/ 150794 w 1126303"/>
                <a:gd name="connsiteY4" fmla="*/ 520115 h 520114"/>
                <a:gd name="connsiteX5" fmla="*/ 0 w 1126303"/>
                <a:gd name="connsiteY5" fmla="*/ 213417 h 520114"/>
                <a:gd name="connsiteX6" fmla="*/ 161799 w 1126303"/>
                <a:gd name="connsiteY6" fmla="*/ 33015 h 520114"/>
                <a:gd name="connsiteX7" fmla="*/ 507144 w 1126303"/>
                <a:gd name="connsiteY7" fmla="*/ 97472 h 520114"/>
                <a:gd name="connsiteX8" fmla="*/ 823144 w 1126303"/>
                <a:gd name="connsiteY8" fmla="*/ 0 h 52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6303" h="520114">
                  <a:moveTo>
                    <a:pt x="823275" y="0"/>
                  </a:moveTo>
                  <a:cubicBezTo>
                    <a:pt x="927166" y="0"/>
                    <a:pt x="1048352" y="54501"/>
                    <a:pt x="1124470" y="323598"/>
                  </a:cubicBezTo>
                  <a:cubicBezTo>
                    <a:pt x="1125125" y="325956"/>
                    <a:pt x="1125780" y="328314"/>
                    <a:pt x="1126304" y="330672"/>
                  </a:cubicBezTo>
                  <a:cubicBezTo>
                    <a:pt x="1015730" y="233462"/>
                    <a:pt x="870701" y="174507"/>
                    <a:pt x="711784" y="174507"/>
                  </a:cubicBezTo>
                  <a:cubicBezTo>
                    <a:pt x="466531" y="174507"/>
                    <a:pt x="254162" y="315082"/>
                    <a:pt x="150794" y="520115"/>
                  </a:cubicBezTo>
                  <a:cubicBezTo>
                    <a:pt x="81358" y="432861"/>
                    <a:pt x="0" y="321764"/>
                    <a:pt x="0" y="213417"/>
                  </a:cubicBezTo>
                  <a:cubicBezTo>
                    <a:pt x="0" y="105071"/>
                    <a:pt x="87516" y="35111"/>
                    <a:pt x="161799" y="33015"/>
                  </a:cubicBezTo>
                  <a:cubicBezTo>
                    <a:pt x="322681" y="28429"/>
                    <a:pt x="343119" y="102320"/>
                    <a:pt x="507144" y="97472"/>
                  </a:cubicBezTo>
                  <a:cubicBezTo>
                    <a:pt x="662655" y="92887"/>
                    <a:pt x="655580" y="0"/>
                    <a:pt x="823144" y="0"/>
                  </a:cubicBezTo>
                </a:path>
              </a:pathLst>
            </a:custGeom>
            <a:solidFill>
              <a:srgbClr val="828E38"/>
            </a:solidFill>
            <a:ln w="13100" cap="flat">
              <a:noFill/>
              <a:prstDash val="solid"/>
              <a:miter/>
            </a:ln>
          </p:spPr>
          <p:txBody>
            <a:bodyPr rtlCol="0" anchor="ctr"/>
            <a:lstStyle/>
            <a:p>
              <a:endParaRPr lang="ru-RU" dirty="0"/>
            </a:p>
          </p:txBody>
        </p:sp>
        <p:sp>
          <p:nvSpPr>
            <p:cNvPr id="33" name="Рисунок 11">
              <a:extLst>
                <a:ext uri="{FF2B5EF4-FFF2-40B4-BE49-F238E27FC236}">
                  <a16:creationId xmlns:a16="http://schemas.microsoft.com/office/drawing/2014/main" id="{50E34ABE-5933-4977-9729-59CF84C69935}"/>
                </a:ext>
              </a:extLst>
            </p:cNvPr>
            <p:cNvSpPr/>
            <p:nvPr/>
          </p:nvSpPr>
          <p:spPr>
            <a:xfrm>
              <a:off x="1987682" y="1404145"/>
              <a:ext cx="1586491" cy="1586491"/>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E8E0F0"/>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5" name="Рисунок 11">
              <a:extLst>
                <a:ext uri="{FF2B5EF4-FFF2-40B4-BE49-F238E27FC236}">
                  <a16:creationId xmlns:a16="http://schemas.microsoft.com/office/drawing/2014/main" id="{47095090-A4D0-4508-B336-BC0148C24FA6}"/>
                </a:ext>
              </a:extLst>
            </p:cNvPr>
            <p:cNvSpPr/>
            <p:nvPr/>
          </p:nvSpPr>
          <p:spPr>
            <a:xfrm>
              <a:off x="2047814" y="1463971"/>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F7F9ED"/>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13" name="Рисунок 11">
              <a:extLst>
                <a:ext uri="{FF2B5EF4-FFF2-40B4-BE49-F238E27FC236}">
                  <a16:creationId xmlns:a16="http://schemas.microsoft.com/office/drawing/2014/main" id="{72126C43-400C-490C-8B5F-92049542668B}"/>
                </a:ext>
              </a:extLst>
            </p:cNvPr>
            <p:cNvSpPr/>
            <p:nvPr/>
          </p:nvSpPr>
          <p:spPr>
            <a:xfrm>
              <a:off x="1857696" y="2069842"/>
              <a:ext cx="204747" cy="45719"/>
            </a:xfrm>
            <a:custGeom>
              <a:avLst/>
              <a:gdLst>
                <a:gd name="connsiteX0" fmla="*/ 0 w 395522"/>
                <a:gd name="connsiteY0" fmla="*/ 0 h 13101"/>
                <a:gd name="connsiteX1" fmla="*/ 395523 w 395522"/>
                <a:gd name="connsiteY1" fmla="*/ 0 h 13101"/>
              </a:gdLst>
              <a:ahLst/>
              <a:cxnLst>
                <a:cxn ang="0">
                  <a:pos x="connsiteX0" y="connsiteY0"/>
                </a:cxn>
                <a:cxn ang="0">
                  <a:pos x="connsiteX1" y="connsiteY1"/>
                </a:cxn>
              </a:cxnLst>
              <a:rect l="l" t="t" r="r" b="b"/>
              <a:pathLst>
                <a:path w="395522" h="13101">
                  <a:moveTo>
                    <a:pt x="0" y="0"/>
                  </a:moveTo>
                  <a:lnTo>
                    <a:pt x="395523" y="0"/>
                  </a:lnTo>
                </a:path>
              </a:pathLst>
            </a:custGeom>
            <a:ln w="22225" cap="flat">
              <a:solidFill>
                <a:schemeClr val="accent4"/>
              </a:solidFill>
              <a:prstDash val="solid"/>
              <a:miter/>
            </a:ln>
          </p:spPr>
          <p:txBody>
            <a:bodyPr rtlCol="0" anchor="ctr"/>
            <a:lstStyle/>
            <a:p>
              <a:endParaRPr lang="ru-RU"/>
            </a:p>
          </p:txBody>
        </p:sp>
        <p:sp>
          <p:nvSpPr>
            <p:cNvPr id="14" name="Рисунок 11">
              <a:extLst>
                <a:ext uri="{FF2B5EF4-FFF2-40B4-BE49-F238E27FC236}">
                  <a16:creationId xmlns:a16="http://schemas.microsoft.com/office/drawing/2014/main" id="{C6169AFD-77B5-4839-A283-9C078975A915}"/>
                </a:ext>
              </a:extLst>
            </p:cNvPr>
            <p:cNvSpPr/>
            <p:nvPr/>
          </p:nvSpPr>
          <p:spPr>
            <a:xfrm>
              <a:off x="1857696" y="2826060"/>
              <a:ext cx="530610" cy="15469"/>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4">
                  <a:lumMod val="75000"/>
                </a:schemeClr>
              </a:solidFill>
              <a:prstDash val="solid"/>
              <a:miter/>
            </a:ln>
          </p:spPr>
          <p:txBody>
            <a:bodyPr rtlCol="0" anchor="ctr"/>
            <a:lstStyle/>
            <a:p>
              <a:endParaRPr lang="ru-RU"/>
            </a:p>
          </p:txBody>
        </p:sp>
        <p:sp>
          <p:nvSpPr>
            <p:cNvPr id="20" name="Рисунок 11">
              <a:extLst>
                <a:ext uri="{FF2B5EF4-FFF2-40B4-BE49-F238E27FC236}">
                  <a16:creationId xmlns:a16="http://schemas.microsoft.com/office/drawing/2014/main" id="{1C05773F-1F02-4213-B5E3-DF2669D0B1B5}"/>
                </a:ext>
              </a:extLst>
            </p:cNvPr>
            <p:cNvSpPr txBox="1"/>
            <p:nvPr/>
          </p:nvSpPr>
          <p:spPr>
            <a:xfrm>
              <a:off x="2350499" y="1603665"/>
              <a:ext cx="933661" cy="646331"/>
            </a:xfrm>
            <a:prstGeom prst="rect">
              <a:avLst/>
            </a:prstGeom>
            <a:noFill/>
          </p:spPr>
          <p:txBody>
            <a:bodyPr wrap="square" lIns="0" rIns="0" rtlCol="0">
              <a:spAutoFit/>
            </a:bodyPr>
            <a:lstStyle/>
            <a:p>
              <a:pPr algn="ctr"/>
              <a:r>
                <a:rPr lang="ru-RU" sz="3600" b="1" spc="0" baseline="0" dirty="0">
                  <a:solidFill>
                    <a:schemeClr val="accent4"/>
                  </a:solidFill>
                  <a:latin typeface="Arial"/>
                  <a:cs typeface="Arial"/>
                  <a:sym typeface="Arial"/>
                  <a:rtl val="0"/>
                </a:rPr>
                <a:t>96</a:t>
              </a:r>
              <a:r>
                <a:rPr lang="ru-RU" sz="2800" b="1" spc="0" baseline="0" dirty="0">
                  <a:solidFill>
                    <a:schemeClr val="accent4"/>
                  </a:solidFill>
                  <a:latin typeface="Arial"/>
                  <a:cs typeface="Arial"/>
                  <a:sym typeface="Arial"/>
                  <a:rtl val="0"/>
                </a:rPr>
                <a:t>%</a:t>
              </a:r>
              <a:endParaRPr lang="ru-RU" sz="3600" b="1" spc="0" baseline="0" dirty="0">
                <a:solidFill>
                  <a:schemeClr val="accent4"/>
                </a:solidFill>
                <a:latin typeface="Arial"/>
                <a:cs typeface="Arial"/>
                <a:sym typeface="Arial"/>
                <a:rtl val="0"/>
              </a:endParaRPr>
            </a:p>
          </p:txBody>
        </p:sp>
        <p:sp>
          <p:nvSpPr>
            <p:cNvPr id="23" name="Рисунок 11">
              <a:extLst>
                <a:ext uri="{FF2B5EF4-FFF2-40B4-BE49-F238E27FC236}">
                  <a16:creationId xmlns:a16="http://schemas.microsoft.com/office/drawing/2014/main" id="{710CE507-3BDE-48E4-891A-C872A379C62B}"/>
                </a:ext>
              </a:extLst>
            </p:cNvPr>
            <p:cNvSpPr txBox="1"/>
            <p:nvPr/>
          </p:nvSpPr>
          <p:spPr>
            <a:xfrm>
              <a:off x="1095390" y="2621304"/>
              <a:ext cx="887231" cy="369332"/>
            </a:xfrm>
            <a:prstGeom prst="rect">
              <a:avLst/>
            </a:prstGeom>
            <a:noFill/>
          </p:spPr>
          <p:txBody>
            <a:bodyPr wrap="square" lIns="0" rIns="0" rtlCol="0">
              <a:spAutoFit/>
            </a:bodyPr>
            <a:lstStyle/>
            <a:p>
              <a:pPr algn="l"/>
              <a:r>
                <a:rPr lang="ru-RU" b="1" spc="0" baseline="0" dirty="0">
                  <a:solidFill>
                    <a:schemeClr val="accent4">
                      <a:lumMod val="50000"/>
                    </a:schemeClr>
                  </a:solidFill>
                  <a:latin typeface="Arial"/>
                  <a:cs typeface="Arial"/>
                  <a:sym typeface="Arial"/>
                  <a:rtl val="0"/>
                </a:rPr>
                <a:t>21</a:t>
              </a:r>
              <a:r>
                <a:rPr lang="ru-RU" sz="1400" b="1" spc="0" baseline="0" dirty="0">
                  <a:solidFill>
                    <a:schemeClr val="accent4">
                      <a:lumMod val="50000"/>
                    </a:schemeClr>
                  </a:solidFill>
                  <a:latin typeface="Arial"/>
                  <a:cs typeface="Arial"/>
                  <a:sym typeface="Arial"/>
                  <a:rtl val="0"/>
                </a:rPr>
                <a:t>% ПО</a:t>
              </a:r>
            </a:p>
          </p:txBody>
        </p:sp>
        <p:sp>
          <p:nvSpPr>
            <p:cNvPr id="24" name="Рисунок 11">
              <a:extLst>
                <a:ext uri="{FF2B5EF4-FFF2-40B4-BE49-F238E27FC236}">
                  <a16:creationId xmlns:a16="http://schemas.microsoft.com/office/drawing/2014/main" id="{97FF6DD3-B59C-4F63-98C4-08CA62DC3371}"/>
                </a:ext>
              </a:extLst>
            </p:cNvPr>
            <p:cNvSpPr txBox="1"/>
            <p:nvPr/>
          </p:nvSpPr>
          <p:spPr>
            <a:xfrm>
              <a:off x="1095390" y="1862635"/>
              <a:ext cx="740587" cy="369332"/>
            </a:xfrm>
            <a:prstGeom prst="rect">
              <a:avLst/>
            </a:prstGeom>
            <a:noFill/>
          </p:spPr>
          <p:txBody>
            <a:bodyPr wrap="none" lIns="0" rIns="0" rtlCol="0">
              <a:spAutoFit/>
            </a:bodyPr>
            <a:lstStyle/>
            <a:p>
              <a:pPr algn="l"/>
              <a:r>
                <a:rPr lang="en-US" b="1" spc="0" baseline="0" dirty="0">
                  <a:solidFill>
                    <a:schemeClr val="accent4"/>
                  </a:solidFill>
                  <a:latin typeface="Arial"/>
                  <a:cs typeface="Arial"/>
                  <a:sym typeface="Arial"/>
                  <a:rtl val="0"/>
                </a:rPr>
                <a:t>75</a:t>
              </a:r>
              <a:r>
                <a:rPr lang="ru-RU" sz="1400" b="1" spc="0" baseline="0" dirty="0">
                  <a:solidFill>
                    <a:schemeClr val="accent4"/>
                  </a:solidFill>
                  <a:latin typeface="Arial"/>
                  <a:cs typeface="Arial"/>
                  <a:sym typeface="Arial"/>
                  <a:rtl val="0"/>
                </a:rPr>
                <a:t>%</a:t>
              </a:r>
              <a:r>
                <a:rPr lang="ru-RU" sz="1600" b="1" spc="0" baseline="0" dirty="0">
                  <a:solidFill>
                    <a:schemeClr val="accent4"/>
                  </a:solidFill>
                  <a:latin typeface="Arial"/>
                  <a:cs typeface="Arial"/>
                  <a:sym typeface="Arial"/>
                  <a:rtl val="0"/>
                </a:rPr>
                <a:t> </a:t>
              </a:r>
              <a:r>
                <a:rPr lang="ru-RU" sz="1400" b="1" dirty="0">
                  <a:solidFill>
                    <a:schemeClr val="accent4"/>
                  </a:solidFill>
                  <a:latin typeface="Arial"/>
                  <a:cs typeface="Arial"/>
                  <a:sym typeface="Arial"/>
                  <a:rtl val="0"/>
                </a:rPr>
                <a:t>ЧО</a:t>
              </a:r>
              <a:endParaRPr lang="ru-RU" sz="1400" b="1" spc="0" baseline="0" dirty="0">
                <a:solidFill>
                  <a:schemeClr val="accent4"/>
                </a:solidFill>
                <a:latin typeface="Arial"/>
                <a:cs typeface="Arial"/>
                <a:sym typeface="Arial"/>
                <a:rtl val="0"/>
              </a:endParaRPr>
            </a:p>
          </p:txBody>
        </p:sp>
        <p:sp>
          <p:nvSpPr>
            <p:cNvPr id="32" name="Рисунок 11">
              <a:extLst>
                <a:ext uri="{FF2B5EF4-FFF2-40B4-BE49-F238E27FC236}">
                  <a16:creationId xmlns:a16="http://schemas.microsoft.com/office/drawing/2014/main" id="{D40AABF5-EDB9-484F-BB3A-BA06A94C53AD}"/>
                </a:ext>
              </a:extLst>
            </p:cNvPr>
            <p:cNvSpPr/>
            <p:nvPr/>
          </p:nvSpPr>
          <p:spPr>
            <a:xfrm>
              <a:off x="2043847" y="1463971"/>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noFill/>
            <a:ln w="152400" cap="flat">
              <a:solidFill>
                <a:srgbClr val="828E38"/>
              </a:solidFill>
              <a:prstDash val="solid"/>
              <a:miter/>
            </a:ln>
          </p:spPr>
          <p:txBody>
            <a:bodyPr rtlCol="0" anchor="ctr"/>
            <a:lstStyle/>
            <a:p>
              <a:endParaRPr lang="ru-RU"/>
            </a:p>
          </p:txBody>
        </p:sp>
        <p:sp>
          <p:nvSpPr>
            <p:cNvPr id="3" name="Дуга 2">
              <a:extLst>
                <a:ext uri="{FF2B5EF4-FFF2-40B4-BE49-F238E27FC236}">
                  <a16:creationId xmlns:a16="http://schemas.microsoft.com/office/drawing/2014/main" id="{2B1FA48A-7285-43D9-B540-FC2B72AA1167}"/>
                </a:ext>
              </a:extLst>
            </p:cNvPr>
            <p:cNvSpPr>
              <a:spLocks noChangeAspect="1"/>
            </p:cNvSpPr>
            <p:nvPr/>
          </p:nvSpPr>
          <p:spPr>
            <a:xfrm>
              <a:off x="2043847" y="1463217"/>
              <a:ext cx="1458000" cy="1458000"/>
            </a:xfrm>
            <a:prstGeom prst="arc">
              <a:avLst>
                <a:gd name="adj1" fmla="val 5244711"/>
                <a:gd name="adj2" fmla="val 10056395"/>
              </a:avLst>
            </a:prstGeom>
            <a:ln w="152400" cap="rnd">
              <a:solidFill>
                <a:schemeClr val="accent4">
                  <a:lumMod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18" name="Рисунок 11">
              <a:extLst>
                <a:ext uri="{FF2B5EF4-FFF2-40B4-BE49-F238E27FC236}">
                  <a16:creationId xmlns:a16="http://schemas.microsoft.com/office/drawing/2014/main" id="{B796907E-AF32-468C-8375-3B2ABB8CC31C}"/>
                </a:ext>
              </a:extLst>
            </p:cNvPr>
            <p:cNvSpPr txBox="1"/>
            <p:nvPr/>
          </p:nvSpPr>
          <p:spPr>
            <a:xfrm>
              <a:off x="2087116" y="2314555"/>
              <a:ext cx="1362570" cy="261610"/>
            </a:xfrm>
            <a:prstGeom prst="rect">
              <a:avLst/>
            </a:prstGeom>
            <a:noFill/>
          </p:spPr>
          <p:txBody>
            <a:bodyPr wrap="square" lIns="0" rIns="0" rtlCol="0">
              <a:spAutoFit/>
            </a:bodyPr>
            <a:lstStyle/>
            <a:p>
              <a:pPr algn="ctr"/>
              <a:r>
                <a:rPr lang="ru-RU" sz="1100" spc="0" baseline="0" dirty="0">
                  <a:solidFill>
                    <a:schemeClr val="tx2"/>
                  </a:solidFill>
                  <a:latin typeface="Arial"/>
                  <a:cs typeface="Arial"/>
                  <a:sym typeface="Arial"/>
                  <a:rtl val="0"/>
                </a:rPr>
                <a:t>(95% ДИ: 79, 100)</a:t>
              </a:r>
            </a:p>
          </p:txBody>
        </p:sp>
        <p:sp>
          <p:nvSpPr>
            <p:cNvPr id="19" name="Рисунок 11">
              <a:extLst>
                <a:ext uri="{FF2B5EF4-FFF2-40B4-BE49-F238E27FC236}">
                  <a16:creationId xmlns:a16="http://schemas.microsoft.com/office/drawing/2014/main" id="{D5829D38-F772-4C5A-86ED-09717A106ECB}"/>
                </a:ext>
              </a:extLst>
            </p:cNvPr>
            <p:cNvSpPr txBox="1"/>
            <p:nvPr/>
          </p:nvSpPr>
          <p:spPr>
            <a:xfrm>
              <a:off x="2319476" y="2105552"/>
              <a:ext cx="933660" cy="307777"/>
            </a:xfrm>
            <a:prstGeom prst="rect">
              <a:avLst/>
            </a:prstGeom>
            <a:noFill/>
          </p:spPr>
          <p:txBody>
            <a:bodyPr wrap="square" lIns="0" rIns="0" rtlCol="0">
              <a:spAutoFit/>
            </a:bodyPr>
            <a:lstStyle/>
            <a:p>
              <a:pPr algn="ctr"/>
              <a:r>
                <a:rPr lang="ru-RU" sz="1400" dirty="0">
                  <a:solidFill>
                    <a:schemeClr val="tx2"/>
                  </a:solidFill>
                  <a:latin typeface="Arial"/>
                  <a:cs typeface="Arial"/>
                  <a:sym typeface="Arial"/>
                  <a:rtl val="0"/>
                </a:rPr>
                <a:t>ЧОО</a:t>
              </a:r>
              <a:endParaRPr lang="ru-RU" sz="1400" spc="0" baseline="0" dirty="0">
                <a:solidFill>
                  <a:schemeClr val="tx2"/>
                </a:solidFill>
                <a:latin typeface="Arial"/>
                <a:cs typeface="Arial"/>
                <a:sym typeface="Arial"/>
                <a:rtl val="0"/>
              </a:endParaRPr>
            </a:p>
          </p:txBody>
        </p:sp>
      </p:grpSp>
      <p:grpSp>
        <p:nvGrpSpPr>
          <p:cNvPr id="114" name="Группа 113">
            <a:extLst>
              <a:ext uri="{FF2B5EF4-FFF2-40B4-BE49-F238E27FC236}">
                <a16:creationId xmlns:a16="http://schemas.microsoft.com/office/drawing/2014/main" id="{75DC2668-40C2-4F5E-84A0-D86B40F15C88}"/>
              </a:ext>
            </a:extLst>
          </p:cNvPr>
          <p:cNvGrpSpPr/>
          <p:nvPr/>
        </p:nvGrpSpPr>
        <p:grpSpPr>
          <a:xfrm>
            <a:off x="7856552" y="1633818"/>
            <a:ext cx="3403133" cy="1648719"/>
            <a:chOff x="6093011" y="1239011"/>
            <a:chExt cx="3403133" cy="1648719"/>
          </a:xfrm>
        </p:grpSpPr>
        <p:sp>
          <p:nvSpPr>
            <p:cNvPr id="58" name="Рисунок 11">
              <a:extLst>
                <a:ext uri="{FF2B5EF4-FFF2-40B4-BE49-F238E27FC236}">
                  <a16:creationId xmlns:a16="http://schemas.microsoft.com/office/drawing/2014/main" id="{230A34E8-5F43-4831-B9F7-3F780088AB49}"/>
                </a:ext>
              </a:extLst>
            </p:cNvPr>
            <p:cNvSpPr/>
            <p:nvPr/>
          </p:nvSpPr>
          <p:spPr>
            <a:xfrm>
              <a:off x="6853297" y="1542064"/>
              <a:ext cx="325326" cy="45719"/>
            </a:xfrm>
            <a:custGeom>
              <a:avLst/>
              <a:gdLst>
                <a:gd name="connsiteX0" fmla="*/ 0 w 395522"/>
                <a:gd name="connsiteY0" fmla="*/ 0 h 13101"/>
                <a:gd name="connsiteX1" fmla="*/ 395523 w 395522"/>
                <a:gd name="connsiteY1" fmla="*/ 0 h 13101"/>
              </a:gdLst>
              <a:ahLst/>
              <a:cxnLst>
                <a:cxn ang="0">
                  <a:pos x="connsiteX0" y="connsiteY0"/>
                </a:cxn>
                <a:cxn ang="0">
                  <a:pos x="connsiteX1" y="connsiteY1"/>
                </a:cxn>
              </a:cxnLst>
              <a:rect l="l" t="t" r="r" b="b"/>
              <a:pathLst>
                <a:path w="395522" h="13101">
                  <a:moveTo>
                    <a:pt x="0" y="0"/>
                  </a:moveTo>
                  <a:lnTo>
                    <a:pt x="395523" y="0"/>
                  </a:lnTo>
                </a:path>
              </a:pathLst>
            </a:custGeom>
            <a:ln w="22225" cap="flat">
              <a:solidFill>
                <a:schemeClr val="accent4"/>
              </a:solidFill>
              <a:prstDash val="solid"/>
              <a:miter/>
            </a:ln>
          </p:spPr>
          <p:txBody>
            <a:bodyPr rtlCol="0" anchor="ctr"/>
            <a:lstStyle/>
            <a:p>
              <a:endParaRPr lang="ru-RU"/>
            </a:p>
          </p:txBody>
        </p:sp>
        <p:sp>
          <p:nvSpPr>
            <p:cNvPr id="59" name="Рисунок 11">
              <a:extLst>
                <a:ext uri="{FF2B5EF4-FFF2-40B4-BE49-F238E27FC236}">
                  <a16:creationId xmlns:a16="http://schemas.microsoft.com/office/drawing/2014/main" id="{AED6E7E8-0FF8-4E5D-8E8F-E36806A1DCC8}"/>
                </a:ext>
              </a:extLst>
            </p:cNvPr>
            <p:cNvSpPr/>
            <p:nvPr/>
          </p:nvSpPr>
          <p:spPr>
            <a:xfrm>
              <a:off x="6853296" y="2562188"/>
              <a:ext cx="364729" cy="51346"/>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4">
                  <a:lumMod val="75000"/>
                </a:schemeClr>
              </a:solidFill>
              <a:prstDash val="solid"/>
              <a:miter/>
            </a:ln>
          </p:spPr>
          <p:txBody>
            <a:bodyPr rtlCol="0" anchor="ctr"/>
            <a:lstStyle/>
            <a:p>
              <a:endParaRPr lang="ru-RU" dirty="0"/>
            </a:p>
          </p:txBody>
        </p:sp>
        <p:sp>
          <p:nvSpPr>
            <p:cNvPr id="61" name="Рисунок 11">
              <a:extLst>
                <a:ext uri="{FF2B5EF4-FFF2-40B4-BE49-F238E27FC236}">
                  <a16:creationId xmlns:a16="http://schemas.microsoft.com/office/drawing/2014/main" id="{D6292424-2C90-4A05-8878-8FCA0AF65348}"/>
                </a:ext>
              </a:extLst>
            </p:cNvPr>
            <p:cNvSpPr txBox="1"/>
            <p:nvPr/>
          </p:nvSpPr>
          <p:spPr>
            <a:xfrm>
              <a:off x="6093011" y="2354403"/>
              <a:ext cx="887231" cy="369332"/>
            </a:xfrm>
            <a:prstGeom prst="rect">
              <a:avLst/>
            </a:prstGeom>
            <a:noFill/>
          </p:spPr>
          <p:txBody>
            <a:bodyPr wrap="square" lIns="0" rIns="0" rtlCol="0">
              <a:spAutoFit/>
            </a:bodyPr>
            <a:lstStyle/>
            <a:p>
              <a:pPr algn="l"/>
              <a:r>
                <a:rPr lang="ru-RU" b="1" spc="0" baseline="0" dirty="0">
                  <a:solidFill>
                    <a:schemeClr val="accent4">
                      <a:lumMod val="50000"/>
                    </a:schemeClr>
                  </a:solidFill>
                  <a:latin typeface="Arial"/>
                  <a:cs typeface="Arial"/>
                  <a:sym typeface="Arial"/>
                  <a:rtl val="0"/>
                </a:rPr>
                <a:t>21</a:t>
              </a:r>
              <a:r>
                <a:rPr lang="ru-RU" sz="1400" b="1" spc="0" baseline="0" dirty="0">
                  <a:solidFill>
                    <a:schemeClr val="accent4">
                      <a:lumMod val="50000"/>
                    </a:schemeClr>
                  </a:solidFill>
                  <a:latin typeface="Arial"/>
                  <a:cs typeface="Arial"/>
                  <a:sym typeface="Arial"/>
                  <a:rtl val="0"/>
                </a:rPr>
                <a:t>% ПО</a:t>
              </a:r>
            </a:p>
          </p:txBody>
        </p:sp>
        <p:sp>
          <p:nvSpPr>
            <p:cNvPr id="62" name="Рисунок 11">
              <a:extLst>
                <a:ext uri="{FF2B5EF4-FFF2-40B4-BE49-F238E27FC236}">
                  <a16:creationId xmlns:a16="http://schemas.microsoft.com/office/drawing/2014/main" id="{C844B09C-1839-49EF-B801-D823F15D406A}"/>
                </a:ext>
              </a:extLst>
            </p:cNvPr>
            <p:cNvSpPr txBox="1"/>
            <p:nvPr/>
          </p:nvSpPr>
          <p:spPr>
            <a:xfrm>
              <a:off x="6093011" y="1306338"/>
              <a:ext cx="740587" cy="369332"/>
            </a:xfrm>
            <a:prstGeom prst="rect">
              <a:avLst/>
            </a:prstGeom>
            <a:noFill/>
          </p:spPr>
          <p:txBody>
            <a:bodyPr wrap="none" lIns="0" rIns="0" rtlCol="0">
              <a:spAutoFit/>
            </a:bodyPr>
            <a:lstStyle/>
            <a:p>
              <a:pPr algn="l"/>
              <a:r>
                <a:rPr lang="en-US" b="1" spc="0" baseline="0" dirty="0">
                  <a:solidFill>
                    <a:schemeClr val="accent4"/>
                  </a:solidFill>
                  <a:latin typeface="Arial"/>
                  <a:cs typeface="Arial"/>
                  <a:sym typeface="Arial"/>
                  <a:rtl val="0"/>
                </a:rPr>
                <a:t>75</a:t>
              </a:r>
              <a:r>
                <a:rPr lang="ru-RU" sz="1400" b="1" spc="0" baseline="0" dirty="0">
                  <a:solidFill>
                    <a:schemeClr val="accent4"/>
                  </a:solidFill>
                  <a:latin typeface="Arial"/>
                  <a:cs typeface="Arial"/>
                  <a:sym typeface="Arial"/>
                  <a:rtl val="0"/>
                </a:rPr>
                <a:t>%</a:t>
              </a:r>
              <a:r>
                <a:rPr lang="ru-RU" sz="1600" b="1" spc="0" baseline="0" dirty="0">
                  <a:solidFill>
                    <a:schemeClr val="accent4"/>
                  </a:solidFill>
                  <a:latin typeface="Arial"/>
                  <a:cs typeface="Arial"/>
                  <a:sym typeface="Arial"/>
                  <a:rtl val="0"/>
                </a:rPr>
                <a:t> </a:t>
              </a:r>
              <a:r>
                <a:rPr lang="ru-RU" sz="1400" b="1" dirty="0">
                  <a:solidFill>
                    <a:schemeClr val="accent4"/>
                  </a:solidFill>
                  <a:latin typeface="Arial"/>
                  <a:cs typeface="Arial"/>
                  <a:sym typeface="Arial"/>
                  <a:rtl val="0"/>
                </a:rPr>
                <a:t>ЧО</a:t>
              </a:r>
              <a:endParaRPr lang="ru-RU" sz="1400" b="1" spc="0" baseline="0" dirty="0">
                <a:solidFill>
                  <a:schemeClr val="accent4"/>
                </a:solidFill>
                <a:latin typeface="Arial"/>
                <a:cs typeface="Arial"/>
                <a:sym typeface="Arial"/>
                <a:rtl val="0"/>
              </a:endParaRPr>
            </a:p>
          </p:txBody>
        </p:sp>
        <p:grpSp>
          <p:nvGrpSpPr>
            <p:cNvPr id="89" name="Группа 88">
              <a:extLst>
                <a:ext uri="{FF2B5EF4-FFF2-40B4-BE49-F238E27FC236}">
                  <a16:creationId xmlns:a16="http://schemas.microsoft.com/office/drawing/2014/main" id="{F2317B36-2472-4FCD-ADD9-AA80B9F696CA}"/>
                </a:ext>
              </a:extLst>
            </p:cNvPr>
            <p:cNvGrpSpPr/>
            <p:nvPr/>
          </p:nvGrpSpPr>
          <p:grpSpPr>
            <a:xfrm>
              <a:off x="7013271" y="1239011"/>
              <a:ext cx="1586491" cy="1586491"/>
              <a:chOff x="6996925" y="1239011"/>
              <a:chExt cx="1586491" cy="1586491"/>
            </a:xfrm>
          </p:grpSpPr>
          <p:sp>
            <p:nvSpPr>
              <p:cNvPr id="49" name="Дуга 48">
                <a:extLst>
                  <a:ext uri="{FF2B5EF4-FFF2-40B4-BE49-F238E27FC236}">
                    <a16:creationId xmlns:a16="http://schemas.microsoft.com/office/drawing/2014/main" id="{F1113BC3-F353-40FC-9AAE-6CB2C36492B1}"/>
                  </a:ext>
                </a:extLst>
              </p:cNvPr>
              <p:cNvSpPr>
                <a:spLocks noChangeAspect="1"/>
              </p:cNvSpPr>
              <p:nvPr/>
            </p:nvSpPr>
            <p:spPr>
              <a:xfrm>
                <a:off x="7053090" y="1564924"/>
                <a:ext cx="1098000" cy="1098000"/>
              </a:xfrm>
              <a:prstGeom prst="arc">
                <a:avLst>
                  <a:gd name="adj1" fmla="val 4639384"/>
                  <a:gd name="adj2" fmla="val 7952984"/>
                </a:avLst>
              </a:prstGeom>
              <a:ln w="635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0" name="Дуга 49">
                <a:extLst>
                  <a:ext uri="{FF2B5EF4-FFF2-40B4-BE49-F238E27FC236}">
                    <a16:creationId xmlns:a16="http://schemas.microsoft.com/office/drawing/2014/main" id="{9EB8564D-9DE6-486D-8132-7393D24780A2}"/>
                  </a:ext>
                </a:extLst>
              </p:cNvPr>
              <p:cNvSpPr>
                <a:spLocks noChangeAspect="1"/>
              </p:cNvSpPr>
              <p:nvPr/>
            </p:nvSpPr>
            <p:spPr>
              <a:xfrm>
                <a:off x="7053090" y="1564924"/>
                <a:ext cx="1098000" cy="1098000"/>
              </a:xfrm>
              <a:prstGeom prst="arc">
                <a:avLst>
                  <a:gd name="adj1" fmla="val 5226086"/>
                  <a:gd name="adj2" fmla="val 10153815"/>
                </a:avLst>
              </a:prstGeom>
              <a:ln w="63500" cap="rnd">
                <a:solidFill>
                  <a:schemeClr val="tx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6" name="Рисунок 11">
                <a:extLst>
                  <a:ext uri="{FF2B5EF4-FFF2-40B4-BE49-F238E27FC236}">
                    <a16:creationId xmlns:a16="http://schemas.microsoft.com/office/drawing/2014/main" id="{7CD59487-1E4B-409A-96F9-B01B83852553}"/>
                  </a:ext>
                </a:extLst>
              </p:cNvPr>
              <p:cNvSpPr/>
              <p:nvPr/>
            </p:nvSpPr>
            <p:spPr>
              <a:xfrm>
                <a:off x="6996925" y="1239011"/>
                <a:ext cx="1586491" cy="1586491"/>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E8E0F0"/>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57" name="Рисунок 11">
                <a:extLst>
                  <a:ext uri="{FF2B5EF4-FFF2-40B4-BE49-F238E27FC236}">
                    <a16:creationId xmlns:a16="http://schemas.microsoft.com/office/drawing/2014/main" id="{81803BA6-4ECE-4C55-BE7B-E9A5D7B9ADAB}"/>
                  </a:ext>
                </a:extLst>
              </p:cNvPr>
              <p:cNvSpPr/>
              <p:nvPr/>
            </p:nvSpPr>
            <p:spPr>
              <a:xfrm>
                <a:off x="7057057" y="1298837"/>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F7F9ED"/>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60" name="Рисунок 11">
                <a:extLst>
                  <a:ext uri="{FF2B5EF4-FFF2-40B4-BE49-F238E27FC236}">
                    <a16:creationId xmlns:a16="http://schemas.microsoft.com/office/drawing/2014/main" id="{48AFBEB6-2656-4510-8D3A-89B981C42997}"/>
                  </a:ext>
                </a:extLst>
              </p:cNvPr>
              <p:cNvSpPr txBox="1"/>
              <p:nvPr/>
            </p:nvSpPr>
            <p:spPr>
              <a:xfrm>
                <a:off x="7204055" y="1649770"/>
                <a:ext cx="1154561" cy="646331"/>
              </a:xfrm>
              <a:prstGeom prst="rect">
                <a:avLst/>
              </a:prstGeom>
              <a:noFill/>
            </p:spPr>
            <p:txBody>
              <a:bodyPr wrap="square" lIns="0" rIns="0" rtlCol="0">
                <a:spAutoFit/>
              </a:bodyPr>
              <a:lstStyle/>
              <a:p>
                <a:pPr algn="ctr"/>
                <a:r>
                  <a:rPr lang="en-US" sz="3600" b="1" spc="0" baseline="0" dirty="0">
                    <a:solidFill>
                      <a:schemeClr val="accent5"/>
                    </a:solidFill>
                    <a:latin typeface="Arial"/>
                    <a:cs typeface="Arial"/>
                    <a:sym typeface="Arial"/>
                    <a:rtl val="0"/>
                  </a:rPr>
                  <a:t>100</a:t>
                </a:r>
                <a:r>
                  <a:rPr lang="ru-RU" sz="2800" b="1" spc="0" baseline="0" dirty="0">
                    <a:solidFill>
                      <a:schemeClr val="accent5"/>
                    </a:solidFill>
                    <a:latin typeface="Arial"/>
                    <a:cs typeface="Arial"/>
                    <a:sym typeface="Arial"/>
                    <a:rtl val="0"/>
                  </a:rPr>
                  <a:t>%</a:t>
                </a:r>
                <a:endParaRPr lang="ru-RU" sz="4000" b="1" spc="0" baseline="0" dirty="0">
                  <a:solidFill>
                    <a:schemeClr val="accent5"/>
                  </a:solidFill>
                  <a:latin typeface="Arial"/>
                  <a:cs typeface="Arial"/>
                  <a:sym typeface="Arial"/>
                  <a:rtl val="0"/>
                </a:endParaRPr>
              </a:p>
            </p:txBody>
          </p:sp>
          <p:sp>
            <p:nvSpPr>
              <p:cNvPr id="63" name="Рисунок 11">
                <a:extLst>
                  <a:ext uri="{FF2B5EF4-FFF2-40B4-BE49-F238E27FC236}">
                    <a16:creationId xmlns:a16="http://schemas.microsoft.com/office/drawing/2014/main" id="{E7297004-C001-401A-A993-974BB5EFC930}"/>
                  </a:ext>
                </a:extLst>
              </p:cNvPr>
              <p:cNvSpPr/>
              <p:nvPr/>
            </p:nvSpPr>
            <p:spPr>
              <a:xfrm>
                <a:off x="7053090" y="1298837"/>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noFill/>
              <a:ln w="152400" cap="flat">
                <a:solidFill>
                  <a:schemeClr val="accent4">
                    <a:lumMod val="40000"/>
                    <a:lumOff val="60000"/>
                  </a:schemeClr>
                </a:solidFill>
                <a:prstDash val="solid"/>
                <a:miter/>
              </a:ln>
            </p:spPr>
            <p:txBody>
              <a:bodyPr rtlCol="0" anchor="ctr"/>
              <a:lstStyle/>
              <a:p>
                <a:endParaRPr lang="ru-RU" dirty="0"/>
              </a:p>
            </p:txBody>
          </p:sp>
          <p:sp>
            <p:nvSpPr>
              <p:cNvPr id="66" name="Рисунок 11">
                <a:extLst>
                  <a:ext uri="{FF2B5EF4-FFF2-40B4-BE49-F238E27FC236}">
                    <a16:creationId xmlns:a16="http://schemas.microsoft.com/office/drawing/2014/main" id="{1A583206-7464-436A-ADFC-DDB1465F03EC}"/>
                  </a:ext>
                </a:extLst>
              </p:cNvPr>
              <p:cNvSpPr txBox="1"/>
              <p:nvPr/>
            </p:nvSpPr>
            <p:spPr>
              <a:xfrm>
                <a:off x="7280735" y="2210621"/>
                <a:ext cx="933660" cy="307777"/>
              </a:xfrm>
              <a:prstGeom prst="rect">
                <a:avLst/>
              </a:prstGeom>
              <a:noFill/>
            </p:spPr>
            <p:txBody>
              <a:bodyPr wrap="square" lIns="0" rIns="0" rtlCol="0">
                <a:spAutoFit/>
              </a:bodyPr>
              <a:lstStyle/>
              <a:p>
                <a:pPr algn="ctr"/>
                <a:r>
                  <a:rPr lang="ru-RU" sz="1400" dirty="0">
                    <a:solidFill>
                      <a:schemeClr val="tx2"/>
                    </a:solidFill>
                    <a:latin typeface="Arial"/>
                    <a:cs typeface="Arial"/>
                    <a:sym typeface="Arial"/>
                    <a:rtl val="0"/>
                  </a:rPr>
                  <a:t>ЧКЗ</a:t>
                </a:r>
                <a:endParaRPr lang="ru-RU" sz="1400" spc="0" baseline="0" dirty="0">
                  <a:solidFill>
                    <a:schemeClr val="tx2"/>
                  </a:solidFill>
                  <a:latin typeface="Arial"/>
                  <a:cs typeface="Arial"/>
                  <a:sym typeface="Arial"/>
                  <a:rtl val="0"/>
                </a:endParaRPr>
              </a:p>
            </p:txBody>
          </p:sp>
          <p:sp>
            <p:nvSpPr>
              <p:cNvPr id="67" name="Дуга 66">
                <a:extLst>
                  <a:ext uri="{FF2B5EF4-FFF2-40B4-BE49-F238E27FC236}">
                    <a16:creationId xmlns:a16="http://schemas.microsoft.com/office/drawing/2014/main" id="{9BE6126B-C6C4-4EA6-8C81-9B182A5C00CA}"/>
                  </a:ext>
                </a:extLst>
              </p:cNvPr>
              <p:cNvSpPr>
                <a:spLocks noChangeAspect="1"/>
              </p:cNvSpPr>
              <p:nvPr/>
            </p:nvSpPr>
            <p:spPr>
              <a:xfrm>
                <a:off x="7052336" y="1298083"/>
                <a:ext cx="1458000" cy="1458000"/>
              </a:xfrm>
              <a:prstGeom prst="arc">
                <a:avLst>
                  <a:gd name="adj1" fmla="val 4639384"/>
                  <a:gd name="adj2" fmla="val 7952984"/>
                </a:avLst>
              </a:prstGeom>
              <a:ln w="1524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8" name="Дуга 67">
                <a:extLst>
                  <a:ext uri="{FF2B5EF4-FFF2-40B4-BE49-F238E27FC236}">
                    <a16:creationId xmlns:a16="http://schemas.microsoft.com/office/drawing/2014/main" id="{7CFE5EB8-98A0-4D93-AAD6-2E166720CB66}"/>
                  </a:ext>
                </a:extLst>
              </p:cNvPr>
              <p:cNvSpPr>
                <a:spLocks noChangeAspect="1"/>
              </p:cNvSpPr>
              <p:nvPr/>
            </p:nvSpPr>
            <p:spPr>
              <a:xfrm>
                <a:off x="7052336" y="1298083"/>
                <a:ext cx="1458000" cy="1458000"/>
              </a:xfrm>
              <a:prstGeom prst="arc">
                <a:avLst>
                  <a:gd name="adj1" fmla="val 5226086"/>
                  <a:gd name="adj2" fmla="val 10153815"/>
                </a:avLst>
              </a:prstGeom>
              <a:ln w="1524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pSp>
        <p:sp>
          <p:nvSpPr>
            <p:cNvPr id="69" name="Рисунок 11">
              <a:extLst>
                <a:ext uri="{FF2B5EF4-FFF2-40B4-BE49-F238E27FC236}">
                  <a16:creationId xmlns:a16="http://schemas.microsoft.com/office/drawing/2014/main" id="{C5828B10-6EE3-49E7-B8CA-8864B39C0AEA}"/>
                </a:ext>
              </a:extLst>
            </p:cNvPr>
            <p:cNvSpPr/>
            <p:nvPr/>
          </p:nvSpPr>
          <p:spPr>
            <a:xfrm>
              <a:off x="8004707" y="2733223"/>
              <a:ext cx="545110" cy="45719"/>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6"/>
              </a:solidFill>
              <a:prstDash val="solid"/>
              <a:miter/>
            </a:ln>
          </p:spPr>
          <p:txBody>
            <a:bodyPr rtlCol="0" anchor="ctr"/>
            <a:lstStyle/>
            <a:p>
              <a:endParaRPr lang="ru-RU" dirty="0"/>
            </a:p>
          </p:txBody>
        </p:sp>
        <p:sp>
          <p:nvSpPr>
            <p:cNvPr id="70" name="Рисунок 11">
              <a:extLst>
                <a:ext uri="{FF2B5EF4-FFF2-40B4-BE49-F238E27FC236}">
                  <a16:creationId xmlns:a16="http://schemas.microsoft.com/office/drawing/2014/main" id="{7AD3C9B1-CD83-4B9C-BAB2-AAAC2848AC9D}"/>
                </a:ext>
              </a:extLst>
            </p:cNvPr>
            <p:cNvSpPr txBox="1"/>
            <p:nvPr/>
          </p:nvSpPr>
          <p:spPr>
            <a:xfrm>
              <a:off x="8608913" y="2518398"/>
              <a:ext cx="887231" cy="369332"/>
            </a:xfrm>
            <a:prstGeom prst="rect">
              <a:avLst/>
            </a:prstGeom>
            <a:noFill/>
          </p:spPr>
          <p:txBody>
            <a:bodyPr wrap="square" lIns="0" rIns="0" rtlCol="0">
              <a:spAutoFit/>
            </a:bodyPr>
            <a:lstStyle/>
            <a:p>
              <a:pPr algn="l"/>
              <a:r>
                <a:rPr lang="en-US" b="1" spc="0" baseline="0" dirty="0">
                  <a:solidFill>
                    <a:schemeClr val="accent6">
                      <a:lumMod val="75000"/>
                    </a:schemeClr>
                  </a:solidFill>
                  <a:latin typeface="Arial"/>
                  <a:cs typeface="Arial"/>
                  <a:sym typeface="Arial"/>
                  <a:rtl val="0"/>
                </a:rPr>
                <a:t>4</a:t>
              </a:r>
              <a:r>
                <a:rPr lang="ru-RU" sz="1400" b="1" spc="0" baseline="0" dirty="0">
                  <a:solidFill>
                    <a:schemeClr val="accent6">
                      <a:lumMod val="75000"/>
                    </a:schemeClr>
                  </a:solidFill>
                  <a:latin typeface="Arial"/>
                  <a:cs typeface="Arial"/>
                  <a:sym typeface="Arial"/>
                  <a:rtl val="0"/>
                </a:rPr>
                <a:t>% СЗ</a:t>
              </a:r>
            </a:p>
          </p:txBody>
        </p:sp>
      </p:grpSp>
      <p:grpSp>
        <p:nvGrpSpPr>
          <p:cNvPr id="115" name="Группа 114">
            <a:extLst>
              <a:ext uri="{FF2B5EF4-FFF2-40B4-BE49-F238E27FC236}">
                <a16:creationId xmlns:a16="http://schemas.microsoft.com/office/drawing/2014/main" id="{D2770BE9-13C1-472C-A7AB-B094BBD07F80}"/>
              </a:ext>
            </a:extLst>
          </p:cNvPr>
          <p:cNvGrpSpPr/>
          <p:nvPr/>
        </p:nvGrpSpPr>
        <p:grpSpPr>
          <a:xfrm>
            <a:off x="7856552" y="3906455"/>
            <a:ext cx="3376264" cy="1586491"/>
            <a:chOff x="6093011" y="3666860"/>
            <a:chExt cx="3376264" cy="1586491"/>
          </a:xfrm>
        </p:grpSpPr>
        <p:sp>
          <p:nvSpPr>
            <p:cNvPr id="73" name="Рисунок 11">
              <a:extLst>
                <a:ext uri="{FF2B5EF4-FFF2-40B4-BE49-F238E27FC236}">
                  <a16:creationId xmlns:a16="http://schemas.microsoft.com/office/drawing/2014/main" id="{D10C5D7D-6E0E-4A47-ABD4-E606CF2FAEF1}"/>
                </a:ext>
              </a:extLst>
            </p:cNvPr>
            <p:cNvSpPr/>
            <p:nvPr/>
          </p:nvSpPr>
          <p:spPr>
            <a:xfrm>
              <a:off x="6836434" y="4213944"/>
              <a:ext cx="351425" cy="45719"/>
            </a:xfrm>
            <a:custGeom>
              <a:avLst/>
              <a:gdLst>
                <a:gd name="connsiteX0" fmla="*/ 0 w 395522"/>
                <a:gd name="connsiteY0" fmla="*/ 0 h 13101"/>
                <a:gd name="connsiteX1" fmla="*/ 395523 w 395522"/>
                <a:gd name="connsiteY1" fmla="*/ 0 h 13101"/>
              </a:gdLst>
              <a:ahLst/>
              <a:cxnLst>
                <a:cxn ang="0">
                  <a:pos x="connsiteX0" y="connsiteY0"/>
                </a:cxn>
                <a:cxn ang="0">
                  <a:pos x="connsiteX1" y="connsiteY1"/>
                </a:cxn>
              </a:cxnLst>
              <a:rect l="l" t="t" r="r" b="b"/>
              <a:pathLst>
                <a:path w="395522" h="13101">
                  <a:moveTo>
                    <a:pt x="0" y="0"/>
                  </a:moveTo>
                  <a:lnTo>
                    <a:pt x="395523" y="0"/>
                  </a:lnTo>
                </a:path>
              </a:pathLst>
            </a:custGeom>
            <a:ln w="22225" cap="flat">
              <a:solidFill>
                <a:schemeClr val="accent4"/>
              </a:solidFill>
              <a:prstDash val="solid"/>
              <a:miter/>
            </a:ln>
          </p:spPr>
          <p:txBody>
            <a:bodyPr rtlCol="0" anchor="ctr"/>
            <a:lstStyle/>
            <a:p>
              <a:endParaRPr lang="ru-RU"/>
            </a:p>
          </p:txBody>
        </p:sp>
        <p:sp>
          <p:nvSpPr>
            <p:cNvPr id="78" name="Рисунок 11">
              <a:extLst>
                <a:ext uri="{FF2B5EF4-FFF2-40B4-BE49-F238E27FC236}">
                  <a16:creationId xmlns:a16="http://schemas.microsoft.com/office/drawing/2014/main" id="{FE6EFC86-2C21-49AA-995F-D493A8EDCD72}"/>
                </a:ext>
              </a:extLst>
            </p:cNvPr>
            <p:cNvSpPr/>
            <p:nvPr/>
          </p:nvSpPr>
          <p:spPr>
            <a:xfrm>
              <a:off x="6861910" y="5080510"/>
              <a:ext cx="487957" cy="45719"/>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4">
                  <a:lumMod val="75000"/>
                </a:schemeClr>
              </a:solidFill>
              <a:prstDash val="solid"/>
              <a:miter/>
            </a:ln>
          </p:spPr>
          <p:txBody>
            <a:bodyPr rtlCol="0" anchor="ctr"/>
            <a:lstStyle/>
            <a:p>
              <a:endParaRPr lang="ru-RU" dirty="0"/>
            </a:p>
          </p:txBody>
        </p:sp>
        <p:sp>
          <p:nvSpPr>
            <p:cNvPr id="80" name="Рисунок 11">
              <a:extLst>
                <a:ext uri="{FF2B5EF4-FFF2-40B4-BE49-F238E27FC236}">
                  <a16:creationId xmlns:a16="http://schemas.microsoft.com/office/drawing/2014/main" id="{676CBE05-3A8B-49D8-9D7F-94678401FA85}"/>
                </a:ext>
              </a:extLst>
            </p:cNvPr>
            <p:cNvSpPr txBox="1"/>
            <p:nvPr/>
          </p:nvSpPr>
          <p:spPr>
            <a:xfrm>
              <a:off x="6093011" y="4884019"/>
              <a:ext cx="887231" cy="369332"/>
            </a:xfrm>
            <a:prstGeom prst="rect">
              <a:avLst/>
            </a:prstGeom>
            <a:noFill/>
          </p:spPr>
          <p:txBody>
            <a:bodyPr wrap="square" lIns="0" rIns="0" rtlCol="0">
              <a:spAutoFit/>
            </a:bodyPr>
            <a:lstStyle/>
            <a:p>
              <a:pPr algn="l"/>
              <a:r>
                <a:rPr lang="ru-RU" b="1" spc="0" baseline="0" dirty="0">
                  <a:solidFill>
                    <a:schemeClr val="accent4">
                      <a:lumMod val="50000"/>
                    </a:schemeClr>
                  </a:solidFill>
                  <a:latin typeface="Arial"/>
                  <a:cs typeface="Arial"/>
                  <a:sym typeface="Arial"/>
                  <a:rtl val="0"/>
                </a:rPr>
                <a:t>1</a:t>
              </a:r>
              <a:r>
                <a:rPr lang="en-US" b="1" spc="0" baseline="0" dirty="0">
                  <a:solidFill>
                    <a:schemeClr val="accent4">
                      <a:lumMod val="50000"/>
                    </a:schemeClr>
                  </a:solidFill>
                  <a:latin typeface="Arial"/>
                  <a:cs typeface="Arial"/>
                  <a:sym typeface="Arial"/>
                  <a:rtl val="0"/>
                </a:rPr>
                <a:t>2</a:t>
              </a:r>
              <a:r>
                <a:rPr lang="ru-RU" sz="1400" b="1" spc="0" baseline="0" dirty="0">
                  <a:solidFill>
                    <a:schemeClr val="accent4">
                      <a:lumMod val="50000"/>
                    </a:schemeClr>
                  </a:solidFill>
                  <a:latin typeface="Arial"/>
                  <a:cs typeface="Arial"/>
                  <a:sym typeface="Arial"/>
                  <a:rtl val="0"/>
                </a:rPr>
                <a:t>% ПО</a:t>
              </a:r>
            </a:p>
          </p:txBody>
        </p:sp>
        <p:sp>
          <p:nvSpPr>
            <p:cNvPr id="81" name="Рисунок 11">
              <a:extLst>
                <a:ext uri="{FF2B5EF4-FFF2-40B4-BE49-F238E27FC236}">
                  <a16:creationId xmlns:a16="http://schemas.microsoft.com/office/drawing/2014/main" id="{3D21000D-3B20-4EDE-A20E-A84CCF0AC810}"/>
                </a:ext>
              </a:extLst>
            </p:cNvPr>
            <p:cNvSpPr txBox="1"/>
            <p:nvPr/>
          </p:nvSpPr>
          <p:spPr>
            <a:xfrm>
              <a:off x="6093011" y="4004817"/>
              <a:ext cx="740587" cy="369332"/>
            </a:xfrm>
            <a:prstGeom prst="rect">
              <a:avLst/>
            </a:prstGeom>
            <a:noFill/>
          </p:spPr>
          <p:txBody>
            <a:bodyPr wrap="none" lIns="0" rIns="0" rtlCol="0">
              <a:spAutoFit/>
            </a:bodyPr>
            <a:lstStyle/>
            <a:p>
              <a:pPr algn="l"/>
              <a:r>
                <a:rPr lang="en-US" b="1" spc="0" baseline="0" dirty="0">
                  <a:solidFill>
                    <a:schemeClr val="accent4"/>
                  </a:solidFill>
                  <a:latin typeface="Arial"/>
                  <a:cs typeface="Arial"/>
                  <a:sym typeface="Arial"/>
                  <a:rtl val="0"/>
                </a:rPr>
                <a:t>73</a:t>
              </a:r>
              <a:r>
                <a:rPr lang="ru-RU" sz="1400" b="1" spc="0" baseline="0" dirty="0">
                  <a:solidFill>
                    <a:schemeClr val="accent4"/>
                  </a:solidFill>
                  <a:latin typeface="Arial"/>
                  <a:cs typeface="Arial"/>
                  <a:sym typeface="Arial"/>
                  <a:rtl val="0"/>
                </a:rPr>
                <a:t>%</a:t>
              </a:r>
              <a:r>
                <a:rPr lang="ru-RU" sz="1600" b="1" spc="0" baseline="0" dirty="0">
                  <a:solidFill>
                    <a:schemeClr val="accent4"/>
                  </a:solidFill>
                  <a:latin typeface="Arial"/>
                  <a:cs typeface="Arial"/>
                  <a:sym typeface="Arial"/>
                  <a:rtl val="0"/>
                </a:rPr>
                <a:t> </a:t>
              </a:r>
              <a:r>
                <a:rPr lang="ru-RU" sz="1400" b="1" dirty="0">
                  <a:solidFill>
                    <a:schemeClr val="accent4"/>
                  </a:solidFill>
                  <a:latin typeface="Arial"/>
                  <a:cs typeface="Arial"/>
                  <a:sym typeface="Arial"/>
                  <a:rtl val="0"/>
                </a:rPr>
                <a:t>ЧО</a:t>
              </a:r>
              <a:endParaRPr lang="ru-RU" sz="1400" b="1" spc="0" baseline="0" dirty="0">
                <a:solidFill>
                  <a:schemeClr val="accent4"/>
                </a:solidFill>
                <a:latin typeface="Arial"/>
                <a:cs typeface="Arial"/>
                <a:sym typeface="Arial"/>
                <a:rtl val="0"/>
              </a:endParaRPr>
            </a:p>
          </p:txBody>
        </p:sp>
        <p:sp>
          <p:nvSpPr>
            <p:cNvPr id="86" name="Рисунок 11">
              <a:extLst>
                <a:ext uri="{FF2B5EF4-FFF2-40B4-BE49-F238E27FC236}">
                  <a16:creationId xmlns:a16="http://schemas.microsoft.com/office/drawing/2014/main" id="{960CAC55-C639-4336-A6CF-C4546E3E3250}"/>
                </a:ext>
              </a:extLst>
            </p:cNvPr>
            <p:cNvSpPr/>
            <p:nvPr/>
          </p:nvSpPr>
          <p:spPr>
            <a:xfrm>
              <a:off x="7979999" y="5099118"/>
              <a:ext cx="545110" cy="45719"/>
            </a:xfrm>
            <a:custGeom>
              <a:avLst/>
              <a:gdLst>
                <a:gd name="connsiteX0" fmla="*/ 0 w 449368"/>
                <a:gd name="connsiteY0" fmla="*/ 0 h 13101"/>
                <a:gd name="connsiteX1" fmla="*/ 449369 w 449368"/>
                <a:gd name="connsiteY1" fmla="*/ 0 h 13101"/>
              </a:gdLst>
              <a:ahLst/>
              <a:cxnLst>
                <a:cxn ang="0">
                  <a:pos x="connsiteX0" y="connsiteY0"/>
                </a:cxn>
                <a:cxn ang="0">
                  <a:pos x="connsiteX1" y="connsiteY1"/>
                </a:cxn>
              </a:cxnLst>
              <a:rect l="l" t="t" r="r" b="b"/>
              <a:pathLst>
                <a:path w="449368" h="13101">
                  <a:moveTo>
                    <a:pt x="0" y="0"/>
                  </a:moveTo>
                  <a:lnTo>
                    <a:pt x="449369" y="0"/>
                  </a:lnTo>
                </a:path>
              </a:pathLst>
            </a:custGeom>
            <a:ln w="22225" cap="flat">
              <a:solidFill>
                <a:schemeClr val="accent6"/>
              </a:solidFill>
              <a:prstDash val="solid"/>
              <a:miter/>
            </a:ln>
          </p:spPr>
          <p:txBody>
            <a:bodyPr rtlCol="0" anchor="ctr"/>
            <a:lstStyle/>
            <a:p>
              <a:endParaRPr lang="ru-RU"/>
            </a:p>
          </p:txBody>
        </p:sp>
        <p:sp>
          <p:nvSpPr>
            <p:cNvPr id="87" name="Рисунок 11">
              <a:extLst>
                <a:ext uri="{FF2B5EF4-FFF2-40B4-BE49-F238E27FC236}">
                  <a16:creationId xmlns:a16="http://schemas.microsoft.com/office/drawing/2014/main" id="{75A0C9F7-9C7E-46DB-924A-E35DE24F5D79}"/>
                </a:ext>
              </a:extLst>
            </p:cNvPr>
            <p:cNvSpPr txBox="1"/>
            <p:nvPr/>
          </p:nvSpPr>
          <p:spPr>
            <a:xfrm>
              <a:off x="8582044" y="4884019"/>
              <a:ext cx="887231" cy="369332"/>
            </a:xfrm>
            <a:prstGeom prst="rect">
              <a:avLst/>
            </a:prstGeom>
            <a:noFill/>
          </p:spPr>
          <p:txBody>
            <a:bodyPr wrap="square" lIns="0" rIns="0" rtlCol="0">
              <a:spAutoFit/>
            </a:bodyPr>
            <a:lstStyle/>
            <a:p>
              <a:pPr algn="l"/>
              <a:r>
                <a:rPr lang="en-US" b="1" spc="0" baseline="0" dirty="0">
                  <a:solidFill>
                    <a:schemeClr val="accent6">
                      <a:lumMod val="75000"/>
                    </a:schemeClr>
                  </a:solidFill>
                  <a:latin typeface="Arial"/>
                  <a:cs typeface="Arial"/>
                  <a:sym typeface="Arial"/>
                  <a:rtl val="0"/>
                </a:rPr>
                <a:t>15</a:t>
              </a:r>
              <a:r>
                <a:rPr lang="ru-RU" sz="1400" b="1" spc="0" baseline="0" dirty="0">
                  <a:solidFill>
                    <a:schemeClr val="accent6">
                      <a:lumMod val="75000"/>
                    </a:schemeClr>
                  </a:solidFill>
                  <a:latin typeface="Arial"/>
                  <a:cs typeface="Arial"/>
                  <a:sym typeface="Arial"/>
                  <a:rtl val="0"/>
                </a:rPr>
                <a:t>% СЗ</a:t>
              </a:r>
            </a:p>
          </p:txBody>
        </p:sp>
        <p:grpSp>
          <p:nvGrpSpPr>
            <p:cNvPr id="88" name="Группа 87">
              <a:extLst>
                <a:ext uri="{FF2B5EF4-FFF2-40B4-BE49-F238E27FC236}">
                  <a16:creationId xmlns:a16="http://schemas.microsoft.com/office/drawing/2014/main" id="{EE2F9E58-494B-41B0-8385-5BE2F500383C}"/>
                </a:ext>
              </a:extLst>
            </p:cNvPr>
            <p:cNvGrpSpPr/>
            <p:nvPr/>
          </p:nvGrpSpPr>
          <p:grpSpPr>
            <a:xfrm>
              <a:off x="7013271" y="3666860"/>
              <a:ext cx="1586491" cy="1586491"/>
              <a:chOff x="6963326" y="3666860"/>
              <a:chExt cx="1586491" cy="1586491"/>
            </a:xfrm>
          </p:grpSpPr>
          <p:sp>
            <p:nvSpPr>
              <p:cNvPr id="34" name="Дуга 33">
                <a:extLst>
                  <a:ext uri="{FF2B5EF4-FFF2-40B4-BE49-F238E27FC236}">
                    <a16:creationId xmlns:a16="http://schemas.microsoft.com/office/drawing/2014/main" id="{29C2C898-3C77-405F-BBC9-3581A6C4AB57}"/>
                  </a:ext>
                </a:extLst>
              </p:cNvPr>
              <p:cNvSpPr>
                <a:spLocks noChangeAspect="1"/>
              </p:cNvSpPr>
              <p:nvPr/>
            </p:nvSpPr>
            <p:spPr>
              <a:xfrm>
                <a:off x="6982192" y="3771667"/>
                <a:ext cx="1098000" cy="1098000"/>
              </a:xfrm>
              <a:prstGeom prst="arc">
                <a:avLst>
                  <a:gd name="adj1" fmla="val 2334397"/>
                  <a:gd name="adj2" fmla="val 7952984"/>
                </a:avLst>
              </a:prstGeom>
              <a:ln w="635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5" name="Дуга 44">
                <a:extLst>
                  <a:ext uri="{FF2B5EF4-FFF2-40B4-BE49-F238E27FC236}">
                    <a16:creationId xmlns:a16="http://schemas.microsoft.com/office/drawing/2014/main" id="{079BE168-A5C8-481E-975C-AA0D015BBFF1}"/>
                  </a:ext>
                </a:extLst>
              </p:cNvPr>
              <p:cNvSpPr>
                <a:spLocks noChangeAspect="1"/>
              </p:cNvSpPr>
              <p:nvPr/>
            </p:nvSpPr>
            <p:spPr>
              <a:xfrm>
                <a:off x="6982192" y="3771667"/>
                <a:ext cx="1098000" cy="1098000"/>
              </a:xfrm>
              <a:prstGeom prst="arc">
                <a:avLst>
                  <a:gd name="adj1" fmla="val 5613089"/>
                  <a:gd name="adj2" fmla="val 8062798"/>
                </a:avLst>
              </a:prstGeom>
              <a:ln w="63500" cap="rnd">
                <a:solidFill>
                  <a:schemeClr val="tx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4" name="Дуга 73">
                <a:extLst>
                  <a:ext uri="{FF2B5EF4-FFF2-40B4-BE49-F238E27FC236}">
                    <a16:creationId xmlns:a16="http://schemas.microsoft.com/office/drawing/2014/main" id="{B482F0CA-FB98-431A-9612-29CAE8C9EA46}"/>
                  </a:ext>
                </a:extLst>
              </p:cNvPr>
              <p:cNvSpPr>
                <a:spLocks noChangeAspect="1"/>
              </p:cNvSpPr>
              <p:nvPr/>
            </p:nvSpPr>
            <p:spPr>
              <a:xfrm>
                <a:off x="7019491" y="3992773"/>
                <a:ext cx="1098000" cy="1098000"/>
              </a:xfrm>
              <a:prstGeom prst="arc">
                <a:avLst>
                  <a:gd name="adj1" fmla="val 4639384"/>
                  <a:gd name="adj2" fmla="val 7952984"/>
                </a:avLst>
              </a:prstGeom>
              <a:ln w="635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5" name="Дуга 74">
                <a:extLst>
                  <a:ext uri="{FF2B5EF4-FFF2-40B4-BE49-F238E27FC236}">
                    <a16:creationId xmlns:a16="http://schemas.microsoft.com/office/drawing/2014/main" id="{EEAF7A06-F88E-43AC-B4ED-3B737B30188B}"/>
                  </a:ext>
                </a:extLst>
              </p:cNvPr>
              <p:cNvSpPr>
                <a:spLocks noChangeAspect="1"/>
              </p:cNvSpPr>
              <p:nvPr/>
            </p:nvSpPr>
            <p:spPr>
              <a:xfrm>
                <a:off x="7019491" y="3992773"/>
                <a:ext cx="1098000" cy="1098000"/>
              </a:xfrm>
              <a:prstGeom prst="arc">
                <a:avLst>
                  <a:gd name="adj1" fmla="val 5226086"/>
                  <a:gd name="adj2" fmla="val 10153815"/>
                </a:avLst>
              </a:prstGeom>
              <a:ln w="63500" cap="rnd">
                <a:solidFill>
                  <a:schemeClr val="tx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6" name="Рисунок 11">
                <a:extLst>
                  <a:ext uri="{FF2B5EF4-FFF2-40B4-BE49-F238E27FC236}">
                    <a16:creationId xmlns:a16="http://schemas.microsoft.com/office/drawing/2014/main" id="{CCA03F7B-4731-4592-80C9-B513261B1C37}"/>
                  </a:ext>
                </a:extLst>
              </p:cNvPr>
              <p:cNvSpPr/>
              <p:nvPr/>
            </p:nvSpPr>
            <p:spPr>
              <a:xfrm>
                <a:off x="6963326" y="3666860"/>
                <a:ext cx="1586491" cy="1586491"/>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E8E0F0"/>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77" name="Рисунок 11">
                <a:extLst>
                  <a:ext uri="{FF2B5EF4-FFF2-40B4-BE49-F238E27FC236}">
                    <a16:creationId xmlns:a16="http://schemas.microsoft.com/office/drawing/2014/main" id="{1BD0129C-63A5-4C33-A006-4F834B8174D8}"/>
                  </a:ext>
                </a:extLst>
              </p:cNvPr>
              <p:cNvSpPr/>
              <p:nvPr/>
            </p:nvSpPr>
            <p:spPr>
              <a:xfrm>
                <a:off x="7023458" y="3726686"/>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rgbClr val="F7F9ED"/>
              </a:solidFill>
              <a:ln w="13100" cap="flat">
                <a:noFill/>
                <a:prstDash val="solid"/>
                <a:miter/>
              </a:ln>
              <a:effectLst>
                <a:outerShdw blurRad="50800" dist="38100" dir="10800000" algn="r" rotWithShape="0">
                  <a:prstClr val="black">
                    <a:alpha val="40000"/>
                  </a:prstClr>
                </a:outerShdw>
              </a:effectLst>
            </p:spPr>
            <p:txBody>
              <a:bodyPr rtlCol="0" anchor="ctr"/>
              <a:lstStyle/>
              <a:p>
                <a:endParaRPr lang="ru-RU"/>
              </a:p>
            </p:txBody>
          </p:sp>
          <p:sp>
            <p:nvSpPr>
              <p:cNvPr id="79" name="Рисунок 11">
                <a:extLst>
                  <a:ext uri="{FF2B5EF4-FFF2-40B4-BE49-F238E27FC236}">
                    <a16:creationId xmlns:a16="http://schemas.microsoft.com/office/drawing/2014/main" id="{C78556EF-86D7-4502-976D-8E59F8C13158}"/>
                  </a:ext>
                </a:extLst>
              </p:cNvPr>
              <p:cNvSpPr txBox="1"/>
              <p:nvPr/>
            </p:nvSpPr>
            <p:spPr>
              <a:xfrm>
                <a:off x="7170456" y="4077619"/>
                <a:ext cx="1154561" cy="646331"/>
              </a:xfrm>
              <a:prstGeom prst="rect">
                <a:avLst/>
              </a:prstGeom>
              <a:noFill/>
            </p:spPr>
            <p:txBody>
              <a:bodyPr wrap="square" lIns="0" rIns="0" rtlCol="0">
                <a:spAutoFit/>
              </a:bodyPr>
              <a:lstStyle/>
              <a:p>
                <a:pPr algn="ctr"/>
                <a:r>
                  <a:rPr lang="en-US" sz="3600" b="1" spc="0" baseline="0" dirty="0">
                    <a:solidFill>
                      <a:schemeClr val="accent5"/>
                    </a:solidFill>
                    <a:latin typeface="Arial"/>
                    <a:cs typeface="Arial"/>
                    <a:sym typeface="Arial"/>
                    <a:rtl val="0"/>
                  </a:rPr>
                  <a:t>100</a:t>
                </a:r>
                <a:r>
                  <a:rPr lang="ru-RU" sz="2800" b="1" spc="0" baseline="0" dirty="0">
                    <a:solidFill>
                      <a:schemeClr val="accent5"/>
                    </a:solidFill>
                    <a:latin typeface="Arial"/>
                    <a:cs typeface="Arial"/>
                    <a:sym typeface="Arial"/>
                    <a:rtl val="0"/>
                  </a:rPr>
                  <a:t>%</a:t>
                </a:r>
                <a:endParaRPr lang="ru-RU" sz="4000" b="1" spc="0" baseline="0" dirty="0">
                  <a:solidFill>
                    <a:schemeClr val="accent5"/>
                  </a:solidFill>
                  <a:latin typeface="Arial"/>
                  <a:cs typeface="Arial"/>
                  <a:sym typeface="Arial"/>
                  <a:rtl val="0"/>
                </a:endParaRPr>
              </a:p>
            </p:txBody>
          </p:sp>
          <p:sp>
            <p:nvSpPr>
              <p:cNvPr id="82" name="Рисунок 11">
                <a:extLst>
                  <a:ext uri="{FF2B5EF4-FFF2-40B4-BE49-F238E27FC236}">
                    <a16:creationId xmlns:a16="http://schemas.microsoft.com/office/drawing/2014/main" id="{D7D145B8-3076-4C95-8C0C-6A9E5144E48A}"/>
                  </a:ext>
                </a:extLst>
              </p:cNvPr>
              <p:cNvSpPr/>
              <p:nvPr/>
            </p:nvSpPr>
            <p:spPr>
              <a:xfrm>
                <a:off x="7019491" y="3726686"/>
                <a:ext cx="1457246" cy="1457246"/>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noFill/>
              <a:ln w="152400" cap="flat">
                <a:solidFill>
                  <a:schemeClr val="accent4">
                    <a:lumMod val="40000"/>
                    <a:lumOff val="60000"/>
                  </a:schemeClr>
                </a:solidFill>
                <a:prstDash val="solid"/>
                <a:miter/>
              </a:ln>
            </p:spPr>
            <p:txBody>
              <a:bodyPr rtlCol="0" anchor="ctr"/>
              <a:lstStyle/>
              <a:p>
                <a:endParaRPr lang="ru-RU"/>
              </a:p>
            </p:txBody>
          </p:sp>
          <p:sp>
            <p:nvSpPr>
              <p:cNvPr id="83" name="Рисунок 11">
                <a:extLst>
                  <a:ext uri="{FF2B5EF4-FFF2-40B4-BE49-F238E27FC236}">
                    <a16:creationId xmlns:a16="http://schemas.microsoft.com/office/drawing/2014/main" id="{1FD99E2C-98FB-4BF1-80B7-DF5BBDD6AD37}"/>
                  </a:ext>
                </a:extLst>
              </p:cNvPr>
              <p:cNvSpPr txBox="1"/>
              <p:nvPr/>
            </p:nvSpPr>
            <p:spPr>
              <a:xfrm>
                <a:off x="7247136" y="4638470"/>
                <a:ext cx="933660" cy="307777"/>
              </a:xfrm>
              <a:prstGeom prst="rect">
                <a:avLst/>
              </a:prstGeom>
              <a:noFill/>
            </p:spPr>
            <p:txBody>
              <a:bodyPr wrap="square" lIns="0" rIns="0" rtlCol="0">
                <a:spAutoFit/>
              </a:bodyPr>
              <a:lstStyle/>
              <a:p>
                <a:pPr algn="ctr"/>
                <a:r>
                  <a:rPr lang="ru-RU" sz="1400" spc="0" baseline="0" dirty="0">
                    <a:solidFill>
                      <a:schemeClr val="tx2"/>
                    </a:solidFill>
                    <a:latin typeface="Arial"/>
                    <a:cs typeface="Arial"/>
                    <a:sym typeface="Arial"/>
                    <a:rtl val="0"/>
                  </a:rPr>
                  <a:t>ЧКЗ</a:t>
                </a:r>
              </a:p>
            </p:txBody>
          </p:sp>
          <p:sp>
            <p:nvSpPr>
              <p:cNvPr id="71" name="Дуга 70">
                <a:extLst>
                  <a:ext uri="{FF2B5EF4-FFF2-40B4-BE49-F238E27FC236}">
                    <a16:creationId xmlns:a16="http://schemas.microsoft.com/office/drawing/2014/main" id="{07544FA6-4AC7-4F9F-BA33-C2F7B25FE7D7}"/>
                  </a:ext>
                </a:extLst>
              </p:cNvPr>
              <p:cNvSpPr>
                <a:spLocks noChangeAspect="1"/>
              </p:cNvSpPr>
              <p:nvPr/>
            </p:nvSpPr>
            <p:spPr>
              <a:xfrm>
                <a:off x="7018737" y="3725932"/>
                <a:ext cx="1458000" cy="1458000"/>
              </a:xfrm>
              <a:prstGeom prst="arc">
                <a:avLst>
                  <a:gd name="adj1" fmla="val 2334397"/>
                  <a:gd name="adj2" fmla="val 7952984"/>
                </a:avLst>
              </a:prstGeom>
              <a:ln w="1524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2" name="Дуга 71">
                <a:extLst>
                  <a:ext uri="{FF2B5EF4-FFF2-40B4-BE49-F238E27FC236}">
                    <a16:creationId xmlns:a16="http://schemas.microsoft.com/office/drawing/2014/main" id="{2E21709F-86CB-46A4-B5F7-5C6923D5D382}"/>
                  </a:ext>
                </a:extLst>
              </p:cNvPr>
              <p:cNvSpPr>
                <a:spLocks noChangeAspect="1"/>
              </p:cNvSpPr>
              <p:nvPr/>
            </p:nvSpPr>
            <p:spPr>
              <a:xfrm>
                <a:off x="7018737" y="3725932"/>
                <a:ext cx="1458000" cy="1458000"/>
              </a:xfrm>
              <a:prstGeom prst="arc">
                <a:avLst>
                  <a:gd name="adj1" fmla="val 5613089"/>
                  <a:gd name="adj2" fmla="val 8062798"/>
                </a:avLst>
              </a:prstGeom>
              <a:ln w="152400" cap="rnd">
                <a:solidFill>
                  <a:schemeClr val="accent4">
                    <a:lumMod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pSp>
      </p:grpSp>
      <p:grpSp>
        <p:nvGrpSpPr>
          <p:cNvPr id="111" name="Группа 110">
            <a:extLst>
              <a:ext uri="{FF2B5EF4-FFF2-40B4-BE49-F238E27FC236}">
                <a16:creationId xmlns:a16="http://schemas.microsoft.com/office/drawing/2014/main" id="{63DA4ACD-13DA-40E5-937A-5B7F6422BE7D}"/>
              </a:ext>
            </a:extLst>
          </p:cNvPr>
          <p:cNvGrpSpPr/>
          <p:nvPr/>
        </p:nvGrpSpPr>
        <p:grpSpPr>
          <a:xfrm>
            <a:off x="6013465" y="4031317"/>
            <a:ext cx="1868697" cy="1496655"/>
            <a:chOff x="3516651" y="7397066"/>
            <a:chExt cx="1588479" cy="1304998"/>
          </a:xfrm>
        </p:grpSpPr>
        <p:sp>
          <p:nvSpPr>
            <p:cNvPr id="94" name="Рисунок 11">
              <a:extLst>
                <a:ext uri="{FF2B5EF4-FFF2-40B4-BE49-F238E27FC236}">
                  <a16:creationId xmlns:a16="http://schemas.microsoft.com/office/drawing/2014/main" id="{9282E965-53B4-4BBA-A3A1-E81668E2C650}"/>
                </a:ext>
              </a:extLst>
            </p:cNvPr>
            <p:cNvSpPr/>
            <p:nvPr/>
          </p:nvSpPr>
          <p:spPr>
            <a:xfrm>
              <a:off x="3516651" y="7397066"/>
              <a:ext cx="1304998" cy="1304998"/>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chemeClr val="accent6">
                <a:lumMod val="20000"/>
                <a:lumOff val="80000"/>
              </a:schemeClr>
            </a:solidFill>
            <a:ln w="13100" cap="flat">
              <a:noFill/>
              <a:prstDash val="solid"/>
              <a:miter/>
            </a:ln>
            <a:effectLst/>
          </p:spPr>
          <p:txBody>
            <a:bodyPr rtlCol="0" anchor="ctr"/>
            <a:lstStyle/>
            <a:p>
              <a:endParaRPr lang="ru-RU"/>
            </a:p>
          </p:txBody>
        </p:sp>
        <p:sp>
          <p:nvSpPr>
            <p:cNvPr id="95" name="Рисунок 11">
              <a:extLst>
                <a:ext uri="{FF2B5EF4-FFF2-40B4-BE49-F238E27FC236}">
                  <a16:creationId xmlns:a16="http://schemas.microsoft.com/office/drawing/2014/main" id="{B7BEBFB4-968A-4199-86E0-E59DF3C12001}"/>
                </a:ext>
              </a:extLst>
            </p:cNvPr>
            <p:cNvSpPr txBox="1"/>
            <p:nvPr/>
          </p:nvSpPr>
          <p:spPr>
            <a:xfrm>
              <a:off x="3591870" y="7678573"/>
              <a:ext cx="1154561" cy="509890"/>
            </a:xfrm>
            <a:prstGeom prst="rect">
              <a:avLst/>
            </a:prstGeom>
            <a:noFill/>
          </p:spPr>
          <p:txBody>
            <a:bodyPr wrap="square" lIns="0" rIns="0" rtlCol="0">
              <a:spAutoFit/>
            </a:bodyPr>
            <a:lstStyle/>
            <a:p>
              <a:pPr algn="ctr"/>
              <a:r>
                <a:rPr lang="en-US" sz="3200" b="1" spc="0" baseline="0" dirty="0">
                  <a:solidFill>
                    <a:schemeClr val="accent4"/>
                  </a:solidFill>
                  <a:latin typeface="Arial"/>
                  <a:cs typeface="Arial"/>
                  <a:sym typeface="Arial"/>
                  <a:rtl val="0"/>
                </a:rPr>
                <a:t>26,7</a:t>
              </a:r>
              <a:endParaRPr lang="ru-RU" sz="3600" b="1" spc="0" baseline="0" dirty="0">
                <a:solidFill>
                  <a:schemeClr val="accent4"/>
                </a:solidFill>
                <a:latin typeface="Arial"/>
                <a:cs typeface="Arial"/>
                <a:sym typeface="Arial"/>
                <a:rtl val="0"/>
              </a:endParaRPr>
            </a:p>
          </p:txBody>
        </p:sp>
        <p:sp>
          <p:nvSpPr>
            <p:cNvPr id="100" name="Рисунок 11">
              <a:extLst>
                <a:ext uri="{FF2B5EF4-FFF2-40B4-BE49-F238E27FC236}">
                  <a16:creationId xmlns:a16="http://schemas.microsoft.com/office/drawing/2014/main" id="{2DD2484D-5210-481E-BECA-B054F49D231B}"/>
                </a:ext>
              </a:extLst>
            </p:cNvPr>
            <p:cNvSpPr txBox="1"/>
            <p:nvPr/>
          </p:nvSpPr>
          <p:spPr>
            <a:xfrm>
              <a:off x="3601180" y="8106439"/>
              <a:ext cx="1173395" cy="221706"/>
            </a:xfrm>
            <a:prstGeom prst="rect">
              <a:avLst/>
            </a:prstGeom>
            <a:noFill/>
          </p:spPr>
          <p:txBody>
            <a:bodyPr wrap="square" lIns="0" rIns="0" rtlCol="0">
              <a:spAutoFit/>
            </a:bodyPr>
            <a:lstStyle/>
            <a:p>
              <a:pPr algn="ctr"/>
              <a:r>
                <a:rPr lang="ru-RU" sz="800" spc="0" baseline="0" dirty="0">
                  <a:solidFill>
                    <a:schemeClr val="accent5"/>
                  </a:solidFill>
                  <a:latin typeface="Arial"/>
                  <a:cs typeface="Arial"/>
                  <a:sym typeface="Arial"/>
                  <a:rtl val="0"/>
                </a:rPr>
                <a:t>(95% ДИ: </a:t>
              </a:r>
              <a:r>
                <a:rPr lang="en-US" sz="800" spc="0" baseline="0" dirty="0">
                  <a:solidFill>
                    <a:schemeClr val="accent5"/>
                  </a:solidFill>
                  <a:latin typeface="Arial"/>
                  <a:cs typeface="Arial"/>
                  <a:sym typeface="Arial"/>
                  <a:rtl val="0"/>
                </a:rPr>
                <a:t>12,1</a:t>
              </a:r>
              <a:r>
                <a:rPr lang="ru-RU" sz="800" spc="0" baseline="0" dirty="0">
                  <a:solidFill>
                    <a:schemeClr val="accent5"/>
                  </a:solidFill>
                  <a:latin typeface="Arial"/>
                  <a:cs typeface="Arial"/>
                  <a:sym typeface="Arial"/>
                  <a:rtl val="0"/>
                </a:rPr>
                <a:t>, </a:t>
              </a:r>
              <a:r>
                <a:rPr lang="en-US" sz="800" dirty="0">
                  <a:solidFill>
                    <a:schemeClr val="accent5"/>
                  </a:solidFill>
                  <a:latin typeface="Arial"/>
                  <a:cs typeface="Arial"/>
                  <a:sym typeface="Arial"/>
                  <a:rtl val="0"/>
                </a:rPr>
                <a:t>NE</a:t>
              </a:r>
              <a:r>
                <a:rPr lang="ru-RU" sz="800" spc="0" baseline="0" dirty="0">
                  <a:solidFill>
                    <a:schemeClr val="accent5"/>
                  </a:solidFill>
                  <a:latin typeface="Arial"/>
                  <a:cs typeface="Arial"/>
                  <a:sym typeface="Arial"/>
                  <a:rtl val="0"/>
                </a:rPr>
                <a:t>)</a:t>
              </a:r>
            </a:p>
          </p:txBody>
        </p:sp>
        <p:sp>
          <p:nvSpPr>
            <p:cNvPr id="101" name="Рисунок 11">
              <a:extLst>
                <a:ext uri="{FF2B5EF4-FFF2-40B4-BE49-F238E27FC236}">
                  <a16:creationId xmlns:a16="http://schemas.microsoft.com/office/drawing/2014/main" id="{8E7AE34C-4D18-4F92-B5D6-B50758916E7E}"/>
                </a:ext>
              </a:extLst>
            </p:cNvPr>
            <p:cNvSpPr txBox="1"/>
            <p:nvPr/>
          </p:nvSpPr>
          <p:spPr>
            <a:xfrm>
              <a:off x="3701160" y="7557097"/>
              <a:ext cx="935980" cy="228109"/>
            </a:xfrm>
            <a:prstGeom prst="rect">
              <a:avLst/>
            </a:prstGeom>
            <a:noFill/>
          </p:spPr>
          <p:txBody>
            <a:bodyPr wrap="square" lIns="0" rIns="0" rtlCol="0">
              <a:spAutoFit/>
            </a:bodyPr>
            <a:lstStyle/>
            <a:p>
              <a:pPr algn="ctr"/>
              <a:r>
                <a:rPr lang="ru-RU" sz="1100" b="1" spc="0" baseline="0" dirty="0">
                  <a:solidFill>
                    <a:schemeClr val="accent4"/>
                  </a:solidFill>
                  <a:latin typeface="Arial"/>
                  <a:cs typeface="Arial"/>
                  <a:sym typeface="Arial"/>
                  <a:rtl val="0"/>
                </a:rPr>
                <a:t>Медиана ДО</a:t>
              </a:r>
            </a:p>
          </p:txBody>
        </p:sp>
        <p:sp>
          <p:nvSpPr>
            <p:cNvPr id="102" name="Рисунок 11">
              <a:extLst>
                <a:ext uri="{FF2B5EF4-FFF2-40B4-BE49-F238E27FC236}">
                  <a16:creationId xmlns:a16="http://schemas.microsoft.com/office/drawing/2014/main" id="{973670BF-6D12-4817-932B-CF06ECE5FC6A}"/>
                </a:ext>
              </a:extLst>
            </p:cNvPr>
            <p:cNvSpPr txBox="1"/>
            <p:nvPr/>
          </p:nvSpPr>
          <p:spPr>
            <a:xfrm>
              <a:off x="4169150" y="7914764"/>
              <a:ext cx="935980" cy="228109"/>
            </a:xfrm>
            <a:prstGeom prst="rect">
              <a:avLst/>
            </a:prstGeom>
            <a:noFill/>
          </p:spPr>
          <p:txBody>
            <a:bodyPr wrap="square" lIns="0" rIns="0" rtlCol="0">
              <a:spAutoFit/>
            </a:bodyPr>
            <a:lstStyle/>
            <a:p>
              <a:pPr algn="ctr"/>
              <a:r>
                <a:rPr lang="ru-RU" sz="1100" b="1" dirty="0">
                  <a:solidFill>
                    <a:schemeClr val="accent4"/>
                  </a:solidFill>
                  <a:latin typeface="Arial"/>
                  <a:cs typeface="Arial"/>
                  <a:sym typeface="Arial"/>
                  <a:rtl val="0"/>
                </a:rPr>
                <a:t>м</a:t>
              </a:r>
              <a:r>
                <a:rPr lang="ru-RU" sz="1100" b="1" spc="0" baseline="0" dirty="0">
                  <a:solidFill>
                    <a:schemeClr val="accent4"/>
                  </a:solidFill>
                  <a:latin typeface="Arial"/>
                  <a:cs typeface="Arial"/>
                  <a:sym typeface="Arial"/>
                  <a:rtl val="0"/>
                </a:rPr>
                <a:t>ес.</a:t>
              </a:r>
            </a:p>
          </p:txBody>
        </p:sp>
        <p:sp>
          <p:nvSpPr>
            <p:cNvPr id="103" name="Рисунок 11">
              <a:extLst>
                <a:ext uri="{FF2B5EF4-FFF2-40B4-BE49-F238E27FC236}">
                  <a16:creationId xmlns:a16="http://schemas.microsoft.com/office/drawing/2014/main" id="{EB3B6E13-1456-4C8D-88B9-84940C305B7B}"/>
                </a:ext>
              </a:extLst>
            </p:cNvPr>
            <p:cNvSpPr txBox="1"/>
            <p:nvPr/>
          </p:nvSpPr>
          <p:spPr>
            <a:xfrm>
              <a:off x="3603022" y="8247282"/>
              <a:ext cx="1173395" cy="442800"/>
            </a:xfrm>
            <a:prstGeom prst="rect">
              <a:avLst/>
            </a:prstGeom>
            <a:noFill/>
          </p:spPr>
          <p:txBody>
            <a:bodyPr wrap="square" lIns="0" rIns="0" rtlCol="0">
              <a:spAutoFit/>
            </a:bodyPr>
            <a:lstStyle/>
            <a:p>
              <a:pPr algn="ctr"/>
              <a:r>
                <a:rPr lang="ru-RU" sz="900" spc="0" baseline="0" dirty="0">
                  <a:solidFill>
                    <a:schemeClr val="accent5"/>
                  </a:solidFill>
                  <a:latin typeface="Arial"/>
                  <a:cs typeface="Arial"/>
                  <a:sym typeface="Arial"/>
                  <a:rtl val="0"/>
                </a:rPr>
                <a:t>Медиана последующего наблюдения</a:t>
              </a:r>
              <a:r>
                <a:rPr lang="en-US" sz="900" dirty="0">
                  <a:solidFill>
                    <a:schemeClr val="accent5"/>
                  </a:solidFill>
                  <a:latin typeface="Arial"/>
                  <a:cs typeface="Arial"/>
                  <a:sym typeface="Arial"/>
                  <a:rtl val="0"/>
                </a:rPr>
                <a:t>;</a:t>
              </a:r>
            </a:p>
            <a:p>
              <a:pPr algn="ctr"/>
              <a:r>
                <a:rPr lang="en-US" sz="900" spc="0" baseline="0" dirty="0">
                  <a:solidFill>
                    <a:schemeClr val="accent5"/>
                  </a:solidFill>
                  <a:latin typeface="Arial"/>
                  <a:cs typeface="Arial"/>
                  <a:sym typeface="Arial"/>
                  <a:rtl val="0"/>
                </a:rPr>
                <a:t>33,9 </a:t>
              </a:r>
              <a:r>
                <a:rPr lang="ru-RU" sz="900" spc="0" baseline="0" dirty="0">
                  <a:solidFill>
                    <a:schemeClr val="accent5"/>
                  </a:solidFill>
                  <a:latin typeface="Arial"/>
                  <a:cs typeface="Arial"/>
                  <a:sym typeface="Arial"/>
                  <a:rtl val="0"/>
                </a:rPr>
                <a:t>мес.</a:t>
              </a:r>
            </a:p>
          </p:txBody>
        </p:sp>
      </p:grpSp>
      <p:grpSp>
        <p:nvGrpSpPr>
          <p:cNvPr id="110" name="Группа 109">
            <a:extLst>
              <a:ext uri="{FF2B5EF4-FFF2-40B4-BE49-F238E27FC236}">
                <a16:creationId xmlns:a16="http://schemas.microsoft.com/office/drawing/2014/main" id="{A0003A16-4644-4BC4-8731-0F5A65D99600}"/>
              </a:ext>
            </a:extLst>
          </p:cNvPr>
          <p:cNvGrpSpPr/>
          <p:nvPr/>
        </p:nvGrpSpPr>
        <p:grpSpPr>
          <a:xfrm>
            <a:off x="5952196" y="1744452"/>
            <a:ext cx="1570150" cy="1557032"/>
            <a:chOff x="5321716" y="6877241"/>
            <a:chExt cx="1570150" cy="1557032"/>
          </a:xfrm>
        </p:grpSpPr>
        <p:sp>
          <p:nvSpPr>
            <p:cNvPr id="104" name="Рисунок 11">
              <a:extLst>
                <a:ext uri="{FF2B5EF4-FFF2-40B4-BE49-F238E27FC236}">
                  <a16:creationId xmlns:a16="http://schemas.microsoft.com/office/drawing/2014/main" id="{6F49A951-165F-4EEE-A8C2-669FC62B6434}"/>
                </a:ext>
              </a:extLst>
            </p:cNvPr>
            <p:cNvSpPr/>
            <p:nvPr/>
          </p:nvSpPr>
          <p:spPr>
            <a:xfrm>
              <a:off x="5325683" y="6877241"/>
              <a:ext cx="1557032" cy="1557032"/>
            </a:xfrm>
            <a:custGeom>
              <a:avLst/>
              <a:gdLst>
                <a:gd name="connsiteX0" fmla="*/ 617063 w 1234126"/>
                <a:gd name="connsiteY0" fmla="*/ 0 h 1234125"/>
                <a:gd name="connsiteX1" fmla="*/ 1234126 w 1234126"/>
                <a:gd name="connsiteY1" fmla="*/ 617063 h 1234125"/>
                <a:gd name="connsiteX2" fmla="*/ 617063 w 1234126"/>
                <a:gd name="connsiteY2" fmla="*/ 1234126 h 1234125"/>
                <a:gd name="connsiteX3" fmla="*/ 0 w 1234126"/>
                <a:gd name="connsiteY3" fmla="*/ 617063 h 1234125"/>
                <a:gd name="connsiteX4" fmla="*/ 617063 w 1234126"/>
                <a:gd name="connsiteY4" fmla="*/ 0 h 123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126" h="1234125">
                  <a:moveTo>
                    <a:pt x="617063" y="0"/>
                  </a:moveTo>
                  <a:cubicBezTo>
                    <a:pt x="957823" y="0"/>
                    <a:pt x="1234126" y="276303"/>
                    <a:pt x="1234126" y="617063"/>
                  </a:cubicBezTo>
                  <a:cubicBezTo>
                    <a:pt x="1234126" y="957823"/>
                    <a:pt x="957823" y="1234126"/>
                    <a:pt x="617063" y="1234126"/>
                  </a:cubicBezTo>
                  <a:cubicBezTo>
                    <a:pt x="276303" y="1234126"/>
                    <a:pt x="0" y="957823"/>
                    <a:pt x="0" y="617063"/>
                  </a:cubicBezTo>
                  <a:cubicBezTo>
                    <a:pt x="0" y="276303"/>
                    <a:pt x="276303" y="0"/>
                    <a:pt x="617063" y="0"/>
                  </a:cubicBezTo>
                </a:path>
              </a:pathLst>
            </a:custGeom>
            <a:solidFill>
              <a:schemeClr val="accent6">
                <a:lumMod val="20000"/>
                <a:lumOff val="80000"/>
              </a:schemeClr>
            </a:solidFill>
            <a:ln w="13100" cap="flat">
              <a:noFill/>
              <a:prstDash val="solid"/>
              <a:miter/>
            </a:ln>
            <a:effectLst/>
          </p:spPr>
          <p:txBody>
            <a:bodyPr rtlCol="0" anchor="ctr"/>
            <a:lstStyle/>
            <a:p>
              <a:endParaRPr lang="ru-RU"/>
            </a:p>
          </p:txBody>
        </p:sp>
        <p:sp>
          <p:nvSpPr>
            <p:cNvPr id="105" name="Рисунок 11">
              <a:extLst>
                <a:ext uri="{FF2B5EF4-FFF2-40B4-BE49-F238E27FC236}">
                  <a16:creationId xmlns:a16="http://schemas.microsoft.com/office/drawing/2014/main" id="{1CA0D5BA-A716-48D9-832E-A88A65986D11}"/>
                </a:ext>
              </a:extLst>
            </p:cNvPr>
            <p:cNvSpPr txBox="1"/>
            <p:nvPr/>
          </p:nvSpPr>
          <p:spPr>
            <a:xfrm>
              <a:off x="5651615" y="7027455"/>
              <a:ext cx="935980" cy="261610"/>
            </a:xfrm>
            <a:prstGeom prst="rect">
              <a:avLst/>
            </a:prstGeom>
            <a:noFill/>
          </p:spPr>
          <p:txBody>
            <a:bodyPr wrap="square" lIns="0" rIns="0" rtlCol="0">
              <a:spAutoFit/>
            </a:bodyPr>
            <a:lstStyle/>
            <a:p>
              <a:pPr algn="ctr"/>
              <a:r>
                <a:rPr lang="ru-RU" sz="1100" b="1" dirty="0">
                  <a:solidFill>
                    <a:schemeClr val="accent4"/>
                  </a:solidFill>
                  <a:latin typeface="Arial"/>
                  <a:cs typeface="Arial"/>
                  <a:sym typeface="Arial"/>
                  <a:rtl val="0"/>
                </a:rPr>
                <a:t>Медиана ДО</a:t>
              </a:r>
            </a:p>
          </p:txBody>
        </p:sp>
        <p:sp>
          <p:nvSpPr>
            <p:cNvPr id="106" name="Рисунок 11">
              <a:extLst>
                <a:ext uri="{FF2B5EF4-FFF2-40B4-BE49-F238E27FC236}">
                  <a16:creationId xmlns:a16="http://schemas.microsoft.com/office/drawing/2014/main" id="{7A1B3217-FB88-4451-B4D5-128FB8141A40}"/>
                </a:ext>
              </a:extLst>
            </p:cNvPr>
            <p:cNvSpPr txBox="1"/>
            <p:nvPr/>
          </p:nvSpPr>
          <p:spPr>
            <a:xfrm>
              <a:off x="5321716" y="7319009"/>
              <a:ext cx="1570150" cy="477054"/>
            </a:xfrm>
            <a:prstGeom prst="rect">
              <a:avLst/>
            </a:prstGeom>
            <a:noFill/>
          </p:spPr>
          <p:txBody>
            <a:bodyPr wrap="square" lIns="0" rIns="0" rtlCol="0">
              <a:spAutoFit/>
            </a:bodyPr>
            <a:lstStyle/>
            <a:p>
              <a:pPr algn="ctr">
                <a:lnSpc>
                  <a:spcPts val="1480"/>
                </a:lnSpc>
              </a:pPr>
              <a:r>
                <a:rPr lang="ru-RU" sz="1400" b="1" spc="0" baseline="0" dirty="0">
                  <a:solidFill>
                    <a:schemeClr val="accent4"/>
                  </a:solidFill>
                  <a:latin typeface="Arial"/>
                  <a:cs typeface="Arial"/>
                  <a:sym typeface="Arial"/>
                  <a:rtl val="0"/>
                </a:rPr>
                <a:t>ЕЩЕ НЕ ДОСТИГНУТА</a:t>
              </a:r>
            </a:p>
          </p:txBody>
        </p:sp>
        <p:sp>
          <p:nvSpPr>
            <p:cNvPr id="107" name="Рисунок 11">
              <a:extLst>
                <a:ext uri="{FF2B5EF4-FFF2-40B4-BE49-F238E27FC236}">
                  <a16:creationId xmlns:a16="http://schemas.microsoft.com/office/drawing/2014/main" id="{D0B953C6-8A92-4036-AA8E-288E17D022A2}"/>
                </a:ext>
              </a:extLst>
            </p:cNvPr>
            <p:cNvSpPr txBox="1"/>
            <p:nvPr/>
          </p:nvSpPr>
          <p:spPr>
            <a:xfrm>
              <a:off x="5472813" y="7910026"/>
              <a:ext cx="1270111" cy="492443"/>
            </a:xfrm>
            <a:prstGeom prst="rect">
              <a:avLst/>
            </a:prstGeom>
            <a:noFill/>
          </p:spPr>
          <p:txBody>
            <a:bodyPr wrap="square" lIns="0" rIns="0" rtlCol="0">
              <a:spAutoFit/>
            </a:bodyPr>
            <a:lstStyle/>
            <a:p>
              <a:pPr algn="ctr"/>
              <a:r>
                <a:rPr lang="ru-RU" sz="800" spc="0" baseline="0" dirty="0">
                  <a:solidFill>
                    <a:schemeClr val="accent5"/>
                  </a:solidFill>
                  <a:latin typeface="Arial"/>
                  <a:cs typeface="Arial"/>
                  <a:sym typeface="Arial"/>
                  <a:rtl val="0"/>
                </a:rPr>
                <a:t>Медиана последующего </a:t>
              </a:r>
              <a:r>
                <a:rPr lang="ru-RU" sz="900" dirty="0">
                  <a:solidFill>
                    <a:schemeClr val="accent5"/>
                  </a:solidFill>
                  <a:latin typeface="Arial"/>
                  <a:cs typeface="Arial"/>
                  <a:sym typeface="Arial"/>
                  <a:rtl val="0"/>
                </a:rPr>
                <a:t>наблюдения</a:t>
              </a:r>
              <a:r>
                <a:rPr lang="en-US" sz="900" dirty="0">
                  <a:solidFill>
                    <a:schemeClr val="accent5"/>
                  </a:solidFill>
                  <a:latin typeface="Arial"/>
                  <a:cs typeface="Arial"/>
                  <a:sym typeface="Arial"/>
                  <a:rtl val="0"/>
                </a:rPr>
                <a:t>;</a:t>
              </a:r>
            </a:p>
            <a:p>
              <a:pPr algn="ctr"/>
              <a:r>
                <a:rPr lang="en-US" sz="900" dirty="0">
                  <a:solidFill>
                    <a:schemeClr val="accent5"/>
                  </a:solidFill>
                  <a:latin typeface="Arial"/>
                  <a:cs typeface="Arial"/>
                  <a:sym typeface="Arial"/>
                  <a:rtl val="0"/>
                </a:rPr>
                <a:t>17,8 </a:t>
              </a:r>
              <a:r>
                <a:rPr lang="ru-RU" sz="900" dirty="0">
                  <a:solidFill>
                    <a:schemeClr val="accent5"/>
                  </a:solidFill>
                  <a:latin typeface="Arial"/>
                  <a:cs typeface="Arial"/>
                  <a:sym typeface="Arial"/>
                  <a:rtl val="0"/>
                </a:rPr>
                <a:t>мес.</a:t>
              </a:r>
            </a:p>
          </p:txBody>
        </p:sp>
        <p:sp>
          <p:nvSpPr>
            <p:cNvPr id="108" name="Рисунок 11">
              <a:extLst>
                <a:ext uri="{FF2B5EF4-FFF2-40B4-BE49-F238E27FC236}">
                  <a16:creationId xmlns:a16="http://schemas.microsoft.com/office/drawing/2014/main" id="{19C375CF-E01E-4476-883B-CE7F1AD7FCFB}"/>
                </a:ext>
              </a:extLst>
            </p:cNvPr>
            <p:cNvSpPr txBox="1"/>
            <p:nvPr/>
          </p:nvSpPr>
          <p:spPr>
            <a:xfrm>
              <a:off x="5514588" y="7728482"/>
              <a:ext cx="1173395" cy="221706"/>
            </a:xfrm>
            <a:prstGeom prst="rect">
              <a:avLst/>
            </a:prstGeom>
            <a:noFill/>
          </p:spPr>
          <p:txBody>
            <a:bodyPr wrap="square" lIns="0" rIns="0" rtlCol="0">
              <a:spAutoFit/>
            </a:bodyPr>
            <a:lstStyle/>
            <a:p>
              <a:pPr algn="ctr"/>
              <a:r>
                <a:rPr lang="ru-RU" sz="800" spc="0" baseline="0" dirty="0">
                  <a:solidFill>
                    <a:schemeClr val="accent5"/>
                  </a:solidFill>
                  <a:latin typeface="Arial"/>
                  <a:cs typeface="Arial"/>
                  <a:sym typeface="Arial"/>
                  <a:rtl val="0"/>
                </a:rPr>
                <a:t>(95% ДИ: </a:t>
              </a:r>
              <a:r>
                <a:rPr lang="en-US" sz="800" spc="0" baseline="0" dirty="0">
                  <a:solidFill>
                    <a:schemeClr val="accent5"/>
                  </a:solidFill>
                  <a:latin typeface="Arial"/>
                  <a:cs typeface="Arial"/>
                  <a:sym typeface="Arial"/>
                  <a:rtl val="0"/>
                </a:rPr>
                <a:t>42,8</a:t>
              </a:r>
              <a:r>
                <a:rPr lang="ru-RU" sz="800" spc="0" baseline="0" dirty="0">
                  <a:solidFill>
                    <a:schemeClr val="accent5"/>
                  </a:solidFill>
                  <a:latin typeface="Arial"/>
                  <a:cs typeface="Arial"/>
                  <a:sym typeface="Arial"/>
                  <a:rtl val="0"/>
                </a:rPr>
                <a:t>, </a:t>
              </a:r>
              <a:r>
                <a:rPr lang="en-US" sz="800" dirty="0">
                  <a:solidFill>
                    <a:schemeClr val="accent5"/>
                  </a:solidFill>
                  <a:latin typeface="Arial"/>
                  <a:cs typeface="Arial"/>
                  <a:sym typeface="Arial"/>
                  <a:rtl val="0"/>
                </a:rPr>
                <a:t>NE</a:t>
              </a:r>
              <a:r>
                <a:rPr lang="ru-RU" sz="800" spc="0" baseline="0" dirty="0">
                  <a:solidFill>
                    <a:schemeClr val="accent5"/>
                  </a:solidFill>
                  <a:latin typeface="Arial"/>
                  <a:cs typeface="Arial"/>
                  <a:sym typeface="Arial"/>
                  <a:rtl val="0"/>
                </a:rPr>
                <a:t>)</a:t>
              </a:r>
            </a:p>
          </p:txBody>
        </p:sp>
      </p:grpSp>
      <p:pic>
        <p:nvPicPr>
          <p:cNvPr id="116" name="Рисунок 115">
            <a:extLst>
              <a:ext uri="{FF2B5EF4-FFF2-40B4-BE49-F238E27FC236}">
                <a16:creationId xmlns:a16="http://schemas.microsoft.com/office/drawing/2014/main" id="{C7FC40CA-D653-4F7D-9C0C-5FF11ED58C4B}"/>
              </a:ext>
            </a:extLst>
          </p:cNvPr>
          <p:cNvPicPr>
            <a:picLocks noChangeAspect="1"/>
          </p:cNvPicPr>
          <p:nvPr/>
        </p:nvPicPr>
        <p:blipFill>
          <a:blip r:embed="rId2"/>
          <a:stretch>
            <a:fillRect/>
          </a:stretch>
        </p:blipFill>
        <p:spPr>
          <a:xfrm>
            <a:off x="843524" y="1782508"/>
            <a:ext cx="365742" cy="475465"/>
          </a:xfrm>
          <a:prstGeom prst="rect">
            <a:avLst/>
          </a:prstGeom>
        </p:spPr>
      </p:pic>
      <p:sp>
        <p:nvSpPr>
          <p:cNvPr id="117" name="TextBox 116">
            <a:extLst>
              <a:ext uri="{FF2B5EF4-FFF2-40B4-BE49-F238E27FC236}">
                <a16:creationId xmlns:a16="http://schemas.microsoft.com/office/drawing/2014/main" id="{7BB922B6-B0AE-4245-B6EE-596E5A427343}"/>
              </a:ext>
            </a:extLst>
          </p:cNvPr>
          <p:cNvSpPr txBox="1"/>
          <p:nvPr/>
        </p:nvSpPr>
        <p:spPr>
          <a:xfrm>
            <a:off x="649482" y="6535585"/>
            <a:ext cx="10003066" cy="338554"/>
          </a:xfrm>
          <a:prstGeom prst="rect">
            <a:avLst/>
          </a:prstGeom>
          <a:noFill/>
        </p:spPr>
        <p:txBody>
          <a:bodyPr wrap="square" lIns="0">
            <a:spAutoFit/>
          </a:bodyPr>
          <a:lstStyle/>
          <a:p>
            <a:pPr algn="l"/>
            <a:r>
              <a:rPr lang="en-US" sz="800" i="0" u="none" strike="noStrike" dirty="0"/>
              <a:t> Wirth </a:t>
            </a:r>
            <a:r>
              <a:rPr lang="en-US" sz="800" b="0" i="0" u="none" strike="noStrike" dirty="0"/>
              <a:t>L. Subbiah V. Worden F. et al. Updated safety and </a:t>
            </a:r>
            <a:r>
              <a:rPr lang="en-US" sz="800" b="0" i="0" u="none" strike="noStrike" dirty="0" err="1"/>
              <a:t>effiсасу</a:t>
            </a:r>
            <a:r>
              <a:rPr lang="en-US" sz="800" b="0" i="0" u="none" strike="noStrike" dirty="0"/>
              <a:t> </a:t>
            </a:r>
            <a:r>
              <a:rPr lang="en-US" sz="800" b="0" i="0" u="none" strike="noStrike" dirty="0" err="1"/>
              <a:t>оf</a:t>
            </a:r>
            <a:r>
              <a:rPr lang="en-US" sz="800" b="0" i="0" u="none" strike="noStrike" dirty="0"/>
              <a:t> </a:t>
            </a:r>
            <a:r>
              <a:rPr lang="en-US" sz="800" b="0" i="0" u="none" strike="noStrike" dirty="0" err="1"/>
              <a:t>selpercatinib</a:t>
            </a:r>
            <a:r>
              <a:rPr lang="en-US" sz="800" b="0" i="0" u="none" strike="noStrike" dirty="0"/>
              <a:t> in patients with RET fusion-positive thyroid cancer</a:t>
            </a:r>
            <a:r>
              <a:rPr lang="en-US" sz="800" dirty="0"/>
              <a:t>:</a:t>
            </a:r>
            <a:r>
              <a:rPr lang="en-US" sz="800" b="0" i="0" u="none" strike="noStrike" dirty="0"/>
              <a:t> data from LIBRETTO-001</a:t>
            </a:r>
            <a:r>
              <a:rPr lang="ru-RU" sz="800" b="0" i="0" u="none" strike="noStrike" dirty="0"/>
              <a:t>. </a:t>
            </a:r>
            <a:r>
              <a:rPr lang="en-US" sz="800" b="0" i="0" u="none" strike="noStrike" dirty="0"/>
              <a:t>Presented at: 2023 ESMO Congress; October </a:t>
            </a:r>
            <a:r>
              <a:rPr lang="es-ES" sz="800" b="0" i="0" u="none" strike="noStrike" dirty="0"/>
              <a:t>20-24. 2023; Madrid. Spain.</a:t>
            </a:r>
            <a:endParaRPr lang="ru" sz="800" u="none" strike="noStrike" dirty="0">
              <a:highlight>
                <a:srgbClr val="000000">
                  <a:alpha val="0"/>
                </a:srgbClr>
              </a:highlight>
              <a:ea typeface="Arial"/>
              <a:cs typeface="Arial" panose="020B0604020202020204" pitchFamily="34" charset="0"/>
            </a:endParaRPr>
          </a:p>
        </p:txBody>
      </p:sp>
      <p:sp>
        <p:nvSpPr>
          <p:cNvPr id="118" name="object 19">
            <a:extLst>
              <a:ext uri="{FF2B5EF4-FFF2-40B4-BE49-F238E27FC236}">
                <a16:creationId xmlns:a16="http://schemas.microsoft.com/office/drawing/2014/main" id="{293C1AB3-B628-4310-B6F0-EA9D85F47880}"/>
              </a:ext>
            </a:extLst>
          </p:cNvPr>
          <p:cNvSpPr txBox="1"/>
          <p:nvPr/>
        </p:nvSpPr>
        <p:spPr>
          <a:xfrm>
            <a:off x="637135" y="5864459"/>
            <a:ext cx="11394937" cy="443225"/>
          </a:xfrm>
          <a:prstGeom prst="rect">
            <a:avLst/>
          </a:prstGeom>
        </p:spPr>
        <p:txBody>
          <a:bodyPr vert="horz" wrap="square" lIns="0" tIns="12700" rIns="0" bIns="0" rtlCol="0">
            <a:noAutofit/>
          </a:bodyPr>
          <a:lstStyle/>
          <a:p>
            <a:pPr rtl="0"/>
            <a:r>
              <a:rPr lang="ru" sz="1000" b="0" i="0" u="none" strike="noStrike" kern="0" dirty="0">
                <a:solidFill>
                  <a:srgbClr val="58585B"/>
                </a:solidFill>
                <a:latin typeface="Museo Sans 300"/>
                <a:cs typeface="Microsoft Sans Serif"/>
              </a:rPr>
              <a:t>ДИ</a:t>
            </a:r>
            <a:r>
              <a:rPr lang="en-US" sz="1000"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доверительный интервал; МРЩЖ</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медуллярный рак щитовидной железы; NE</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не поддается оценке; ВБП</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выживаемость без прогрессирования; RAI</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радиоактивный йод;</a:t>
            </a:r>
            <a:r>
              <a:rPr lang="en-US" sz="1000" b="0" i="0" u="none" strike="noStrike" kern="0" dirty="0">
                <a:solidFill>
                  <a:srgbClr val="58585B"/>
                </a:solidFill>
                <a:latin typeface="Museo Sans 300"/>
                <a:cs typeface="Microsoft Sans Serif"/>
              </a:rPr>
              <a:t> </a:t>
            </a:r>
            <a:br>
              <a:rPr lang="en-US" sz="1000" b="0" i="0" u="none" strike="noStrike" kern="0" dirty="0">
                <a:solidFill>
                  <a:srgbClr val="58585B"/>
                </a:solidFill>
                <a:latin typeface="Museo Sans 300"/>
                <a:cs typeface="Microsoft Sans Serif"/>
              </a:rPr>
            </a:br>
            <a:r>
              <a:rPr lang="ru" sz="1000" b="0" i="1" u="none" strike="noStrike" kern="0" dirty="0">
                <a:solidFill>
                  <a:srgbClr val="58585B"/>
                </a:solidFill>
                <a:latin typeface="Museo Sans 300"/>
                <a:cs typeface="Arial"/>
              </a:rPr>
              <a:t>RET</a:t>
            </a:r>
            <a:r>
              <a:rPr lang="en-US" sz="1000" b="0" i="1" u="none" strike="noStrike" kern="0" dirty="0">
                <a:solidFill>
                  <a:srgbClr val="58585B"/>
                </a:solidFill>
                <a:latin typeface="Museo Sans 300"/>
                <a:cs typeface="Arial"/>
              </a:rPr>
              <a:t>,</a:t>
            </a:r>
            <a:r>
              <a:rPr lang="ru" sz="1000" b="0" i="0" u="none" strike="noStrike" kern="0" dirty="0">
                <a:solidFill>
                  <a:srgbClr val="58585B"/>
                </a:solidFill>
                <a:latin typeface="Museo Sans 300"/>
                <a:cs typeface="Microsoft Sans Serif"/>
              </a:rPr>
              <a:t> преобразованный при трансфекции. ПО – полный ответ, ЧО – частичный ответ. СЗ – стабилизация заболевания, ЧКЗ – частота контроля заболевания</a:t>
            </a:r>
            <a:r>
              <a:rPr lang="ru" sz="1000" kern="0" dirty="0">
                <a:solidFill>
                  <a:srgbClr val="58585B"/>
                </a:solidFill>
                <a:latin typeface="Museo Sans 300"/>
                <a:cs typeface="Microsoft Sans Serif"/>
              </a:rPr>
              <a:t>, ДО – длительность ответа </a:t>
            </a:r>
            <a:endParaRPr sz="1000" kern="0" dirty="0">
              <a:latin typeface="Museo Sans 300"/>
              <a:cs typeface="Microsoft Sans Serif"/>
            </a:endParaRPr>
          </a:p>
        </p:txBody>
      </p:sp>
      <p:sp>
        <p:nvSpPr>
          <p:cNvPr id="119" name="object 20">
            <a:extLst>
              <a:ext uri="{FF2B5EF4-FFF2-40B4-BE49-F238E27FC236}">
                <a16:creationId xmlns:a16="http://schemas.microsoft.com/office/drawing/2014/main" id="{35AC7632-8C2D-410B-BB20-7DFFCADD0662}"/>
              </a:ext>
            </a:extLst>
          </p:cNvPr>
          <p:cNvSpPr txBox="1"/>
          <p:nvPr/>
        </p:nvSpPr>
        <p:spPr>
          <a:xfrm>
            <a:off x="623888" y="6138074"/>
            <a:ext cx="9404350" cy="328295"/>
          </a:xfrm>
          <a:prstGeom prst="rect">
            <a:avLst/>
          </a:prstGeom>
        </p:spPr>
        <p:txBody>
          <a:bodyPr vert="horz" wrap="square" lIns="0" tIns="20320" rIns="0" bIns="0" rtlCol="0">
            <a:noAutofit/>
          </a:bodyPr>
          <a:lstStyle/>
          <a:p>
            <a:pPr rtl="0"/>
            <a:r>
              <a:rPr lang="ru" sz="1000" b="0" i="0" u="none" strike="noStrike" kern="0" dirty="0">
                <a:solidFill>
                  <a:srgbClr val="58585B"/>
                </a:solidFill>
                <a:latin typeface="Museo Sans 300"/>
                <a:cs typeface="Microsoft Sans Serif"/>
              </a:rPr>
              <a:t>*Пациенты не получали системную терапию, кроме RAI</a:t>
            </a:r>
            <a:r>
              <a:rPr lang="ru" sz="1000" b="0" i="0" u="none" strike="noStrike" kern="0" baseline="30303" dirty="0">
                <a:solidFill>
                  <a:srgbClr val="58585B"/>
                </a:solidFill>
                <a:latin typeface="Museo Sans 300"/>
                <a:cs typeface="Microsoft Sans Serif"/>
              </a:rPr>
              <a:t>2</a:t>
            </a:r>
            <a:r>
              <a:rPr lang="ru" sz="1000" b="0" i="0" u="none" strike="noStrike" kern="0" dirty="0">
                <a:solidFill>
                  <a:srgbClr val="58585B"/>
                </a:solidFill>
                <a:latin typeface="Museo Sans 300"/>
                <a:cs typeface="Microsoft Sans Serif"/>
              </a:rPr>
              <a:t>.</a:t>
            </a:r>
            <a:endParaRPr sz="1000" kern="0" baseline="30303" dirty="0">
              <a:latin typeface="Museo Sans 300"/>
              <a:cs typeface="Microsoft Sans Serif"/>
            </a:endParaRPr>
          </a:p>
          <a:p>
            <a:pPr rtl="0"/>
            <a:r>
              <a:rPr lang="ru" sz="1000" b="0" i="0" u="none" strike="noStrike" kern="0" baseline="30303"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Пациенты ранее получали системную терапию (включая сорафениб, ленватиниб или оба препарата) помимо RAI</a:t>
            </a:r>
            <a:r>
              <a:rPr lang="ru" sz="1000" b="0" i="0" u="none" strike="noStrike" kern="0" baseline="30303" dirty="0">
                <a:solidFill>
                  <a:srgbClr val="58585B"/>
                </a:solidFill>
                <a:latin typeface="Museo Sans 300"/>
                <a:cs typeface="Microsoft Sans Serif"/>
              </a:rPr>
              <a:t>2</a:t>
            </a:r>
            <a:endParaRPr sz="1000" kern="0" baseline="30303" dirty="0">
              <a:latin typeface="Museo Sans 300"/>
              <a:cs typeface="Microsoft Sans Serif"/>
            </a:endParaRPr>
          </a:p>
        </p:txBody>
      </p:sp>
      <p:sp>
        <p:nvSpPr>
          <p:cNvPr id="120" name="object 21">
            <a:extLst>
              <a:ext uri="{FF2B5EF4-FFF2-40B4-BE49-F238E27FC236}">
                <a16:creationId xmlns:a16="http://schemas.microsoft.com/office/drawing/2014/main" id="{CC3A558B-2D56-48FF-8552-E4E5A057677E}"/>
              </a:ext>
            </a:extLst>
          </p:cNvPr>
          <p:cNvSpPr txBox="1"/>
          <p:nvPr/>
        </p:nvSpPr>
        <p:spPr>
          <a:xfrm>
            <a:off x="7151693" y="6295863"/>
            <a:ext cx="2986810" cy="112603"/>
          </a:xfrm>
          <a:prstGeom prst="rect">
            <a:avLst/>
          </a:prstGeom>
        </p:spPr>
        <p:txBody>
          <a:bodyPr vert="horz" wrap="square" lIns="0" tIns="12700" rIns="0" bIns="0" rtlCol="0">
            <a:noAutofit/>
          </a:bodyPr>
          <a:lstStyle/>
          <a:p>
            <a:pPr rtl="0"/>
            <a:r>
              <a:rPr lang="ru" sz="1000" b="0" i="0" u="none" strike="noStrike" kern="0" dirty="0">
                <a:solidFill>
                  <a:srgbClr val="58585B"/>
                </a:solidFill>
                <a:latin typeface="Museo Sans 300"/>
                <a:cs typeface="Microsoft Sans Serif"/>
              </a:rPr>
              <a:t>Дата окончания сбора данных 15 января 2023 г.</a:t>
            </a:r>
            <a:endParaRPr sz="1000" kern="0" dirty="0">
              <a:latin typeface="Museo Sans 300"/>
              <a:cs typeface="Microsoft Sans Serif"/>
            </a:endParaRPr>
          </a:p>
        </p:txBody>
      </p:sp>
      <p:sp>
        <p:nvSpPr>
          <p:cNvPr id="122" name="TextBox 121">
            <a:extLst>
              <a:ext uri="{FF2B5EF4-FFF2-40B4-BE49-F238E27FC236}">
                <a16:creationId xmlns:a16="http://schemas.microsoft.com/office/drawing/2014/main" id="{98846F2D-0837-427F-958C-9C7743BDA318}"/>
              </a:ext>
            </a:extLst>
          </p:cNvPr>
          <p:cNvSpPr txBox="1"/>
          <p:nvPr/>
        </p:nvSpPr>
        <p:spPr>
          <a:xfrm>
            <a:off x="839809" y="2407981"/>
            <a:ext cx="1935511" cy="738664"/>
          </a:xfrm>
          <a:prstGeom prst="rect">
            <a:avLst/>
          </a:prstGeom>
          <a:noFill/>
        </p:spPr>
        <p:txBody>
          <a:bodyPr wrap="square" lIns="0">
            <a:spAutoFit/>
          </a:bodyPr>
          <a:lstStyle/>
          <a:p>
            <a:r>
              <a:rPr lang="ru-RU" sz="1400" b="1" i="0" u="none" strike="noStrike" baseline="0" dirty="0">
                <a:solidFill>
                  <a:schemeClr val="accent5"/>
                </a:solidFill>
                <a:latin typeface="Arial" panose="020B0604020202020204" pitchFamily="34" charset="0"/>
              </a:rPr>
              <a:t>Не получавшие системную терапию</a:t>
            </a:r>
          </a:p>
          <a:p>
            <a:r>
              <a:rPr lang="en-US" sz="1400" b="1" i="0" u="none" strike="noStrike" baseline="0" dirty="0">
                <a:solidFill>
                  <a:schemeClr val="accent5"/>
                </a:solidFill>
                <a:latin typeface="Arial" panose="020B0604020202020204" pitchFamily="34" charset="0"/>
              </a:rPr>
              <a:t>(n=24)</a:t>
            </a:r>
            <a:r>
              <a:rPr lang="en-US" sz="1400" b="1" i="0" u="none" strike="noStrike" baseline="30000" dirty="0">
                <a:solidFill>
                  <a:schemeClr val="accent5"/>
                </a:solidFill>
                <a:latin typeface="Arial" panose="020B0604020202020204" pitchFamily="34" charset="0"/>
              </a:rPr>
              <a:t>2</a:t>
            </a:r>
            <a:endParaRPr lang="ru" sz="600" u="none" strike="noStrike" baseline="30000" dirty="0">
              <a:solidFill>
                <a:schemeClr val="accent5"/>
              </a:solidFill>
              <a:highlight>
                <a:srgbClr val="000000">
                  <a:alpha val="0"/>
                </a:srgbClr>
              </a:highlight>
              <a:ea typeface="Arial"/>
              <a:cs typeface="Arial" panose="020B0604020202020204" pitchFamily="34" charset="0"/>
            </a:endParaRPr>
          </a:p>
        </p:txBody>
      </p:sp>
      <p:pic>
        <p:nvPicPr>
          <p:cNvPr id="123" name="Рисунок 122">
            <a:extLst>
              <a:ext uri="{FF2B5EF4-FFF2-40B4-BE49-F238E27FC236}">
                <a16:creationId xmlns:a16="http://schemas.microsoft.com/office/drawing/2014/main" id="{1C29AA66-6C8B-492E-994C-B623B204AA42}"/>
              </a:ext>
            </a:extLst>
          </p:cNvPr>
          <p:cNvPicPr>
            <a:picLocks noChangeAspect="1"/>
          </p:cNvPicPr>
          <p:nvPr/>
        </p:nvPicPr>
        <p:blipFill>
          <a:blip r:embed="rId2"/>
          <a:stretch>
            <a:fillRect/>
          </a:stretch>
        </p:blipFill>
        <p:spPr>
          <a:xfrm>
            <a:off x="844823" y="4117925"/>
            <a:ext cx="365742" cy="475465"/>
          </a:xfrm>
          <a:prstGeom prst="rect">
            <a:avLst/>
          </a:prstGeom>
        </p:spPr>
      </p:pic>
      <p:sp>
        <p:nvSpPr>
          <p:cNvPr id="124" name="TextBox 123">
            <a:extLst>
              <a:ext uri="{FF2B5EF4-FFF2-40B4-BE49-F238E27FC236}">
                <a16:creationId xmlns:a16="http://schemas.microsoft.com/office/drawing/2014/main" id="{FFA90DBE-993D-41C6-B5FC-89E66DCDB1B6}"/>
              </a:ext>
            </a:extLst>
          </p:cNvPr>
          <p:cNvSpPr txBox="1"/>
          <p:nvPr/>
        </p:nvSpPr>
        <p:spPr>
          <a:xfrm>
            <a:off x="888362" y="4637814"/>
            <a:ext cx="1806873" cy="738664"/>
          </a:xfrm>
          <a:prstGeom prst="rect">
            <a:avLst/>
          </a:prstGeom>
          <a:noFill/>
        </p:spPr>
        <p:txBody>
          <a:bodyPr wrap="square" lIns="0">
            <a:spAutoFit/>
          </a:bodyPr>
          <a:lstStyle/>
          <a:p>
            <a:r>
              <a:rPr lang="ru" sz="1400" b="1" i="0" u="none" strike="noStrike" dirty="0">
                <a:solidFill>
                  <a:srgbClr val="58595B"/>
                </a:solidFill>
              </a:rPr>
              <a:t>Ранее получавшие лечение </a:t>
            </a:r>
          </a:p>
          <a:p>
            <a:r>
              <a:rPr lang="en-US" sz="1400" b="1" i="0" u="none" strike="noStrike" baseline="0" dirty="0">
                <a:solidFill>
                  <a:schemeClr val="accent5"/>
                </a:solidFill>
                <a:latin typeface="Arial" panose="020B0604020202020204" pitchFamily="34" charset="0"/>
              </a:rPr>
              <a:t>(n=41)</a:t>
            </a:r>
            <a:r>
              <a:rPr lang="en-US" sz="1400" b="1" i="0" u="none" strike="noStrike" baseline="30000" dirty="0">
                <a:solidFill>
                  <a:schemeClr val="accent5"/>
                </a:solidFill>
                <a:latin typeface="Arial" panose="020B0604020202020204" pitchFamily="34" charset="0"/>
              </a:rPr>
              <a:t>2</a:t>
            </a:r>
            <a:endParaRPr lang="ru" sz="600" u="none" strike="noStrike" baseline="30000" dirty="0">
              <a:solidFill>
                <a:schemeClr val="accent5"/>
              </a:solidFill>
              <a:highlight>
                <a:srgbClr val="000000">
                  <a:alpha val="0"/>
                </a:srgbClr>
              </a:highlight>
              <a:ea typeface="Arial"/>
              <a:cs typeface="Arial" panose="020B0604020202020204" pitchFamily="34" charset="0"/>
            </a:endParaRPr>
          </a:p>
        </p:txBody>
      </p:sp>
      <p:sp>
        <p:nvSpPr>
          <p:cNvPr id="91" name="TextBox 90">
            <a:extLst>
              <a:ext uri="{FF2B5EF4-FFF2-40B4-BE49-F238E27FC236}">
                <a16:creationId xmlns:a16="http://schemas.microsoft.com/office/drawing/2014/main" id="{541A0446-6BF5-0D4C-A879-2CE673965107}"/>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LIBRETTO-001</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extLst>
      <p:ext uri="{BB962C8B-B14F-4D97-AF65-F5344CB8AC3E}">
        <p14:creationId xmlns:p14="http://schemas.microsoft.com/office/powerpoint/2010/main" val="3145132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Заголовок 238">
            <a:extLst>
              <a:ext uri="{FF2B5EF4-FFF2-40B4-BE49-F238E27FC236}">
                <a16:creationId xmlns:a16="http://schemas.microsoft.com/office/drawing/2014/main" id="{FF0F14B2-4F4A-49DF-9962-7AFC15901466}"/>
              </a:ext>
            </a:extLst>
          </p:cNvPr>
          <p:cNvSpPr>
            <a:spLocks noGrp="1"/>
          </p:cNvSpPr>
          <p:nvPr>
            <p:ph type="title"/>
          </p:nvPr>
        </p:nvSpPr>
        <p:spPr>
          <a:noFill/>
        </p:spPr>
        <p:txBody>
          <a:bodyPr vert="horz" lIns="0" tIns="0" rIns="45720" bIns="0" rtlCol="0" anchor="ctr">
            <a:noAutofit/>
          </a:bodyPr>
          <a:lstStyle/>
          <a:p>
            <a:pPr>
              <a:lnSpc>
                <a:spcPct val="80000"/>
              </a:lnSpc>
            </a:pPr>
            <a:r>
              <a:rPr lang="ru-RU" sz="2400" dirty="0">
                <a:highlight>
                  <a:srgbClr val="000000">
                    <a:alpha val="0"/>
                  </a:srgbClr>
                </a:highlight>
                <a:latin typeface="+mn-lt"/>
              </a:rPr>
              <a:t>У всех пациентов с распространенным ДРЩЖ </a:t>
            </a:r>
            <a:br>
              <a:rPr lang="en-US" sz="2400" dirty="0">
                <a:highlight>
                  <a:srgbClr val="000000">
                    <a:alpha val="0"/>
                  </a:srgbClr>
                </a:highlight>
                <a:latin typeface="+mn-lt"/>
              </a:rPr>
            </a:br>
            <a:r>
              <a:rPr lang="ru-RU" sz="2400" dirty="0">
                <a:highlight>
                  <a:srgbClr val="000000">
                    <a:alpha val="0"/>
                  </a:srgbClr>
                </a:highlight>
                <a:latin typeface="+mn-lt"/>
              </a:rPr>
              <a:t>со слиянием гена RET, получавших Рецевмо™, наблюдалось уменьшение размера опухоли.</a:t>
            </a:r>
          </a:p>
        </p:txBody>
      </p:sp>
      <p:sp>
        <p:nvSpPr>
          <p:cNvPr id="240" name="TextBox 239">
            <a:extLst>
              <a:ext uri="{FF2B5EF4-FFF2-40B4-BE49-F238E27FC236}">
                <a16:creationId xmlns:a16="http://schemas.microsoft.com/office/drawing/2014/main" id="{C450EE14-718B-43DC-895D-5FFBDAA20043}"/>
              </a:ext>
            </a:extLst>
          </p:cNvPr>
          <p:cNvSpPr txBox="1"/>
          <p:nvPr/>
        </p:nvSpPr>
        <p:spPr>
          <a:xfrm>
            <a:off x="559724" y="1418801"/>
            <a:ext cx="9451860" cy="605446"/>
          </a:xfrm>
          <a:prstGeom prst="rect">
            <a:avLst/>
          </a:prstGeom>
          <a:noFill/>
        </p:spPr>
        <p:txBody>
          <a:bodyPr wrap="square" rtlCol="0">
            <a:noAutofit/>
          </a:bodyPr>
          <a:lstStyle/>
          <a:p>
            <a:r>
              <a:rPr lang="ru-RU" sz="1600" b="1" dirty="0">
                <a:solidFill>
                  <a:srgbClr val="662C91"/>
                </a:solidFill>
                <a:latin typeface="Arial" panose="020B0604020202020204" pitchFamily="34" charset="0"/>
                <a:cs typeface="Arial" panose="020B0604020202020204" pitchFamily="34" charset="0"/>
              </a:rPr>
              <a:t>Максимальное уменьшение размера опухоли по сравнению с исходным уровнем </a:t>
            </a:r>
            <a:br>
              <a:rPr lang="ru-RU" sz="1600" b="1" dirty="0">
                <a:solidFill>
                  <a:srgbClr val="662C91"/>
                </a:solidFill>
                <a:latin typeface="Arial" panose="020B0604020202020204" pitchFamily="34" charset="0"/>
                <a:cs typeface="Arial" panose="020B0604020202020204" pitchFamily="34" charset="0"/>
              </a:rPr>
            </a:br>
            <a:r>
              <a:rPr lang="ru-RU" sz="1600" b="1" dirty="0">
                <a:solidFill>
                  <a:srgbClr val="662C91"/>
                </a:solidFill>
                <a:latin typeface="Arial" panose="020B0604020202020204" pitchFamily="34" charset="0"/>
                <a:cs typeface="Arial" panose="020B0604020202020204" pitchFamily="34" charset="0"/>
              </a:rPr>
              <a:t>у пациентов, ранее не получавших системную терапию*</a:t>
            </a:r>
            <a:endParaRPr lang="ru-RU" sz="1600" b="1" baseline="30000" dirty="0">
              <a:solidFill>
                <a:srgbClr val="662C91"/>
              </a:solidFill>
              <a:latin typeface="Arial" panose="020B0604020202020204" pitchFamily="34" charset="0"/>
              <a:cs typeface="Arial" panose="020B0604020202020204" pitchFamily="34" charset="0"/>
            </a:endParaRPr>
          </a:p>
        </p:txBody>
      </p:sp>
      <p:sp>
        <p:nvSpPr>
          <p:cNvPr id="248" name="TextBox 247">
            <a:extLst>
              <a:ext uri="{FF2B5EF4-FFF2-40B4-BE49-F238E27FC236}">
                <a16:creationId xmlns:a16="http://schemas.microsoft.com/office/drawing/2014/main" id="{64F165DA-9335-4823-9ABC-E6FB8F97B80B}"/>
              </a:ext>
            </a:extLst>
          </p:cNvPr>
          <p:cNvSpPr txBox="1"/>
          <p:nvPr/>
        </p:nvSpPr>
        <p:spPr>
          <a:xfrm>
            <a:off x="654978" y="6528901"/>
            <a:ext cx="10003066" cy="338554"/>
          </a:xfrm>
          <a:prstGeom prst="rect">
            <a:avLst/>
          </a:prstGeom>
          <a:noFill/>
        </p:spPr>
        <p:txBody>
          <a:bodyPr wrap="square" lIns="0">
            <a:spAutoFit/>
          </a:bodyPr>
          <a:lstStyle/>
          <a:p>
            <a:pPr algn="l"/>
            <a:r>
              <a:rPr lang="en-US" sz="800" i="0" u="none" strike="noStrike" dirty="0"/>
              <a:t> Wirth </a:t>
            </a:r>
            <a:r>
              <a:rPr lang="en-US" sz="800" b="0" i="0" u="none" strike="noStrike" dirty="0"/>
              <a:t>L. Subbiah V. Worden F. et al. Updated safety and </a:t>
            </a:r>
            <a:r>
              <a:rPr lang="en-US" sz="800" b="0" i="0" u="none" strike="noStrike" dirty="0" err="1"/>
              <a:t>effiсасу</a:t>
            </a:r>
            <a:r>
              <a:rPr lang="en-US" sz="800" b="0" i="0" u="none" strike="noStrike" dirty="0"/>
              <a:t> </a:t>
            </a:r>
            <a:r>
              <a:rPr lang="en-US" sz="800" b="0" i="0" u="none" strike="noStrike" dirty="0" err="1"/>
              <a:t>оf</a:t>
            </a:r>
            <a:r>
              <a:rPr lang="en-US" sz="800" b="0" i="0" u="none" strike="noStrike" dirty="0"/>
              <a:t> </a:t>
            </a:r>
            <a:r>
              <a:rPr lang="en-US" sz="800" b="0" i="0" u="none" strike="noStrike" dirty="0" err="1"/>
              <a:t>selpercatinib</a:t>
            </a:r>
            <a:r>
              <a:rPr lang="en-US" sz="800" b="0" i="0" u="none" strike="noStrike" dirty="0"/>
              <a:t> in patients with RET fusion-positive thyroid cancer</a:t>
            </a:r>
            <a:r>
              <a:rPr lang="en-US" sz="800" dirty="0"/>
              <a:t>:</a:t>
            </a:r>
            <a:r>
              <a:rPr lang="en-US" sz="800" b="0" i="0" u="none" strike="noStrike" dirty="0"/>
              <a:t> data from LIBRETTO-001</a:t>
            </a:r>
            <a:r>
              <a:rPr lang="ru-RU" sz="800" b="0" i="0" u="none" strike="noStrike" dirty="0"/>
              <a:t>. </a:t>
            </a:r>
            <a:r>
              <a:rPr lang="en-US" sz="800" b="0" i="0" u="none" strike="noStrike" dirty="0"/>
              <a:t>Presented at: 2023 ESMO Congress; October </a:t>
            </a:r>
            <a:r>
              <a:rPr lang="es-ES" sz="800" b="0" i="0" u="none" strike="noStrike" dirty="0"/>
              <a:t>20-24. 2023; Madrid. Spain.</a:t>
            </a:r>
            <a:endParaRPr lang="ru" sz="800" u="none" strike="noStrike" dirty="0">
              <a:highlight>
                <a:srgbClr val="000000">
                  <a:alpha val="0"/>
                </a:srgbClr>
              </a:highlight>
              <a:ea typeface="Arial"/>
              <a:cs typeface="Arial" panose="020B0604020202020204" pitchFamily="34" charset="0"/>
            </a:endParaRPr>
          </a:p>
        </p:txBody>
      </p:sp>
      <p:sp>
        <p:nvSpPr>
          <p:cNvPr id="249" name="TextBox 248">
            <a:extLst>
              <a:ext uri="{FF2B5EF4-FFF2-40B4-BE49-F238E27FC236}">
                <a16:creationId xmlns:a16="http://schemas.microsoft.com/office/drawing/2014/main" id="{57A8C665-65B4-49CB-A95B-EA201DEBE99F}"/>
              </a:ext>
            </a:extLst>
          </p:cNvPr>
          <p:cNvSpPr txBox="1"/>
          <p:nvPr/>
        </p:nvSpPr>
        <p:spPr>
          <a:xfrm>
            <a:off x="649482" y="6011025"/>
            <a:ext cx="11028881" cy="584775"/>
          </a:xfrm>
          <a:prstGeom prst="rect">
            <a:avLst/>
          </a:prstGeom>
          <a:noFill/>
        </p:spPr>
        <p:txBody>
          <a:bodyPr wrap="square" lIns="0">
            <a:spAutoFit/>
          </a:bodyPr>
          <a:lstStyle/>
          <a:p>
            <a:pPr rtl="0"/>
            <a:r>
              <a:rPr kumimoji="0" lang="en-US" sz="800" u="none" strike="noStrike" kern="1200" cap="none" spc="0" normalizeH="0" baseline="0" noProof="0" dirty="0">
                <a:highlight>
                  <a:srgbClr val="000000">
                    <a:alpha val="0"/>
                  </a:srgbClr>
                </a:highlight>
                <a:uLnTx/>
                <a:uFillTx/>
                <a:cs typeface="Arial" panose="020B0604020202020204" pitchFamily="34" charset="0"/>
              </a:rPr>
              <a:t>*</a:t>
            </a:r>
            <a:r>
              <a:rPr kumimoji="0" lang="ru-RU" sz="800" u="none" strike="noStrike" kern="1200" cap="none" spc="0" normalizeH="0" baseline="0" noProof="0" dirty="0">
                <a:highlight>
                  <a:srgbClr val="000000">
                    <a:alpha val="0"/>
                  </a:srgbClr>
                </a:highlight>
                <a:uLnTx/>
                <a:uFillTx/>
                <a:cs typeface="Arial" panose="020B0604020202020204" pitchFamily="34" charset="0"/>
              </a:rPr>
              <a:t>Пациенты, которые не получали предшествующую системную терапию, кроме радиойода (RAI)</a:t>
            </a:r>
            <a:br>
              <a:rPr kumimoji="0" lang="en-US" sz="800" u="none" strike="noStrike" kern="1200" cap="none" spc="0" normalizeH="0" baseline="0" noProof="0" dirty="0">
                <a:highlight>
                  <a:srgbClr val="000000">
                    <a:alpha val="0"/>
                  </a:srgbClr>
                </a:highlight>
                <a:uLnTx/>
                <a:uFillTx/>
                <a:cs typeface="Arial" panose="020B0604020202020204" pitchFamily="34" charset="0"/>
              </a:rPr>
            </a:br>
            <a:r>
              <a:rPr kumimoji="0" lang="ru-RU" sz="800" u="none" strike="noStrike" kern="1200" cap="none" spc="0" normalizeH="0" baseline="0" noProof="0" dirty="0">
                <a:highlight>
                  <a:srgbClr val="000000">
                    <a:alpha val="0"/>
                  </a:srgbClr>
                </a:highlight>
                <a:uLnTx/>
                <a:uFillTx/>
                <a:cs typeface="Arial" panose="020B0604020202020204" pitchFamily="34" charset="0"/>
              </a:rPr>
              <a:t>Наилучшее изменение размера опухоли определялось как отношение наименьшего размера опухоли после исходного уровня к исходной оценке по данным IRC.</a:t>
            </a:r>
          </a:p>
          <a:p>
            <a:pPr rtl="0"/>
            <a:r>
              <a:rPr lang="ru" sz="800" b="0" i="0" u="none" strike="noStrike" kern="0" dirty="0">
                <a:solidFill>
                  <a:srgbClr val="58585B"/>
                </a:solidFill>
                <a:cs typeface="Microsoft Sans Serif"/>
              </a:rPr>
              <a:t>Частота объективного ответа (ЧОО) определялась как полный ответ (ПО) + частичный ответ (ЧО) и оценивалась независимым экспертным комитетом (IRC) в соответствии с Критериями оценки ответа солидных опухолей (RECIST) v1.1</a:t>
            </a:r>
            <a:endParaRPr lang="ru" sz="800" u="none" strike="noStrike" dirty="0">
              <a:highlight>
                <a:srgbClr val="000000">
                  <a:alpha val="0"/>
                </a:srgbClr>
              </a:highlight>
              <a:ea typeface="Arial"/>
              <a:cs typeface="Arial" panose="020B0604020202020204" pitchFamily="34" charset="0"/>
            </a:endParaRPr>
          </a:p>
        </p:txBody>
      </p:sp>
      <p:grpSp>
        <p:nvGrpSpPr>
          <p:cNvPr id="259" name="Группа 258">
            <a:extLst>
              <a:ext uri="{FF2B5EF4-FFF2-40B4-BE49-F238E27FC236}">
                <a16:creationId xmlns:a16="http://schemas.microsoft.com/office/drawing/2014/main" id="{6E517642-C649-45E3-A5CA-0D86BA3DAE2D}"/>
              </a:ext>
            </a:extLst>
          </p:cNvPr>
          <p:cNvGrpSpPr/>
          <p:nvPr/>
        </p:nvGrpSpPr>
        <p:grpSpPr>
          <a:xfrm>
            <a:off x="999701" y="2209330"/>
            <a:ext cx="8061329" cy="2956998"/>
            <a:chOff x="1015165" y="1980039"/>
            <a:chExt cx="8061329" cy="2956998"/>
          </a:xfrm>
        </p:grpSpPr>
        <p:cxnSp>
          <p:nvCxnSpPr>
            <p:cNvPr id="21" name="Straight Connector 40">
              <a:extLst>
                <a:ext uri="{FF2B5EF4-FFF2-40B4-BE49-F238E27FC236}">
                  <a16:creationId xmlns:a16="http://schemas.microsoft.com/office/drawing/2014/main" id="{9713E2FE-4724-4613-A3EB-E1C5BC72F44E}"/>
                </a:ext>
              </a:extLst>
            </p:cNvPr>
            <p:cNvCxnSpPr>
              <a:cxnSpLocks/>
            </p:cNvCxnSpPr>
            <p:nvPr/>
          </p:nvCxnSpPr>
          <p:spPr>
            <a:xfrm>
              <a:off x="1736732" y="3198336"/>
              <a:ext cx="7339762" cy="0"/>
            </a:xfrm>
            <a:prstGeom prst="line">
              <a:avLst/>
            </a:prstGeom>
            <a:ln w="12700">
              <a:solidFill>
                <a:schemeClr val="accent5"/>
              </a:solidFill>
              <a:prstDash val="dash"/>
            </a:ln>
            <a:effectLst/>
          </p:spPr>
          <p:style>
            <a:lnRef idx="2">
              <a:schemeClr val="accent1"/>
            </a:lnRef>
            <a:fillRef idx="0">
              <a:schemeClr val="accent1"/>
            </a:fillRef>
            <a:effectRef idx="1">
              <a:schemeClr val="accent1"/>
            </a:effectRef>
            <a:fontRef idx="minor">
              <a:schemeClr val="tx1"/>
            </a:fontRef>
          </p:style>
        </p:cxnSp>
        <p:sp>
          <p:nvSpPr>
            <p:cNvPr id="169" name="Прямоугольник 168">
              <a:extLst>
                <a:ext uri="{FF2B5EF4-FFF2-40B4-BE49-F238E27FC236}">
                  <a16:creationId xmlns:a16="http://schemas.microsoft.com/office/drawing/2014/main" id="{A89C2E71-A45D-40BB-B911-FD74D3513FF7}"/>
                </a:ext>
              </a:extLst>
            </p:cNvPr>
            <p:cNvSpPr/>
            <p:nvPr/>
          </p:nvSpPr>
          <p:spPr>
            <a:xfrm>
              <a:off x="8915402"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0" name="Прямоугольник 169">
              <a:extLst>
                <a:ext uri="{FF2B5EF4-FFF2-40B4-BE49-F238E27FC236}">
                  <a16:creationId xmlns:a16="http://schemas.microsoft.com/office/drawing/2014/main" id="{E10219C3-A0E5-40C6-A466-50ED27377618}"/>
                </a:ext>
              </a:extLst>
            </p:cNvPr>
            <p:cNvSpPr/>
            <p:nvPr/>
          </p:nvSpPr>
          <p:spPr>
            <a:xfrm>
              <a:off x="8803934"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1" name="Прямоугольник 170">
              <a:extLst>
                <a:ext uri="{FF2B5EF4-FFF2-40B4-BE49-F238E27FC236}">
                  <a16:creationId xmlns:a16="http://schemas.microsoft.com/office/drawing/2014/main" id="{9E4C0849-EC1E-4586-9755-C2B400E7AE65}"/>
                </a:ext>
              </a:extLst>
            </p:cNvPr>
            <p:cNvSpPr/>
            <p:nvPr/>
          </p:nvSpPr>
          <p:spPr>
            <a:xfrm>
              <a:off x="8692469"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2" name="Прямоугольник 171">
              <a:extLst>
                <a:ext uri="{FF2B5EF4-FFF2-40B4-BE49-F238E27FC236}">
                  <a16:creationId xmlns:a16="http://schemas.microsoft.com/office/drawing/2014/main" id="{B0420B13-1B37-4A19-8F56-D6355010CAD8}"/>
                </a:ext>
              </a:extLst>
            </p:cNvPr>
            <p:cNvSpPr/>
            <p:nvPr/>
          </p:nvSpPr>
          <p:spPr>
            <a:xfrm>
              <a:off x="8581004"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3" name="Прямоугольник 172">
              <a:extLst>
                <a:ext uri="{FF2B5EF4-FFF2-40B4-BE49-F238E27FC236}">
                  <a16:creationId xmlns:a16="http://schemas.microsoft.com/office/drawing/2014/main" id="{BDC94FAF-8F5F-4698-B254-A95D7F17F375}"/>
                </a:ext>
              </a:extLst>
            </p:cNvPr>
            <p:cNvSpPr/>
            <p:nvPr/>
          </p:nvSpPr>
          <p:spPr>
            <a:xfrm>
              <a:off x="8469539"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4" name="Прямоугольник 173">
              <a:extLst>
                <a:ext uri="{FF2B5EF4-FFF2-40B4-BE49-F238E27FC236}">
                  <a16:creationId xmlns:a16="http://schemas.microsoft.com/office/drawing/2014/main" id="{C63E88FF-C4F9-4B1F-9E43-0E014E54D343}"/>
                </a:ext>
              </a:extLst>
            </p:cNvPr>
            <p:cNvSpPr/>
            <p:nvPr/>
          </p:nvSpPr>
          <p:spPr>
            <a:xfrm>
              <a:off x="8358074"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5" name="Прямоугольник 174">
              <a:extLst>
                <a:ext uri="{FF2B5EF4-FFF2-40B4-BE49-F238E27FC236}">
                  <a16:creationId xmlns:a16="http://schemas.microsoft.com/office/drawing/2014/main" id="{0F586A15-7838-4D64-996A-2EFFD6A7704A}"/>
                </a:ext>
              </a:extLst>
            </p:cNvPr>
            <p:cNvSpPr/>
            <p:nvPr/>
          </p:nvSpPr>
          <p:spPr>
            <a:xfrm>
              <a:off x="8246609"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6" name="Прямоугольник 175">
              <a:extLst>
                <a:ext uri="{FF2B5EF4-FFF2-40B4-BE49-F238E27FC236}">
                  <a16:creationId xmlns:a16="http://schemas.microsoft.com/office/drawing/2014/main" id="{B5CAF4B8-9127-4C55-A390-60A92045EB89}"/>
                </a:ext>
              </a:extLst>
            </p:cNvPr>
            <p:cNvSpPr/>
            <p:nvPr/>
          </p:nvSpPr>
          <p:spPr>
            <a:xfrm>
              <a:off x="8135144" y="3450187"/>
              <a:ext cx="97200" cy="13284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7" name="Прямоугольник 176">
              <a:extLst>
                <a:ext uri="{FF2B5EF4-FFF2-40B4-BE49-F238E27FC236}">
                  <a16:creationId xmlns:a16="http://schemas.microsoft.com/office/drawing/2014/main" id="{7AAF8600-4066-42A5-85FD-739E0DE2B616}"/>
                </a:ext>
              </a:extLst>
            </p:cNvPr>
            <p:cNvSpPr/>
            <p:nvPr/>
          </p:nvSpPr>
          <p:spPr>
            <a:xfrm>
              <a:off x="8023679" y="3450187"/>
              <a:ext cx="97200" cy="13284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8" name="Прямоугольник 177">
              <a:extLst>
                <a:ext uri="{FF2B5EF4-FFF2-40B4-BE49-F238E27FC236}">
                  <a16:creationId xmlns:a16="http://schemas.microsoft.com/office/drawing/2014/main" id="{9C50149C-850A-4B40-9FEE-8F871DF94521}"/>
                </a:ext>
              </a:extLst>
            </p:cNvPr>
            <p:cNvSpPr/>
            <p:nvPr/>
          </p:nvSpPr>
          <p:spPr>
            <a:xfrm>
              <a:off x="7912214" y="3450187"/>
              <a:ext cx="97200" cy="13284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79" name="Прямоугольник 178">
              <a:extLst>
                <a:ext uri="{FF2B5EF4-FFF2-40B4-BE49-F238E27FC236}">
                  <a16:creationId xmlns:a16="http://schemas.microsoft.com/office/drawing/2014/main" id="{7FFE2DDE-1A3C-401B-8220-93C1DF21C67D}"/>
                </a:ext>
              </a:extLst>
            </p:cNvPr>
            <p:cNvSpPr/>
            <p:nvPr/>
          </p:nvSpPr>
          <p:spPr>
            <a:xfrm>
              <a:off x="7800749" y="3450187"/>
              <a:ext cx="97200" cy="13284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0" name="Прямоугольник 179">
              <a:extLst>
                <a:ext uri="{FF2B5EF4-FFF2-40B4-BE49-F238E27FC236}">
                  <a16:creationId xmlns:a16="http://schemas.microsoft.com/office/drawing/2014/main" id="{15BF61DC-BEA5-41F5-9F9D-F6FB7B1E9FFD}"/>
                </a:ext>
              </a:extLst>
            </p:cNvPr>
            <p:cNvSpPr/>
            <p:nvPr/>
          </p:nvSpPr>
          <p:spPr>
            <a:xfrm>
              <a:off x="7689284" y="3450187"/>
              <a:ext cx="97200" cy="13284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1" name="Прямоугольник 180">
              <a:extLst>
                <a:ext uri="{FF2B5EF4-FFF2-40B4-BE49-F238E27FC236}">
                  <a16:creationId xmlns:a16="http://schemas.microsoft.com/office/drawing/2014/main" id="{20894172-68E4-4681-AAED-FB4A1F17EA5D}"/>
                </a:ext>
              </a:extLst>
            </p:cNvPr>
            <p:cNvSpPr/>
            <p:nvPr/>
          </p:nvSpPr>
          <p:spPr>
            <a:xfrm>
              <a:off x="7577819" y="3450187"/>
              <a:ext cx="97200" cy="13284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2" name="Прямоугольник 181">
              <a:extLst>
                <a:ext uri="{FF2B5EF4-FFF2-40B4-BE49-F238E27FC236}">
                  <a16:creationId xmlns:a16="http://schemas.microsoft.com/office/drawing/2014/main" id="{EB5BB302-A548-43A0-9606-BC13DD155457}"/>
                </a:ext>
              </a:extLst>
            </p:cNvPr>
            <p:cNvSpPr/>
            <p:nvPr/>
          </p:nvSpPr>
          <p:spPr>
            <a:xfrm>
              <a:off x="7466354" y="3457623"/>
              <a:ext cx="97200" cy="132096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3" name="Прямоугольник 182">
              <a:extLst>
                <a:ext uri="{FF2B5EF4-FFF2-40B4-BE49-F238E27FC236}">
                  <a16:creationId xmlns:a16="http://schemas.microsoft.com/office/drawing/2014/main" id="{7F9BEA07-D23F-4A56-B427-5CECA532FEFC}"/>
                </a:ext>
              </a:extLst>
            </p:cNvPr>
            <p:cNvSpPr/>
            <p:nvPr/>
          </p:nvSpPr>
          <p:spPr>
            <a:xfrm>
              <a:off x="7354889" y="3457623"/>
              <a:ext cx="97200" cy="132096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4" name="Прямоугольник 183">
              <a:extLst>
                <a:ext uri="{FF2B5EF4-FFF2-40B4-BE49-F238E27FC236}">
                  <a16:creationId xmlns:a16="http://schemas.microsoft.com/office/drawing/2014/main" id="{144B15D3-195A-4F33-A795-C794706B3ED1}"/>
                </a:ext>
              </a:extLst>
            </p:cNvPr>
            <p:cNvSpPr/>
            <p:nvPr/>
          </p:nvSpPr>
          <p:spPr>
            <a:xfrm>
              <a:off x="7243424" y="3457623"/>
              <a:ext cx="97200" cy="132096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5" name="Прямоугольник 184">
              <a:extLst>
                <a:ext uri="{FF2B5EF4-FFF2-40B4-BE49-F238E27FC236}">
                  <a16:creationId xmlns:a16="http://schemas.microsoft.com/office/drawing/2014/main" id="{93230714-DD7B-4783-BC45-A259FA7AEB1A}"/>
                </a:ext>
              </a:extLst>
            </p:cNvPr>
            <p:cNvSpPr/>
            <p:nvPr/>
          </p:nvSpPr>
          <p:spPr>
            <a:xfrm>
              <a:off x="7131959" y="3457623"/>
              <a:ext cx="97200" cy="132096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6" name="Прямоугольник 185">
              <a:extLst>
                <a:ext uri="{FF2B5EF4-FFF2-40B4-BE49-F238E27FC236}">
                  <a16:creationId xmlns:a16="http://schemas.microsoft.com/office/drawing/2014/main" id="{BDCDC1AC-3363-41D4-A2D2-AD0172B28F3E}"/>
                </a:ext>
              </a:extLst>
            </p:cNvPr>
            <p:cNvSpPr/>
            <p:nvPr/>
          </p:nvSpPr>
          <p:spPr>
            <a:xfrm>
              <a:off x="7020494" y="3456585"/>
              <a:ext cx="97200" cy="1322002"/>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7" name="Прямоугольник 186">
              <a:extLst>
                <a:ext uri="{FF2B5EF4-FFF2-40B4-BE49-F238E27FC236}">
                  <a16:creationId xmlns:a16="http://schemas.microsoft.com/office/drawing/2014/main" id="{33A9244F-D2A8-4931-8CD8-E14091C9B20C}"/>
                </a:ext>
              </a:extLst>
            </p:cNvPr>
            <p:cNvSpPr/>
            <p:nvPr/>
          </p:nvSpPr>
          <p:spPr>
            <a:xfrm>
              <a:off x="6909029" y="3457623"/>
              <a:ext cx="97200" cy="132096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8" name="Прямоугольник 187">
              <a:extLst>
                <a:ext uri="{FF2B5EF4-FFF2-40B4-BE49-F238E27FC236}">
                  <a16:creationId xmlns:a16="http://schemas.microsoft.com/office/drawing/2014/main" id="{2D0ABBC5-E519-4EF2-A7C6-2FC3CE762AC7}"/>
                </a:ext>
              </a:extLst>
            </p:cNvPr>
            <p:cNvSpPr/>
            <p:nvPr/>
          </p:nvSpPr>
          <p:spPr>
            <a:xfrm>
              <a:off x="6797564" y="3457623"/>
              <a:ext cx="97200" cy="1254899"/>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89" name="Прямоугольник 188">
              <a:extLst>
                <a:ext uri="{FF2B5EF4-FFF2-40B4-BE49-F238E27FC236}">
                  <a16:creationId xmlns:a16="http://schemas.microsoft.com/office/drawing/2014/main" id="{F1342B43-D33C-4A08-B7A2-801FDED9FC8F}"/>
                </a:ext>
              </a:extLst>
            </p:cNvPr>
            <p:cNvSpPr/>
            <p:nvPr/>
          </p:nvSpPr>
          <p:spPr>
            <a:xfrm>
              <a:off x="6686099" y="3456585"/>
              <a:ext cx="97200" cy="1207421"/>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0" name="Прямоугольник 189">
              <a:extLst>
                <a:ext uri="{FF2B5EF4-FFF2-40B4-BE49-F238E27FC236}">
                  <a16:creationId xmlns:a16="http://schemas.microsoft.com/office/drawing/2014/main" id="{8F12C705-A668-4D48-A233-C6B62B284D69}"/>
                </a:ext>
              </a:extLst>
            </p:cNvPr>
            <p:cNvSpPr/>
            <p:nvPr/>
          </p:nvSpPr>
          <p:spPr>
            <a:xfrm>
              <a:off x="6574634" y="3457624"/>
              <a:ext cx="97200" cy="1169763"/>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1" name="Прямоугольник 190">
              <a:extLst>
                <a:ext uri="{FF2B5EF4-FFF2-40B4-BE49-F238E27FC236}">
                  <a16:creationId xmlns:a16="http://schemas.microsoft.com/office/drawing/2014/main" id="{02F3AA5C-3AB6-492F-AAFF-4C613138FD00}"/>
                </a:ext>
              </a:extLst>
            </p:cNvPr>
            <p:cNvSpPr/>
            <p:nvPr/>
          </p:nvSpPr>
          <p:spPr>
            <a:xfrm>
              <a:off x="6463169" y="3457625"/>
              <a:ext cx="97200" cy="1122961"/>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2" name="Прямоугольник 191">
              <a:extLst>
                <a:ext uri="{FF2B5EF4-FFF2-40B4-BE49-F238E27FC236}">
                  <a16:creationId xmlns:a16="http://schemas.microsoft.com/office/drawing/2014/main" id="{B1410BD2-F58F-4CF2-8E83-3945E4584CE9}"/>
                </a:ext>
              </a:extLst>
            </p:cNvPr>
            <p:cNvSpPr/>
            <p:nvPr/>
          </p:nvSpPr>
          <p:spPr>
            <a:xfrm>
              <a:off x="6351704" y="3457627"/>
              <a:ext cx="97200" cy="112296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3" name="Прямоугольник 192">
              <a:extLst>
                <a:ext uri="{FF2B5EF4-FFF2-40B4-BE49-F238E27FC236}">
                  <a16:creationId xmlns:a16="http://schemas.microsoft.com/office/drawing/2014/main" id="{96FE7B4E-C371-4B21-82A3-AE09435B27CB}"/>
                </a:ext>
              </a:extLst>
            </p:cNvPr>
            <p:cNvSpPr/>
            <p:nvPr/>
          </p:nvSpPr>
          <p:spPr>
            <a:xfrm>
              <a:off x="6240239" y="3457627"/>
              <a:ext cx="97200" cy="109935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4" name="Прямоугольник 193">
              <a:extLst>
                <a:ext uri="{FF2B5EF4-FFF2-40B4-BE49-F238E27FC236}">
                  <a16:creationId xmlns:a16="http://schemas.microsoft.com/office/drawing/2014/main" id="{345659CA-DD59-4104-A883-2C7C307EAD20}"/>
                </a:ext>
              </a:extLst>
            </p:cNvPr>
            <p:cNvSpPr/>
            <p:nvPr/>
          </p:nvSpPr>
          <p:spPr>
            <a:xfrm>
              <a:off x="6128774" y="3456586"/>
              <a:ext cx="97200" cy="1088747"/>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5" name="Прямоугольник 194">
              <a:extLst>
                <a:ext uri="{FF2B5EF4-FFF2-40B4-BE49-F238E27FC236}">
                  <a16:creationId xmlns:a16="http://schemas.microsoft.com/office/drawing/2014/main" id="{DF36953B-2F4F-4AB0-A566-C6D35E721405}"/>
                </a:ext>
              </a:extLst>
            </p:cNvPr>
            <p:cNvSpPr/>
            <p:nvPr/>
          </p:nvSpPr>
          <p:spPr>
            <a:xfrm>
              <a:off x="6017309" y="3457627"/>
              <a:ext cx="97200" cy="1035122"/>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6" name="Прямоугольник 195">
              <a:extLst>
                <a:ext uri="{FF2B5EF4-FFF2-40B4-BE49-F238E27FC236}">
                  <a16:creationId xmlns:a16="http://schemas.microsoft.com/office/drawing/2014/main" id="{37AAB877-03AA-4803-9201-E9BE36796942}"/>
                </a:ext>
              </a:extLst>
            </p:cNvPr>
            <p:cNvSpPr/>
            <p:nvPr/>
          </p:nvSpPr>
          <p:spPr>
            <a:xfrm>
              <a:off x="5905844" y="3457627"/>
              <a:ext cx="97200" cy="1014813"/>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7" name="Прямоугольник 196">
              <a:extLst>
                <a:ext uri="{FF2B5EF4-FFF2-40B4-BE49-F238E27FC236}">
                  <a16:creationId xmlns:a16="http://schemas.microsoft.com/office/drawing/2014/main" id="{66AC85FB-7D33-4BCC-AD56-672FDD306916}"/>
                </a:ext>
              </a:extLst>
            </p:cNvPr>
            <p:cNvSpPr/>
            <p:nvPr/>
          </p:nvSpPr>
          <p:spPr>
            <a:xfrm>
              <a:off x="5794379" y="3457627"/>
              <a:ext cx="97200" cy="1001951"/>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8" name="Прямоугольник 197">
              <a:extLst>
                <a:ext uri="{FF2B5EF4-FFF2-40B4-BE49-F238E27FC236}">
                  <a16:creationId xmlns:a16="http://schemas.microsoft.com/office/drawing/2014/main" id="{61855731-2051-41EF-BC35-C609C893B8E4}"/>
                </a:ext>
              </a:extLst>
            </p:cNvPr>
            <p:cNvSpPr/>
            <p:nvPr/>
          </p:nvSpPr>
          <p:spPr>
            <a:xfrm>
              <a:off x="5682914" y="3457628"/>
              <a:ext cx="97200" cy="992877"/>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199" name="Прямоугольник 198">
              <a:extLst>
                <a:ext uri="{FF2B5EF4-FFF2-40B4-BE49-F238E27FC236}">
                  <a16:creationId xmlns:a16="http://schemas.microsoft.com/office/drawing/2014/main" id="{3FBD8449-69EF-4B9B-B3FC-6C3C1AE388D0}"/>
                </a:ext>
              </a:extLst>
            </p:cNvPr>
            <p:cNvSpPr/>
            <p:nvPr/>
          </p:nvSpPr>
          <p:spPr>
            <a:xfrm>
              <a:off x="5571449" y="3457629"/>
              <a:ext cx="97200" cy="974413"/>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0" name="Прямоугольник 199">
              <a:extLst>
                <a:ext uri="{FF2B5EF4-FFF2-40B4-BE49-F238E27FC236}">
                  <a16:creationId xmlns:a16="http://schemas.microsoft.com/office/drawing/2014/main" id="{6EC27CF5-243A-4C79-88FA-73DB311A4002}"/>
                </a:ext>
              </a:extLst>
            </p:cNvPr>
            <p:cNvSpPr/>
            <p:nvPr/>
          </p:nvSpPr>
          <p:spPr>
            <a:xfrm>
              <a:off x="5459984" y="3457629"/>
              <a:ext cx="97200" cy="930677"/>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1" name="Прямоугольник 200">
              <a:extLst>
                <a:ext uri="{FF2B5EF4-FFF2-40B4-BE49-F238E27FC236}">
                  <a16:creationId xmlns:a16="http://schemas.microsoft.com/office/drawing/2014/main" id="{2E177A29-3E05-47B5-B3B8-7BF136149E7E}"/>
                </a:ext>
              </a:extLst>
            </p:cNvPr>
            <p:cNvSpPr/>
            <p:nvPr/>
          </p:nvSpPr>
          <p:spPr>
            <a:xfrm>
              <a:off x="5348519" y="3456586"/>
              <a:ext cx="97200" cy="904236"/>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2" name="Прямоугольник 201">
              <a:extLst>
                <a:ext uri="{FF2B5EF4-FFF2-40B4-BE49-F238E27FC236}">
                  <a16:creationId xmlns:a16="http://schemas.microsoft.com/office/drawing/2014/main" id="{8AEDB898-1730-459C-98C8-250A1FC34C98}"/>
                </a:ext>
              </a:extLst>
            </p:cNvPr>
            <p:cNvSpPr/>
            <p:nvPr/>
          </p:nvSpPr>
          <p:spPr>
            <a:xfrm>
              <a:off x="5237054" y="3457630"/>
              <a:ext cx="97200" cy="881233"/>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3" name="Прямоугольник 202">
              <a:extLst>
                <a:ext uri="{FF2B5EF4-FFF2-40B4-BE49-F238E27FC236}">
                  <a16:creationId xmlns:a16="http://schemas.microsoft.com/office/drawing/2014/main" id="{0FA2885A-CA95-477C-A0C1-4C9C11FFC869}"/>
                </a:ext>
              </a:extLst>
            </p:cNvPr>
            <p:cNvSpPr/>
            <p:nvPr/>
          </p:nvSpPr>
          <p:spPr>
            <a:xfrm>
              <a:off x="5125589" y="3457630"/>
              <a:ext cx="97200" cy="857778"/>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4" name="Прямоугольник 203">
              <a:extLst>
                <a:ext uri="{FF2B5EF4-FFF2-40B4-BE49-F238E27FC236}">
                  <a16:creationId xmlns:a16="http://schemas.microsoft.com/office/drawing/2014/main" id="{7630B7F4-A080-4759-9BBB-03CD26DCF6A6}"/>
                </a:ext>
              </a:extLst>
            </p:cNvPr>
            <p:cNvSpPr/>
            <p:nvPr/>
          </p:nvSpPr>
          <p:spPr>
            <a:xfrm>
              <a:off x="5014124" y="3457630"/>
              <a:ext cx="97200" cy="857777"/>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5" name="Прямоугольник 204">
              <a:extLst>
                <a:ext uri="{FF2B5EF4-FFF2-40B4-BE49-F238E27FC236}">
                  <a16:creationId xmlns:a16="http://schemas.microsoft.com/office/drawing/2014/main" id="{46A7C8F6-1066-4933-AEE9-AD36737B0465}"/>
                </a:ext>
              </a:extLst>
            </p:cNvPr>
            <p:cNvSpPr/>
            <p:nvPr/>
          </p:nvSpPr>
          <p:spPr>
            <a:xfrm>
              <a:off x="4902659" y="3457631"/>
              <a:ext cx="97200" cy="82658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6" name="Прямоугольник 205">
              <a:extLst>
                <a:ext uri="{FF2B5EF4-FFF2-40B4-BE49-F238E27FC236}">
                  <a16:creationId xmlns:a16="http://schemas.microsoft.com/office/drawing/2014/main" id="{4134E0EA-7827-4034-A159-8E52152DCAB7}"/>
                </a:ext>
              </a:extLst>
            </p:cNvPr>
            <p:cNvSpPr/>
            <p:nvPr/>
          </p:nvSpPr>
          <p:spPr>
            <a:xfrm>
              <a:off x="4791194" y="3457631"/>
              <a:ext cx="97200" cy="77942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7" name="Прямоугольник 206">
              <a:extLst>
                <a:ext uri="{FF2B5EF4-FFF2-40B4-BE49-F238E27FC236}">
                  <a16:creationId xmlns:a16="http://schemas.microsoft.com/office/drawing/2014/main" id="{EE46628E-6B4D-4A91-9A0E-F23D24E090A7}"/>
                </a:ext>
              </a:extLst>
            </p:cNvPr>
            <p:cNvSpPr/>
            <p:nvPr/>
          </p:nvSpPr>
          <p:spPr>
            <a:xfrm>
              <a:off x="4679729" y="3457631"/>
              <a:ext cx="97200" cy="776509"/>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8" name="Прямоугольник 207">
              <a:extLst>
                <a:ext uri="{FF2B5EF4-FFF2-40B4-BE49-F238E27FC236}">
                  <a16:creationId xmlns:a16="http://schemas.microsoft.com/office/drawing/2014/main" id="{4B1901D2-637E-4FB4-9FC5-AF2FCB91D196}"/>
                </a:ext>
              </a:extLst>
            </p:cNvPr>
            <p:cNvSpPr/>
            <p:nvPr/>
          </p:nvSpPr>
          <p:spPr>
            <a:xfrm>
              <a:off x="4568264" y="3457631"/>
              <a:ext cx="97200" cy="757238"/>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09" name="Прямоугольник 208">
              <a:extLst>
                <a:ext uri="{FF2B5EF4-FFF2-40B4-BE49-F238E27FC236}">
                  <a16:creationId xmlns:a16="http://schemas.microsoft.com/office/drawing/2014/main" id="{B216B76F-6DAC-4EFF-B868-4532CDDA7A64}"/>
                </a:ext>
              </a:extLst>
            </p:cNvPr>
            <p:cNvSpPr/>
            <p:nvPr/>
          </p:nvSpPr>
          <p:spPr>
            <a:xfrm>
              <a:off x="4456799" y="3463919"/>
              <a:ext cx="97200" cy="74002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0" name="Прямоугольник 209">
              <a:extLst>
                <a:ext uri="{FF2B5EF4-FFF2-40B4-BE49-F238E27FC236}">
                  <a16:creationId xmlns:a16="http://schemas.microsoft.com/office/drawing/2014/main" id="{5199B77E-BA2B-4FEB-81BD-30EDFC972B8B}"/>
                </a:ext>
              </a:extLst>
            </p:cNvPr>
            <p:cNvSpPr/>
            <p:nvPr/>
          </p:nvSpPr>
          <p:spPr>
            <a:xfrm>
              <a:off x="4345334" y="3456587"/>
              <a:ext cx="97200" cy="740023"/>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1" name="Прямоугольник 210">
              <a:extLst>
                <a:ext uri="{FF2B5EF4-FFF2-40B4-BE49-F238E27FC236}">
                  <a16:creationId xmlns:a16="http://schemas.microsoft.com/office/drawing/2014/main" id="{24EA265E-3C95-4F67-8E11-5610B74E0820}"/>
                </a:ext>
              </a:extLst>
            </p:cNvPr>
            <p:cNvSpPr/>
            <p:nvPr/>
          </p:nvSpPr>
          <p:spPr>
            <a:xfrm>
              <a:off x="4233869" y="3456589"/>
              <a:ext cx="97200" cy="740022"/>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2" name="Прямоугольник 211">
              <a:extLst>
                <a:ext uri="{FF2B5EF4-FFF2-40B4-BE49-F238E27FC236}">
                  <a16:creationId xmlns:a16="http://schemas.microsoft.com/office/drawing/2014/main" id="{6F7E0752-CF35-475D-958A-3F5237970BC5}"/>
                </a:ext>
              </a:extLst>
            </p:cNvPr>
            <p:cNvSpPr/>
            <p:nvPr/>
          </p:nvSpPr>
          <p:spPr>
            <a:xfrm>
              <a:off x="4122404" y="3456589"/>
              <a:ext cx="97200" cy="740021"/>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3" name="Прямоугольник 212">
              <a:extLst>
                <a:ext uri="{FF2B5EF4-FFF2-40B4-BE49-F238E27FC236}">
                  <a16:creationId xmlns:a16="http://schemas.microsoft.com/office/drawing/2014/main" id="{E69AD561-77FB-49E1-912C-4A6509C4693D}"/>
                </a:ext>
              </a:extLst>
            </p:cNvPr>
            <p:cNvSpPr/>
            <p:nvPr/>
          </p:nvSpPr>
          <p:spPr>
            <a:xfrm>
              <a:off x="4010939" y="3456591"/>
              <a:ext cx="97200" cy="74002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4" name="Прямоугольник 213">
              <a:extLst>
                <a:ext uri="{FF2B5EF4-FFF2-40B4-BE49-F238E27FC236}">
                  <a16:creationId xmlns:a16="http://schemas.microsoft.com/office/drawing/2014/main" id="{7FE3DA2F-71E5-4A80-B470-051B98B2C8D9}"/>
                </a:ext>
              </a:extLst>
            </p:cNvPr>
            <p:cNvSpPr/>
            <p:nvPr/>
          </p:nvSpPr>
          <p:spPr>
            <a:xfrm>
              <a:off x="3899474" y="3456591"/>
              <a:ext cx="97200" cy="731426"/>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5" name="Прямоугольник 214">
              <a:extLst>
                <a:ext uri="{FF2B5EF4-FFF2-40B4-BE49-F238E27FC236}">
                  <a16:creationId xmlns:a16="http://schemas.microsoft.com/office/drawing/2014/main" id="{7DB274CF-51BE-4492-97A5-F4C0D7064E2D}"/>
                </a:ext>
              </a:extLst>
            </p:cNvPr>
            <p:cNvSpPr/>
            <p:nvPr/>
          </p:nvSpPr>
          <p:spPr>
            <a:xfrm>
              <a:off x="3788009" y="3456587"/>
              <a:ext cx="97200" cy="712354"/>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6" name="Прямоугольник 215">
              <a:extLst>
                <a:ext uri="{FF2B5EF4-FFF2-40B4-BE49-F238E27FC236}">
                  <a16:creationId xmlns:a16="http://schemas.microsoft.com/office/drawing/2014/main" id="{B4E080E8-19E5-4A38-8CC2-A833415625E5}"/>
                </a:ext>
              </a:extLst>
            </p:cNvPr>
            <p:cNvSpPr/>
            <p:nvPr/>
          </p:nvSpPr>
          <p:spPr>
            <a:xfrm>
              <a:off x="3676544" y="3456591"/>
              <a:ext cx="97200" cy="70833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7" name="Прямоугольник 216">
              <a:extLst>
                <a:ext uri="{FF2B5EF4-FFF2-40B4-BE49-F238E27FC236}">
                  <a16:creationId xmlns:a16="http://schemas.microsoft.com/office/drawing/2014/main" id="{53120988-63AD-4EF6-A22F-18734BC4A15C}"/>
                </a:ext>
              </a:extLst>
            </p:cNvPr>
            <p:cNvSpPr/>
            <p:nvPr/>
          </p:nvSpPr>
          <p:spPr>
            <a:xfrm>
              <a:off x="3565079" y="3454470"/>
              <a:ext cx="97200" cy="696791"/>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8" name="Прямоугольник 217">
              <a:extLst>
                <a:ext uri="{FF2B5EF4-FFF2-40B4-BE49-F238E27FC236}">
                  <a16:creationId xmlns:a16="http://schemas.microsoft.com/office/drawing/2014/main" id="{3AC815C4-18E0-45AF-8CAE-E0DBA5A06ED9}"/>
                </a:ext>
              </a:extLst>
            </p:cNvPr>
            <p:cNvSpPr/>
            <p:nvPr/>
          </p:nvSpPr>
          <p:spPr>
            <a:xfrm>
              <a:off x="3453614" y="3451228"/>
              <a:ext cx="97200" cy="691994"/>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19" name="Прямоугольник 218">
              <a:extLst>
                <a:ext uri="{FF2B5EF4-FFF2-40B4-BE49-F238E27FC236}">
                  <a16:creationId xmlns:a16="http://schemas.microsoft.com/office/drawing/2014/main" id="{A2F4873F-CEE7-40C4-B26D-5526334C7D63}"/>
                </a:ext>
              </a:extLst>
            </p:cNvPr>
            <p:cNvSpPr/>
            <p:nvPr/>
          </p:nvSpPr>
          <p:spPr>
            <a:xfrm>
              <a:off x="3342149" y="3456587"/>
              <a:ext cx="97200" cy="600866"/>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0" name="Прямоугольник 219">
              <a:extLst>
                <a:ext uri="{FF2B5EF4-FFF2-40B4-BE49-F238E27FC236}">
                  <a16:creationId xmlns:a16="http://schemas.microsoft.com/office/drawing/2014/main" id="{13EEC1CD-70B5-4ADA-828D-B46C99D98279}"/>
                </a:ext>
              </a:extLst>
            </p:cNvPr>
            <p:cNvSpPr/>
            <p:nvPr/>
          </p:nvSpPr>
          <p:spPr>
            <a:xfrm>
              <a:off x="3230684" y="3456587"/>
              <a:ext cx="97200" cy="564346"/>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1" name="Прямоугольник 220">
              <a:extLst>
                <a:ext uri="{FF2B5EF4-FFF2-40B4-BE49-F238E27FC236}">
                  <a16:creationId xmlns:a16="http://schemas.microsoft.com/office/drawing/2014/main" id="{E9D19C19-A173-4848-B3AC-2B96D957F330}"/>
                </a:ext>
              </a:extLst>
            </p:cNvPr>
            <p:cNvSpPr/>
            <p:nvPr/>
          </p:nvSpPr>
          <p:spPr>
            <a:xfrm>
              <a:off x="3007754" y="3456586"/>
              <a:ext cx="97200" cy="523133"/>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2" name="Прямоугольник 221">
              <a:extLst>
                <a:ext uri="{FF2B5EF4-FFF2-40B4-BE49-F238E27FC236}">
                  <a16:creationId xmlns:a16="http://schemas.microsoft.com/office/drawing/2014/main" id="{CA32C756-ED85-45AF-B7E3-AB640B66D219}"/>
                </a:ext>
              </a:extLst>
            </p:cNvPr>
            <p:cNvSpPr/>
            <p:nvPr/>
          </p:nvSpPr>
          <p:spPr>
            <a:xfrm>
              <a:off x="3119219" y="3453351"/>
              <a:ext cx="97200" cy="55701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grpSp>
          <p:nvGrpSpPr>
            <p:cNvPr id="238" name="Группа 237">
              <a:extLst>
                <a:ext uri="{FF2B5EF4-FFF2-40B4-BE49-F238E27FC236}">
                  <a16:creationId xmlns:a16="http://schemas.microsoft.com/office/drawing/2014/main" id="{58674CC5-BC03-4518-B4A5-FD26AB84C462}"/>
                </a:ext>
              </a:extLst>
            </p:cNvPr>
            <p:cNvGrpSpPr/>
            <p:nvPr/>
          </p:nvGrpSpPr>
          <p:grpSpPr>
            <a:xfrm>
              <a:off x="1104305" y="1980039"/>
              <a:ext cx="622949" cy="2956998"/>
              <a:chOff x="1104305" y="2099782"/>
              <a:chExt cx="622949" cy="2956998"/>
            </a:xfrm>
          </p:grpSpPr>
          <p:sp>
            <p:nvSpPr>
              <p:cNvPr id="154" name="TextBox 153">
                <a:extLst>
                  <a:ext uri="{FF2B5EF4-FFF2-40B4-BE49-F238E27FC236}">
                    <a16:creationId xmlns:a16="http://schemas.microsoft.com/office/drawing/2014/main" id="{6F5B133B-DC8D-41F7-A7DE-9E7D025CCD7A}"/>
                  </a:ext>
                </a:extLst>
              </p:cNvPr>
              <p:cNvSpPr txBox="1"/>
              <p:nvPr/>
            </p:nvSpPr>
            <p:spPr>
              <a:xfrm>
                <a:off x="1145020" y="2099782"/>
                <a:ext cx="582234" cy="385975"/>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100</a:t>
                </a:r>
              </a:p>
            </p:txBody>
          </p:sp>
          <p:sp>
            <p:nvSpPr>
              <p:cNvPr id="155" name="TextBox 154">
                <a:extLst>
                  <a:ext uri="{FF2B5EF4-FFF2-40B4-BE49-F238E27FC236}">
                    <a16:creationId xmlns:a16="http://schemas.microsoft.com/office/drawing/2014/main" id="{17EEE71A-69C0-4F21-AE9F-B7FBFE7DE1F0}"/>
                  </a:ext>
                </a:extLst>
              </p:cNvPr>
              <p:cNvSpPr txBox="1"/>
              <p:nvPr/>
            </p:nvSpPr>
            <p:spPr>
              <a:xfrm>
                <a:off x="1145020" y="2354719"/>
                <a:ext cx="582234" cy="431254"/>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80</a:t>
                </a:r>
              </a:p>
            </p:txBody>
          </p:sp>
          <p:sp>
            <p:nvSpPr>
              <p:cNvPr id="156" name="TextBox 155">
                <a:extLst>
                  <a:ext uri="{FF2B5EF4-FFF2-40B4-BE49-F238E27FC236}">
                    <a16:creationId xmlns:a16="http://schemas.microsoft.com/office/drawing/2014/main" id="{0635D80A-C2C3-42C2-89C9-668B6C036DA8}"/>
                  </a:ext>
                </a:extLst>
              </p:cNvPr>
              <p:cNvSpPr txBox="1"/>
              <p:nvPr/>
            </p:nvSpPr>
            <p:spPr>
              <a:xfrm>
                <a:off x="1145020" y="2884631"/>
                <a:ext cx="582234" cy="268629"/>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40</a:t>
                </a:r>
              </a:p>
            </p:txBody>
          </p:sp>
          <p:sp>
            <p:nvSpPr>
              <p:cNvPr id="157" name="TextBox 156">
                <a:extLst>
                  <a:ext uri="{FF2B5EF4-FFF2-40B4-BE49-F238E27FC236}">
                    <a16:creationId xmlns:a16="http://schemas.microsoft.com/office/drawing/2014/main" id="{7E18FEB6-CF2F-4D49-8AAE-5072D8DA3F80}"/>
                  </a:ext>
                </a:extLst>
              </p:cNvPr>
              <p:cNvSpPr txBox="1"/>
              <p:nvPr/>
            </p:nvSpPr>
            <p:spPr>
              <a:xfrm>
                <a:off x="1145020" y="3162541"/>
                <a:ext cx="582234" cy="291788"/>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20</a:t>
                </a:r>
              </a:p>
            </p:txBody>
          </p:sp>
          <p:sp>
            <p:nvSpPr>
              <p:cNvPr id="158" name="TextBox 157">
                <a:extLst>
                  <a:ext uri="{FF2B5EF4-FFF2-40B4-BE49-F238E27FC236}">
                    <a16:creationId xmlns:a16="http://schemas.microsoft.com/office/drawing/2014/main" id="{FE38EEE6-E4BF-4E74-B9E1-EC9D7A774236}"/>
                  </a:ext>
                </a:extLst>
              </p:cNvPr>
              <p:cNvSpPr txBox="1"/>
              <p:nvPr/>
            </p:nvSpPr>
            <p:spPr>
              <a:xfrm>
                <a:off x="1145020" y="3682835"/>
                <a:ext cx="582234" cy="266845"/>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-20</a:t>
                </a:r>
              </a:p>
            </p:txBody>
          </p:sp>
          <p:sp>
            <p:nvSpPr>
              <p:cNvPr id="159" name="TextBox 158">
                <a:extLst>
                  <a:ext uri="{FF2B5EF4-FFF2-40B4-BE49-F238E27FC236}">
                    <a16:creationId xmlns:a16="http://schemas.microsoft.com/office/drawing/2014/main" id="{2F47FFC4-46D6-4B81-BB9F-A4F6B775E280}"/>
                  </a:ext>
                </a:extLst>
              </p:cNvPr>
              <p:cNvSpPr txBox="1"/>
              <p:nvPr/>
            </p:nvSpPr>
            <p:spPr>
              <a:xfrm>
                <a:off x="1104306" y="3963539"/>
                <a:ext cx="622948" cy="246415"/>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-40</a:t>
                </a:r>
              </a:p>
            </p:txBody>
          </p:sp>
          <p:sp>
            <p:nvSpPr>
              <p:cNvPr id="160" name="TextBox 159">
                <a:extLst>
                  <a:ext uri="{FF2B5EF4-FFF2-40B4-BE49-F238E27FC236}">
                    <a16:creationId xmlns:a16="http://schemas.microsoft.com/office/drawing/2014/main" id="{14D6F378-A616-4167-8DAB-76E1BA99A5AD}"/>
                  </a:ext>
                </a:extLst>
              </p:cNvPr>
              <p:cNvSpPr txBox="1"/>
              <p:nvPr/>
            </p:nvSpPr>
            <p:spPr>
              <a:xfrm>
                <a:off x="1145020" y="4226618"/>
                <a:ext cx="582234" cy="268629"/>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-60</a:t>
                </a:r>
              </a:p>
            </p:txBody>
          </p:sp>
          <p:sp>
            <p:nvSpPr>
              <p:cNvPr id="161" name="TextBox 160">
                <a:extLst>
                  <a:ext uri="{FF2B5EF4-FFF2-40B4-BE49-F238E27FC236}">
                    <a16:creationId xmlns:a16="http://schemas.microsoft.com/office/drawing/2014/main" id="{E39A46F2-2C95-48F5-A0C9-E8906208929A}"/>
                  </a:ext>
                </a:extLst>
              </p:cNvPr>
              <p:cNvSpPr txBox="1"/>
              <p:nvPr/>
            </p:nvSpPr>
            <p:spPr>
              <a:xfrm>
                <a:off x="1104305" y="4765135"/>
                <a:ext cx="622949" cy="291645"/>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-100</a:t>
                </a:r>
              </a:p>
            </p:txBody>
          </p:sp>
          <p:sp>
            <p:nvSpPr>
              <p:cNvPr id="162" name="TextBox 161">
                <a:extLst>
                  <a:ext uri="{FF2B5EF4-FFF2-40B4-BE49-F238E27FC236}">
                    <a16:creationId xmlns:a16="http://schemas.microsoft.com/office/drawing/2014/main" id="{542306A6-8002-480A-93D8-2137A3655F36}"/>
                  </a:ext>
                </a:extLst>
              </p:cNvPr>
              <p:cNvSpPr txBox="1"/>
              <p:nvPr/>
            </p:nvSpPr>
            <p:spPr>
              <a:xfrm>
                <a:off x="1145019" y="3412425"/>
                <a:ext cx="582235" cy="349868"/>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0</a:t>
                </a:r>
              </a:p>
            </p:txBody>
          </p:sp>
          <p:sp>
            <p:nvSpPr>
              <p:cNvPr id="164" name="TextBox 163">
                <a:extLst>
                  <a:ext uri="{FF2B5EF4-FFF2-40B4-BE49-F238E27FC236}">
                    <a16:creationId xmlns:a16="http://schemas.microsoft.com/office/drawing/2014/main" id="{C7F6C4B0-F3C7-4361-A6B9-7CE35F1DEFE5}"/>
                  </a:ext>
                </a:extLst>
              </p:cNvPr>
              <p:cNvSpPr txBox="1"/>
              <p:nvPr/>
            </p:nvSpPr>
            <p:spPr>
              <a:xfrm>
                <a:off x="1145020" y="4496769"/>
                <a:ext cx="582234" cy="268629"/>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-80</a:t>
                </a:r>
              </a:p>
            </p:txBody>
          </p:sp>
          <p:sp>
            <p:nvSpPr>
              <p:cNvPr id="224" name="TextBox 223">
                <a:extLst>
                  <a:ext uri="{FF2B5EF4-FFF2-40B4-BE49-F238E27FC236}">
                    <a16:creationId xmlns:a16="http://schemas.microsoft.com/office/drawing/2014/main" id="{E4173D11-60CF-4822-8A77-58110CF5DC3C}"/>
                  </a:ext>
                </a:extLst>
              </p:cNvPr>
              <p:cNvSpPr txBox="1"/>
              <p:nvPr/>
            </p:nvSpPr>
            <p:spPr>
              <a:xfrm>
                <a:off x="1145020" y="2626273"/>
                <a:ext cx="582234" cy="291788"/>
              </a:xfrm>
              <a:prstGeom prst="rect">
                <a:avLst/>
              </a:prstGeom>
              <a:noFill/>
            </p:spPr>
            <p:txBody>
              <a:bodyPr wrap="square" rtlCol="0">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ru" sz="1100" b="0" i="0" u="none" strike="noStrike" kern="1200" cap="none" spc="0" normalizeH="0" noProof="0" dirty="0">
                    <a:solidFill>
                      <a:schemeClr val="accent5"/>
                    </a:solidFill>
                    <a:highlight>
                      <a:srgbClr val="000000">
                        <a:alpha val="0"/>
                      </a:srgbClr>
                    </a:highlight>
                    <a:uLnTx/>
                    <a:uFillTx/>
                    <a:latin typeface="Arial"/>
                    <a:ea typeface="+mn-ea"/>
                    <a:cs typeface="Arial"/>
                  </a:rPr>
                  <a:t>60</a:t>
                </a:r>
              </a:p>
            </p:txBody>
          </p:sp>
        </p:grpSp>
        <p:grpSp>
          <p:nvGrpSpPr>
            <p:cNvPr id="237" name="Группа 236">
              <a:extLst>
                <a:ext uri="{FF2B5EF4-FFF2-40B4-BE49-F238E27FC236}">
                  <a16:creationId xmlns:a16="http://schemas.microsoft.com/office/drawing/2014/main" id="{B6474397-D79A-4824-BB94-1C9B5626B893}"/>
                </a:ext>
              </a:extLst>
            </p:cNvPr>
            <p:cNvGrpSpPr/>
            <p:nvPr/>
          </p:nvGrpSpPr>
          <p:grpSpPr>
            <a:xfrm>
              <a:off x="1672925" y="2041917"/>
              <a:ext cx="69166" cy="2844000"/>
              <a:chOff x="1672925" y="2161660"/>
              <a:chExt cx="69166" cy="2844000"/>
            </a:xfrm>
          </p:grpSpPr>
          <p:cxnSp>
            <p:nvCxnSpPr>
              <p:cNvPr id="12" name="Straight Connector 47">
                <a:extLst>
                  <a:ext uri="{FF2B5EF4-FFF2-40B4-BE49-F238E27FC236}">
                    <a16:creationId xmlns:a16="http://schemas.microsoft.com/office/drawing/2014/main" id="{CD3D584F-B637-4B37-8833-7E63B7E4F301}"/>
                  </a:ext>
                </a:extLst>
              </p:cNvPr>
              <p:cNvCxnSpPr>
                <a:cxnSpLocks/>
              </p:cNvCxnSpPr>
              <p:nvPr/>
            </p:nvCxnSpPr>
            <p:spPr>
              <a:xfrm flipH="1">
                <a:off x="1742091" y="2161660"/>
                <a:ext cx="0" cy="284400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70">
                <a:extLst>
                  <a:ext uri="{FF2B5EF4-FFF2-40B4-BE49-F238E27FC236}">
                    <a16:creationId xmlns:a16="http://schemas.microsoft.com/office/drawing/2014/main" id="{14744680-F9BB-4CCE-A339-FB27F452897B}"/>
                  </a:ext>
                </a:extLst>
              </p:cNvPr>
              <p:cNvCxnSpPr>
                <a:cxnSpLocks/>
              </p:cNvCxnSpPr>
              <p:nvPr/>
            </p:nvCxnSpPr>
            <p:spPr>
              <a:xfrm>
                <a:off x="1672925" y="2256231"/>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68">
                <a:extLst>
                  <a:ext uri="{FF2B5EF4-FFF2-40B4-BE49-F238E27FC236}">
                    <a16:creationId xmlns:a16="http://schemas.microsoft.com/office/drawing/2014/main" id="{8BF58E1E-DEFC-4A82-BF10-E8C152F4A65D}"/>
                  </a:ext>
                </a:extLst>
              </p:cNvPr>
              <p:cNvCxnSpPr>
                <a:cxnSpLocks/>
              </p:cNvCxnSpPr>
              <p:nvPr/>
            </p:nvCxnSpPr>
            <p:spPr>
              <a:xfrm>
                <a:off x="1672925" y="2518141"/>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66">
                <a:extLst>
                  <a:ext uri="{FF2B5EF4-FFF2-40B4-BE49-F238E27FC236}">
                    <a16:creationId xmlns:a16="http://schemas.microsoft.com/office/drawing/2014/main" id="{C3358F96-EE80-4D5E-91AF-95CF64E6902E}"/>
                  </a:ext>
                </a:extLst>
              </p:cNvPr>
              <p:cNvCxnSpPr>
                <a:cxnSpLocks/>
              </p:cNvCxnSpPr>
              <p:nvPr/>
            </p:nvCxnSpPr>
            <p:spPr>
              <a:xfrm>
                <a:off x="1672925" y="3047423"/>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64">
                <a:extLst>
                  <a:ext uri="{FF2B5EF4-FFF2-40B4-BE49-F238E27FC236}">
                    <a16:creationId xmlns:a16="http://schemas.microsoft.com/office/drawing/2014/main" id="{439B9FBA-A88C-42B4-BA12-8ACD8B22EBD4}"/>
                  </a:ext>
                </a:extLst>
              </p:cNvPr>
              <p:cNvCxnSpPr>
                <a:cxnSpLocks/>
              </p:cNvCxnSpPr>
              <p:nvPr/>
            </p:nvCxnSpPr>
            <p:spPr>
              <a:xfrm>
                <a:off x="1672925" y="3315293"/>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62">
                <a:extLst>
                  <a:ext uri="{FF2B5EF4-FFF2-40B4-BE49-F238E27FC236}">
                    <a16:creationId xmlns:a16="http://schemas.microsoft.com/office/drawing/2014/main" id="{D418A561-F81F-447B-8803-A9C996449969}"/>
                  </a:ext>
                </a:extLst>
              </p:cNvPr>
              <p:cNvCxnSpPr>
                <a:cxnSpLocks/>
              </p:cNvCxnSpPr>
              <p:nvPr/>
            </p:nvCxnSpPr>
            <p:spPr>
              <a:xfrm>
                <a:off x="1672925" y="3847586"/>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60">
                <a:extLst>
                  <a:ext uri="{FF2B5EF4-FFF2-40B4-BE49-F238E27FC236}">
                    <a16:creationId xmlns:a16="http://schemas.microsoft.com/office/drawing/2014/main" id="{F5464696-4496-44C2-831A-212104C778E2}"/>
                  </a:ext>
                </a:extLst>
              </p:cNvPr>
              <p:cNvCxnSpPr>
                <a:cxnSpLocks/>
              </p:cNvCxnSpPr>
              <p:nvPr/>
            </p:nvCxnSpPr>
            <p:spPr>
              <a:xfrm>
                <a:off x="1672925" y="4118876"/>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58">
                <a:extLst>
                  <a:ext uri="{FF2B5EF4-FFF2-40B4-BE49-F238E27FC236}">
                    <a16:creationId xmlns:a16="http://schemas.microsoft.com/office/drawing/2014/main" id="{7B6EAD56-F1A4-481A-8433-687B872DE41E}"/>
                  </a:ext>
                </a:extLst>
              </p:cNvPr>
              <p:cNvCxnSpPr>
                <a:cxnSpLocks/>
              </p:cNvCxnSpPr>
              <p:nvPr/>
            </p:nvCxnSpPr>
            <p:spPr>
              <a:xfrm>
                <a:off x="1672925" y="4380231"/>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56">
                <a:extLst>
                  <a:ext uri="{FF2B5EF4-FFF2-40B4-BE49-F238E27FC236}">
                    <a16:creationId xmlns:a16="http://schemas.microsoft.com/office/drawing/2014/main" id="{1BBEE297-AB4F-4046-8BFE-6773C6816026}"/>
                  </a:ext>
                </a:extLst>
              </p:cNvPr>
              <p:cNvCxnSpPr>
                <a:cxnSpLocks/>
              </p:cNvCxnSpPr>
              <p:nvPr/>
            </p:nvCxnSpPr>
            <p:spPr>
              <a:xfrm>
                <a:off x="1672925" y="4917506"/>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63" name="Straight Connector 58">
                <a:extLst>
                  <a:ext uri="{FF2B5EF4-FFF2-40B4-BE49-F238E27FC236}">
                    <a16:creationId xmlns:a16="http://schemas.microsoft.com/office/drawing/2014/main" id="{F5D4D549-279F-47B1-8D55-B1030A1207BA}"/>
                  </a:ext>
                </a:extLst>
              </p:cNvPr>
              <p:cNvCxnSpPr>
                <a:cxnSpLocks/>
              </p:cNvCxnSpPr>
              <p:nvPr/>
            </p:nvCxnSpPr>
            <p:spPr>
              <a:xfrm>
                <a:off x="1672925" y="4658671"/>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225" name="Straight Connector 68">
                <a:extLst>
                  <a:ext uri="{FF2B5EF4-FFF2-40B4-BE49-F238E27FC236}">
                    <a16:creationId xmlns:a16="http://schemas.microsoft.com/office/drawing/2014/main" id="{5B1AA178-439F-4184-BC13-A4E75F9C1954}"/>
                  </a:ext>
                </a:extLst>
              </p:cNvPr>
              <p:cNvCxnSpPr>
                <a:cxnSpLocks/>
              </p:cNvCxnSpPr>
              <p:nvPr/>
            </p:nvCxnSpPr>
            <p:spPr>
              <a:xfrm>
                <a:off x="1672925" y="2785499"/>
                <a:ext cx="69166"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grpSp>
        <p:sp>
          <p:nvSpPr>
            <p:cNvPr id="226" name="Прямоугольник 225">
              <a:extLst>
                <a:ext uri="{FF2B5EF4-FFF2-40B4-BE49-F238E27FC236}">
                  <a16:creationId xmlns:a16="http://schemas.microsoft.com/office/drawing/2014/main" id="{3E95A6C6-D460-473C-BBA8-F83B178C82A4}"/>
                </a:ext>
              </a:extLst>
            </p:cNvPr>
            <p:cNvSpPr/>
            <p:nvPr/>
          </p:nvSpPr>
          <p:spPr>
            <a:xfrm>
              <a:off x="2784824" y="3457395"/>
              <a:ext cx="97200" cy="503029"/>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7" name="Прямоугольник 226">
              <a:extLst>
                <a:ext uri="{FF2B5EF4-FFF2-40B4-BE49-F238E27FC236}">
                  <a16:creationId xmlns:a16="http://schemas.microsoft.com/office/drawing/2014/main" id="{4119156E-7F2E-4B0C-9746-03DF4DABE7C8}"/>
                </a:ext>
              </a:extLst>
            </p:cNvPr>
            <p:cNvSpPr/>
            <p:nvPr/>
          </p:nvSpPr>
          <p:spPr>
            <a:xfrm>
              <a:off x="2896289" y="3463918"/>
              <a:ext cx="97200" cy="503029"/>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8" name="Прямоугольник 227">
              <a:extLst>
                <a:ext uri="{FF2B5EF4-FFF2-40B4-BE49-F238E27FC236}">
                  <a16:creationId xmlns:a16="http://schemas.microsoft.com/office/drawing/2014/main" id="{5EBF911C-746C-4652-89B6-4FF018B84820}"/>
                </a:ext>
              </a:extLst>
            </p:cNvPr>
            <p:cNvSpPr/>
            <p:nvPr/>
          </p:nvSpPr>
          <p:spPr>
            <a:xfrm>
              <a:off x="2561894" y="3457394"/>
              <a:ext cx="97200" cy="481628"/>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29" name="Прямоугольник 228">
              <a:extLst>
                <a:ext uri="{FF2B5EF4-FFF2-40B4-BE49-F238E27FC236}">
                  <a16:creationId xmlns:a16="http://schemas.microsoft.com/office/drawing/2014/main" id="{F3D5CDD6-8A02-417F-8FB5-A8143B69BBFA}"/>
                </a:ext>
              </a:extLst>
            </p:cNvPr>
            <p:cNvSpPr/>
            <p:nvPr/>
          </p:nvSpPr>
          <p:spPr>
            <a:xfrm>
              <a:off x="2673359" y="3457394"/>
              <a:ext cx="97200" cy="494179"/>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0" name="Прямоугольник 229">
              <a:extLst>
                <a:ext uri="{FF2B5EF4-FFF2-40B4-BE49-F238E27FC236}">
                  <a16:creationId xmlns:a16="http://schemas.microsoft.com/office/drawing/2014/main" id="{A0B7575D-B8CC-464F-80AB-24ED684A451A}"/>
                </a:ext>
              </a:extLst>
            </p:cNvPr>
            <p:cNvSpPr/>
            <p:nvPr/>
          </p:nvSpPr>
          <p:spPr>
            <a:xfrm>
              <a:off x="2338964" y="3457393"/>
              <a:ext cx="97200" cy="470148"/>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1" name="Прямоугольник 230">
              <a:extLst>
                <a:ext uri="{FF2B5EF4-FFF2-40B4-BE49-F238E27FC236}">
                  <a16:creationId xmlns:a16="http://schemas.microsoft.com/office/drawing/2014/main" id="{46B481DF-2884-403E-BB61-C582E9EC57CC}"/>
                </a:ext>
              </a:extLst>
            </p:cNvPr>
            <p:cNvSpPr/>
            <p:nvPr/>
          </p:nvSpPr>
          <p:spPr>
            <a:xfrm>
              <a:off x="2450429" y="3457393"/>
              <a:ext cx="97200" cy="482699"/>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2" name="Прямоугольник 231">
              <a:extLst>
                <a:ext uri="{FF2B5EF4-FFF2-40B4-BE49-F238E27FC236}">
                  <a16:creationId xmlns:a16="http://schemas.microsoft.com/office/drawing/2014/main" id="{E545725E-8614-4417-B633-CD7A9117B572}"/>
                </a:ext>
              </a:extLst>
            </p:cNvPr>
            <p:cNvSpPr/>
            <p:nvPr/>
          </p:nvSpPr>
          <p:spPr>
            <a:xfrm>
              <a:off x="2227499" y="3457393"/>
              <a:ext cx="97200" cy="470148"/>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3" name="Прямоугольник 232">
              <a:extLst>
                <a:ext uri="{FF2B5EF4-FFF2-40B4-BE49-F238E27FC236}">
                  <a16:creationId xmlns:a16="http://schemas.microsoft.com/office/drawing/2014/main" id="{D5AC7A7C-B7D8-4F43-9126-B4D1A011D9BE}"/>
                </a:ext>
              </a:extLst>
            </p:cNvPr>
            <p:cNvSpPr/>
            <p:nvPr/>
          </p:nvSpPr>
          <p:spPr>
            <a:xfrm>
              <a:off x="2116034" y="3457393"/>
              <a:ext cx="97200" cy="377887"/>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4" name="Прямоугольник 233">
              <a:extLst>
                <a:ext uri="{FF2B5EF4-FFF2-40B4-BE49-F238E27FC236}">
                  <a16:creationId xmlns:a16="http://schemas.microsoft.com/office/drawing/2014/main" id="{95C1F1E8-060E-488C-9603-9F182CF2A313}"/>
                </a:ext>
              </a:extLst>
            </p:cNvPr>
            <p:cNvSpPr/>
            <p:nvPr/>
          </p:nvSpPr>
          <p:spPr>
            <a:xfrm>
              <a:off x="2004569" y="3463918"/>
              <a:ext cx="97200" cy="304878"/>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5" name="Прямоугольник 234">
              <a:extLst>
                <a:ext uri="{FF2B5EF4-FFF2-40B4-BE49-F238E27FC236}">
                  <a16:creationId xmlns:a16="http://schemas.microsoft.com/office/drawing/2014/main" id="{B2F3B5AC-50BC-470D-99A6-09C3C79E3E4F}"/>
                </a:ext>
              </a:extLst>
            </p:cNvPr>
            <p:cNvSpPr/>
            <p:nvPr/>
          </p:nvSpPr>
          <p:spPr>
            <a:xfrm>
              <a:off x="1893104" y="3463918"/>
              <a:ext cx="97200" cy="232596"/>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
          <p:nvSpPr>
            <p:cNvPr id="236" name="Прямоугольник 235">
              <a:extLst>
                <a:ext uri="{FF2B5EF4-FFF2-40B4-BE49-F238E27FC236}">
                  <a16:creationId xmlns:a16="http://schemas.microsoft.com/office/drawing/2014/main" id="{B80C5F27-16A7-41F3-B4BA-EE7549243757}"/>
                </a:ext>
              </a:extLst>
            </p:cNvPr>
            <p:cNvSpPr/>
            <p:nvPr/>
          </p:nvSpPr>
          <p:spPr>
            <a:xfrm>
              <a:off x="1781639" y="3463917"/>
              <a:ext cx="97200" cy="140125"/>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cxnSp>
          <p:nvCxnSpPr>
            <p:cNvPr id="22" name="Straight Connector 203">
              <a:extLst>
                <a:ext uri="{FF2B5EF4-FFF2-40B4-BE49-F238E27FC236}">
                  <a16:creationId xmlns:a16="http://schemas.microsoft.com/office/drawing/2014/main" id="{442C7BA4-AF9B-4B3B-89ED-85EA08EEC78A}"/>
                </a:ext>
              </a:extLst>
            </p:cNvPr>
            <p:cNvCxnSpPr>
              <a:cxnSpLocks/>
            </p:cNvCxnSpPr>
            <p:nvPr/>
          </p:nvCxnSpPr>
          <p:spPr>
            <a:xfrm>
              <a:off x="1676637" y="3453909"/>
              <a:ext cx="7399857" cy="0"/>
            </a:xfrm>
            <a:prstGeom prst="line">
              <a:avLst/>
            </a:prstGeom>
            <a:ln w="12700">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04">
              <a:extLst>
                <a:ext uri="{FF2B5EF4-FFF2-40B4-BE49-F238E27FC236}">
                  <a16:creationId xmlns:a16="http://schemas.microsoft.com/office/drawing/2014/main" id="{2FDD2381-4B0E-4517-A204-95EC6BBC6BAB}"/>
                </a:ext>
              </a:extLst>
            </p:cNvPr>
            <p:cNvCxnSpPr>
              <a:cxnSpLocks/>
            </p:cNvCxnSpPr>
            <p:nvPr/>
          </p:nvCxnSpPr>
          <p:spPr>
            <a:xfrm>
              <a:off x="1736732" y="3853438"/>
              <a:ext cx="7339762" cy="0"/>
            </a:xfrm>
            <a:prstGeom prst="line">
              <a:avLst/>
            </a:prstGeom>
            <a:ln w="12700">
              <a:solidFill>
                <a:schemeClr val="accent5"/>
              </a:solidFill>
              <a:prstDash val="dash"/>
            </a:ln>
            <a:effectLst/>
          </p:spPr>
          <p:style>
            <a:lnRef idx="2">
              <a:schemeClr val="accent1"/>
            </a:lnRef>
            <a:fillRef idx="0">
              <a:schemeClr val="accent1"/>
            </a:fillRef>
            <a:effectRef idx="1">
              <a:schemeClr val="accent1"/>
            </a:effectRef>
            <a:fontRef idx="minor">
              <a:schemeClr val="tx1"/>
            </a:fontRef>
          </p:style>
        </p:cxnSp>
        <p:sp>
          <p:nvSpPr>
            <p:cNvPr id="252" name="TextBox 251">
              <a:extLst>
                <a:ext uri="{FF2B5EF4-FFF2-40B4-BE49-F238E27FC236}">
                  <a16:creationId xmlns:a16="http://schemas.microsoft.com/office/drawing/2014/main" id="{DC95458F-9A0E-4A1F-A91C-1318AB9E6E3E}"/>
                </a:ext>
              </a:extLst>
            </p:cNvPr>
            <p:cNvSpPr txBox="1"/>
            <p:nvPr/>
          </p:nvSpPr>
          <p:spPr>
            <a:xfrm rot="16200000">
              <a:off x="190389" y="3292957"/>
              <a:ext cx="1988105" cy="338554"/>
            </a:xfrm>
            <a:prstGeom prst="rect">
              <a:avLst/>
            </a:prstGeom>
            <a:noFill/>
          </p:spPr>
          <p:txBody>
            <a:bodyPr wrap="square" lIns="0" tIns="0" rIns="0" bIns="0" rtlCol="0" anchor="t" anchorCtr="0">
              <a:spAutoFit/>
            </a:bodyPr>
            <a:lstStyle/>
            <a:p>
              <a:pPr lvl="0" algn="ctr" rtl="0">
                <a:defRPr/>
              </a:pPr>
              <a:r>
                <a:rPr lang="ru-RU" sz="1100" b="0" i="0" dirty="0">
                  <a:solidFill>
                    <a:schemeClr val="tx2"/>
                  </a:solidFill>
                  <a:effectLst/>
                  <a:latin typeface="Arial" panose="020B0604020202020204" pitchFamily="34" charset="0"/>
                </a:rPr>
                <a:t>Изменения суммы диаметров от исходного уровня</a:t>
              </a:r>
              <a:r>
                <a:rPr lang="en-US" sz="1100" dirty="0">
                  <a:solidFill>
                    <a:schemeClr val="tx2"/>
                  </a:solidFill>
                  <a:latin typeface="Arial" panose="020B0604020202020204" pitchFamily="34" charset="0"/>
                </a:rPr>
                <a:t>,</a:t>
              </a:r>
              <a:r>
                <a:rPr lang="en-US" sz="1100" b="0" i="0" dirty="0">
                  <a:solidFill>
                    <a:schemeClr val="tx2"/>
                  </a:solidFill>
                  <a:effectLst/>
                  <a:latin typeface="Arial" panose="020B0604020202020204" pitchFamily="34" charset="0"/>
                </a:rPr>
                <a:t> %</a:t>
              </a:r>
              <a:endParaRPr kumimoji="0" lang="ru-RU" sz="1100" b="0" i="0" u="none" strike="noStrike" kern="1200" cap="none" spc="0" normalizeH="0" noProof="0" dirty="0">
                <a:ln>
                  <a:noFill/>
                </a:ln>
                <a:solidFill>
                  <a:schemeClr val="tx2"/>
                </a:solidFill>
                <a:effectLst/>
                <a:uLnTx/>
                <a:uFillTx/>
                <a:latin typeface="Arial" panose="020B0604020202020204" pitchFamily="34" charset="0"/>
                <a:ea typeface="MS PGothic"/>
              </a:endParaRPr>
            </a:p>
          </p:txBody>
        </p:sp>
      </p:grpSp>
      <p:sp>
        <p:nvSpPr>
          <p:cNvPr id="255" name="object 11">
            <a:extLst>
              <a:ext uri="{FF2B5EF4-FFF2-40B4-BE49-F238E27FC236}">
                <a16:creationId xmlns:a16="http://schemas.microsoft.com/office/drawing/2014/main" id="{47A5FD1F-B493-479C-887B-93D6EF0A4E91}"/>
              </a:ext>
            </a:extLst>
          </p:cNvPr>
          <p:cNvSpPr txBox="1"/>
          <p:nvPr/>
        </p:nvSpPr>
        <p:spPr>
          <a:xfrm>
            <a:off x="1736732" y="5227352"/>
            <a:ext cx="4489242" cy="992762"/>
          </a:xfrm>
          <a:prstGeom prst="rect">
            <a:avLst/>
          </a:prstGeom>
        </p:spPr>
        <p:txBody>
          <a:bodyPr vert="horz" wrap="square" lIns="0" tIns="30480" rIns="0" bIns="0" rtlCol="0">
            <a:noAutofit/>
          </a:bodyPr>
          <a:lstStyle/>
          <a:p>
            <a:pPr rtl="0"/>
            <a:r>
              <a:rPr lang="ru" sz="1100" b="1" i="0" u="none" strike="noStrike" kern="0" dirty="0">
                <a:solidFill>
                  <a:srgbClr val="828F2C"/>
                </a:solidFill>
                <a:cs typeface="Microsoft Sans Serif"/>
              </a:rPr>
              <a:t>Среди пациентов, не получавших системную терапию</a:t>
            </a:r>
            <a:r>
              <a:rPr lang="ru-RU" sz="1100" b="1" kern="0" dirty="0">
                <a:solidFill>
                  <a:srgbClr val="828F2C"/>
                </a:solidFill>
                <a:cs typeface="Microsoft Sans Serif"/>
              </a:rPr>
              <a:t> </a:t>
            </a:r>
            <a:r>
              <a:rPr lang="ru" sz="1100" b="1" i="0" u="none" strike="noStrike" kern="0" dirty="0">
                <a:solidFill>
                  <a:srgbClr val="828F2C"/>
                </a:solidFill>
                <a:cs typeface="Microsoft Sans Serif"/>
              </a:rPr>
              <a:t>(n=24):</a:t>
            </a:r>
            <a:r>
              <a:rPr lang="en-US" sz="1100" b="1" i="0" u="none" strike="noStrike" kern="0" dirty="0">
                <a:solidFill>
                  <a:srgbClr val="828F2C"/>
                </a:solidFill>
                <a:cs typeface="Microsoft Sans Serif"/>
              </a:rPr>
              <a:t> </a:t>
            </a:r>
            <a:endParaRPr lang="ru-RU" sz="1100" b="1" i="0" u="none" strike="noStrike" kern="0" dirty="0">
              <a:solidFill>
                <a:srgbClr val="828F2C"/>
              </a:solidFill>
              <a:cs typeface="Microsoft Sans Serif"/>
            </a:endParaRPr>
          </a:p>
          <a:p>
            <a:pPr rtl="0"/>
            <a:r>
              <a:rPr lang="ru" b="1" i="0" u="none" strike="noStrike" kern="0" dirty="0">
                <a:solidFill>
                  <a:srgbClr val="828F2C"/>
                </a:solidFill>
                <a:cs typeface="Microsoft Sans Serif"/>
              </a:rPr>
              <a:t>96% ЧОО </a:t>
            </a:r>
          </a:p>
          <a:p>
            <a:pPr rtl="0"/>
            <a:r>
              <a:rPr lang="ru" sz="1100" b="1" i="0" u="none" strike="noStrike" kern="0" dirty="0">
                <a:solidFill>
                  <a:srgbClr val="828F2C"/>
                </a:solidFill>
                <a:cs typeface="Microsoft Sans Serif"/>
              </a:rPr>
              <a:t>(95% ДИ: 79, 100)</a:t>
            </a:r>
            <a:r>
              <a:rPr lang="en-US" sz="1100" b="1" kern="0" dirty="0">
                <a:solidFill>
                  <a:srgbClr val="828F2C"/>
                </a:solidFill>
                <a:cs typeface="Microsoft Sans Serif"/>
              </a:rPr>
              <a:t>,</a:t>
            </a:r>
            <a:r>
              <a:rPr lang="fr-FR" sz="1100" b="1" kern="0" dirty="0">
                <a:solidFill>
                  <a:srgbClr val="828F2C"/>
                </a:solidFill>
                <a:cs typeface="Microsoft Sans Serif"/>
              </a:rPr>
              <a:t> </a:t>
            </a:r>
            <a:r>
              <a:rPr lang="ru" sz="1100" b="1" i="0" u="none" strike="noStrike" kern="0" dirty="0">
                <a:solidFill>
                  <a:srgbClr val="828F2C"/>
                </a:solidFill>
                <a:cs typeface="Microsoft Sans Serif"/>
              </a:rPr>
              <a:t>(75% ПО + 21% ЧО)</a:t>
            </a:r>
            <a:endParaRPr lang="fr-FR" sz="1100" b="1" kern="0" dirty="0">
              <a:solidFill>
                <a:srgbClr val="828F2C"/>
              </a:solidFill>
              <a:cs typeface="Microsoft Sans Serif"/>
            </a:endParaRPr>
          </a:p>
        </p:txBody>
      </p:sp>
      <p:sp>
        <p:nvSpPr>
          <p:cNvPr id="256" name="object 14">
            <a:extLst>
              <a:ext uri="{FF2B5EF4-FFF2-40B4-BE49-F238E27FC236}">
                <a16:creationId xmlns:a16="http://schemas.microsoft.com/office/drawing/2014/main" id="{CBB5F074-20B3-44F1-AC65-D100ECE03F6D}"/>
              </a:ext>
            </a:extLst>
          </p:cNvPr>
          <p:cNvSpPr txBox="1"/>
          <p:nvPr/>
        </p:nvSpPr>
        <p:spPr>
          <a:xfrm>
            <a:off x="6894764" y="5186609"/>
            <a:ext cx="3710179" cy="456151"/>
          </a:xfrm>
          <a:prstGeom prst="rect">
            <a:avLst/>
          </a:prstGeom>
        </p:spPr>
        <p:txBody>
          <a:bodyPr vert="horz" wrap="square" lIns="0" tIns="30480" rIns="0" bIns="0" rtlCol="0">
            <a:noAutofit/>
          </a:bodyPr>
          <a:lstStyle/>
          <a:p>
            <a:pPr rtl="0"/>
            <a:r>
              <a:rPr lang="ru" sz="1100" b="1" i="0" u="none" strike="noStrike" kern="0" dirty="0">
                <a:solidFill>
                  <a:srgbClr val="828F2C"/>
                </a:solidFill>
                <a:cs typeface="Microsoft Sans Serif"/>
              </a:rPr>
              <a:t>Среди пациентов, ранее получавших лечение</a:t>
            </a:r>
            <a:r>
              <a:rPr lang="ru-RU" sz="1100" b="1" kern="0" dirty="0">
                <a:solidFill>
                  <a:srgbClr val="828F2C"/>
                </a:solidFill>
                <a:cs typeface="Microsoft Sans Serif"/>
              </a:rPr>
              <a:t> </a:t>
            </a:r>
            <a:r>
              <a:rPr lang="ru" sz="1100" b="1" i="0" u="none" strike="noStrike" kern="0" dirty="0">
                <a:solidFill>
                  <a:srgbClr val="828F2C"/>
                </a:solidFill>
                <a:cs typeface="Microsoft Sans Serif"/>
              </a:rPr>
              <a:t>(n=41):</a:t>
            </a:r>
            <a:r>
              <a:rPr lang="en-US" sz="1100" b="1" kern="0" dirty="0">
                <a:solidFill>
                  <a:srgbClr val="828F2C"/>
                </a:solidFill>
                <a:cs typeface="Microsoft Sans Serif"/>
              </a:rPr>
              <a:t> </a:t>
            </a:r>
            <a:r>
              <a:rPr lang="ru" b="1" i="0" u="none" strike="noStrike" kern="0" dirty="0">
                <a:solidFill>
                  <a:srgbClr val="828F2C"/>
                </a:solidFill>
                <a:cs typeface="Microsoft Sans Serif"/>
              </a:rPr>
              <a:t>85% ЧОО </a:t>
            </a:r>
          </a:p>
          <a:p>
            <a:pPr rtl="0"/>
            <a:r>
              <a:rPr lang="ru" sz="1100" b="1" i="0" u="none" strike="noStrike" kern="0" dirty="0">
                <a:solidFill>
                  <a:srgbClr val="828F2C"/>
                </a:solidFill>
                <a:cs typeface="Microsoft Sans Serif"/>
              </a:rPr>
              <a:t>(95% ДИ: 71, 94)</a:t>
            </a:r>
            <a:r>
              <a:rPr lang="en-US" sz="1100" b="1" kern="0" dirty="0">
                <a:solidFill>
                  <a:srgbClr val="828F2C"/>
                </a:solidFill>
                <a:cs typeface="Microsoft Sans Serif"/>
              </a:rPr>
              <a:t>,</a:t>
            </a:r>
            <a:r>
              <a:rPr lang="fr-FR" sz="1100" b="1" kern="0" dirty="0">
                <a:solidFill>
                  <a:srgbClr val="828F2C"/>
                </a:solidFill>
                <a:cs typeface="Microsoft Sans Serif"/>
              </a:rPr>
              <a:t> </a:t>
            </a:r>
            <a:r>
              <a:rPr lang="ru" sz="1100" b="1" i="0" u="none" strike="noStrike" kern="0" dirty="0">
                <a:solidFill>
                  <a:srgbClr val="828F2C"/>
                </a:solidFill>
                <a:cs typeface="Microsoft Sans Serif"/>
              </a:rPr>
              <a:t>(73% ЧО + 12% ПО)</a:t>
            </a:r>
            <a:endParaRPr lang="fr-FR" sz="1100" b="1" kern="0" dirty="0">
              <a:solidFill>
                <a:srgbClr val="828F2C"/>
              </a:solidFill>
              <a:cs typeface="Microsoft Sans Serif"/>
            </a:endParaRPr>
          </a:p>
        </p:txBody>
      </p:sp>
      <p:grpSp>
        <p:nvGrpSpPr>
          <p:cNvPr id="260" name="Группа 259">
            <a:extLst>
              <a:ext uri="{FF2B5EF4-FFF2-40B4-BE49-F238E27FC236}">
                <a16:creationId xmlns:a16="http://schemas.microsoft.com/office/drawing/2014/main" id="{D4D4D334-3A18-462E-9292-69AC02DB83E9}"/>
              </a:ext>
            </a:extLst>
          </p:cNvPr>
          <p:cNvGrpSpPr/>
          <p:nvPr/>
        </p:nvGrpSpPr>
        <p:grpSpPr>
          <a:xfrm>
            <a:off x="6672542" y="2251827"/>
            <a:ext cx="3072972" cy="461910"/>
            <a:chOff x="1951775" y="4579310"/>
            <a:chExt cx="3072972" cy="461910"/>
          </a:xfrm>
        </p:grpSpPr>
        <p:sp>
          <p:nvSpPr>
            <p:cNvPr id="245" name="Прямоугольник 244">
              <a:extLst>
                <a:ext uri="{FF2B5EF4-FFF2-40B4-BE49-F238E27FC236}">
                  <a16:creationId xmlns:a16="http://schemas.microsoft.com/office/drawing/2014/main" id="{62A0EF23-7FCE-4CF7-8EB9-04730F830143}"/>
                </a:ext>
              </a:extLst>
            </p:cNvPr>
            <p:cNvSpPr/>
            <p:nvPr/>
          </p:nvSpPr>
          <p:spPr>
            <a:xfrm>
              <a:off x="1954997" y="4599108"/>
              <a:ext cx="108000" cy="108000"/>
            </a:xfrm>
            <a:prstGeom prst="rect">
              <a:avLst/>
            </a:prstGeom>
            <a:solidFill>
              <a:srgbClr val="828F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6" name="Прямоугольник 245">
              <a:extLst>
                <a:ext uri="{FF2B5EF4-FFF2-40B4-BE49-F238E27FC236}">
                  <a16:creationId xmlns:a16="http://schemas.microsoft.com/office/drawing/2014/main" id="{0AB1211F-37A2-4491-970D-5D3149606A6B}"/>
                </a:ext>
              </a:extLst>
            </p:cNvPr>
            <p:cNvSpPr/>
            <p:nvPr/>
          </p:nvSpPr>
          <p:spPr>
            <a:xfrm>
              <a:off x="1951775" y="4861787"/>
              <a:ext cx="108000" cy="108000"/>
            </a:xfrm>
            <a:prstGeom prst="rect">
              <a:avLst/>
            </a:prstGeom>
            <a:solidFill>
              <a:srgbClr val="828F2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B1C440"/>
                </a:solidFill>
              </a:endParaRPr>
            </a:p>
          </p:txBody>
        </p:sp>
        <p:sp>
          <p:nvSpPr>
            <p:cNvPr id="257" name="Прямоугольник 256">
              <a:extLst>
                <a:ext uri="{FF2B5EF4-FFF2-40B4-BE49-F238E27FC236}">
                  <a16:creationId xmlns:a16="http://schemas.microsoft.com/office/drawing/2014/main" id="{7A0FBD75-7F16-46D4-903C-AECF257066E9}"/>
                </a:ext>
              </a:extLst>
            </p:cNvPr>
            <p:cNvSpPr/>
            <p:nvPr/>
          </p:nvSpPr>
          <p:spPr>
            <a:xfrm>
              <a:off x="2130463" y="4579310"/>
              <a:ext cx="2209800" cy="146194"/>
            </a:xfrm>
            <a:prstGeom prst="rect">
              <a:avLst/>
            </a:prstGeom>
            <a:solidFill>
              <a:srgbClr val="FFFFFF"/>
            </a:solidFill>
          </p:spPr>
          <p:txBody>
            <a:bodyPr wrap="square" lIns="0" tIns="0" rIns="0" bIns="0">
              <a:noAutofit/>
            </a:bodyPr>
            <a:lstStyle/>
            <a:p>
              <a:pPr indent="0" rtl="0"/>
              <a:r>
                <a:rPr lang="ru" sz="1000" b="0" i="0" u="none" strike="noStrike" dirty="0">
                  <a:latin typeface="Arial"/>
                </a:rPr>
                <a:t>Ранее получавшие лечение (n=41)</a:t>
              </a:r>
            </a:p>
          </p:txBody>
        </p:sp>
        <p:sp>
          <p:nvSpPr>
            <p:cNvPr id="258" name="Прямоугольник 257">
              <a:extLst>
                <a:ext uri="{FF2B5EF4-FFF2-40B4-BE49-F238E27FC236}">
                  <a16:creationId xmlns:a16="http://schemas.microsoft.com/office/drawing/2014/main" id="{CA426CB1-D97A-44B3-9BE6-ACBD44DCA9C3}"/>
                </a:ext>
              </a:extLst>
            </p:cNvPr>
            <p:cNvSpPr/>
            <p:nvPr/>
          </p:nvSpPr>
          <p:spPr>
            <a:xfrm>
              <a:off x="2130463" y="4842904"/>
              <a:ext cx="2894284" cy="198316"/>
            </a:xfrm>
            <a:prstGeom prst="rect">
              <a:avLst/>
            </a:prstGeom>
            <a:solidFill>
              <a:srgbClr val="FFFFFF"/>
            </a:solidFill>
          </p:spPr>
          <p:txBody>
            <a:bodyPr wrap="square" lIns="0" tIns="0" rIns="0" bIns="0">
              <a:noAutofit/>
            </a:bodyPr>
            <a:lstStyle/>
            <a:p>
              <a:pPr indent="0" rtl="0"/>
              <a:r>
                <a:rPr lang="ru" sz="1000" b="0" i="0" u="none" strike="noStrike" dirty="0">
                  <a:latin typeface="Arial"/>
                </a:rPr>
                <a:t>Ранее не получавшие лечение(n=24)</a:t>
              </a:r>
            </a:p>
          </p:txBody>
        </p:sp>
      </p:grpSp>
      <p:sp>
        <p:nvSpPr>
          <p:cNvPr id="108" name="TextBox 107">
            <a:extLst>
              <a:ext uri="{FF2B5EF4-FFF2-40B4-BE49-F238E27FC236}">
                <a16:creationId xmlns:a16="http://schemas.microsoft.com/office/drawing/2014/main" id="{57189398-CC79-824E-AFCB-5A4F3CCCB5B7}"/>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LIBRETTO-001</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extLst>
      <p:ext uri="{BB962C8B-B14F-4D97-AF65-F5344CB8AC3E}">
        <p14:creationId xmlns:p14="http://schemas.microsoft.com/office/powerpoint/2010/main" val="1109679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83">
            <a:hlinkClick r:id="" action="ppaction://noaction"/>
            <a:extLst>
              <a:ext uri="{FF2B5EF4-FFF2-40B4-BE49-F238E27FC236}">
                <a16:creationId xmlns:a16="http://schemas.microsoft.com/office/drawing/2014/main" id="{F2B91A61-7402-3148-AFB6-31370822E485}"/>
              </a:ext>
            </a:extLst>
          </p:cNvPr>
          <p:cNvSpPr/>
          <p:nvPr/>
        </p:nvSpPr>
        <p:spPr>
          <a:xfrm>
            <a:off x="971027" y="1473684"/>
            <a:ext cx="4755216" cy="4004349"/>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algn="ctr" rtl="0"/>
            <a:endParaRPr lang="ru-RU" sz="1600" kern="0" dirty="0">
              <a:solidFill>
                <a:schemeClr val="accent1">
                  <a:lumMod val="75000"/>
                </a:schemeClr>
              </a:solidFill>
              <a:latin typeface="+mj-lt"/>
              <a:cs typeface="Microsoft Sans Serif"/>
            </a:endParaRPr>
          </a:p>
        </p:txBody>
      </p:sp>
      <p:sp>
        <p:nvSpPr>
          <p:cNvPr id="23" name="Rectangle: Rounded Corners 83">
            <a:hlinkClick r:id="" action="ppaction://noaction"/>
            <a:extLst>
              <a:ext uri="{FF2B5EF4-FFF2-40B4-BE49-F238E27FC236}">
                <a16:creationId xmlns:a16="http://schemas.microsoft.com/office/drawing/2014/main" id="{10CCAAD8-1280-0745-99F3-ECCA1A493BB6}"/>
              </a:ext>
            </a:extLst>
          </p:cNvPr>
          <p:cNvSpPr/>
          <p:nvPr/>
        </p:nvSpPr>
        <p:spPr>
          <a:xfrm>
            <a:off x="6096000" y="1473684"/>
            <a:ext cx="4755216" cy="4004349"/>
          </a:xfrm>
          <a:prstGeom prst="roundRect">
            <a:avLst>
              <a:gd name="adj" fmla="val 7159"/>
            </a:avLst>
          </a:prstGeom>
          <a:solidFill>
            <a:sysClr val="window" lastClr="FFFFFF"/>
          </a:solidFill>
          <a:ln w="3175" cap="flat" cmpd="sng" algn="ctr">
            <a:solidFill>
              <a:schemeClr val="bg1">
                <a:lumMod val="85000"/>
              </a:schemeClr>
            </a:solidFill>
            <a:prstDash val="solid"/>
            <a:miter lim="800000"/>
          </a:ln>
          <a:effectLst>
            <a:outerShdw blurRad="63500" sx="102000" sy="102000" algn="ctr" rotWithShape="0">
              <a:prstClr val="black">
                <a:alpha val="10000"/>
              </a:prstClr>
            </a:outerShdw>
          </a:effectLst>
        </p:spPr>
        <p:txBody>
          <a:bodyPr rot="0" spcFirstLastPara="0" vertOverflow="overflow" horzOverflow="overflow" vert="horz" wrap="square" lIns="0" tIns="0" rIns="0" bIns="72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30" normalizeH="0" baseline="0" noProof="0" dirty="0">
              <a:ln>
                <a:noFill/>
              </a:ln>
              <a:solidFill>
                <a:srgbClr val="57585B"/>
              </a:solidFill>
              <a:effectLst/>
              <a:uLnTx/>
              <a:uFillTx/>
              <a:latin typeface="Museo 500" panose="02000000000000000000" pitchFamily="50" charset="0"/>
              <a:ea typeface="+mn-ea"/>
              <a:cs typeface="Arial" panose="020B0604020202020204" pitchFamily="34" charset="0"/>
            </a:endParaRPr>
          </a:p>
        </p:txBody>
      </p:sp>
      <p:sp>
        <p:nvSpPr>
          <p:cNvPr id="5" name="Заголовок 4">
            <a:extLst>
              <a:ext uri="{FF2B5EF4-FFF2-40B4-BE49-F238E27FC236}">
                <a16:creationId xmlns:a16="http://schemas.microsoft.com/office/drawing/2014/main" id="{4D71E0A0-5470-4A9F-BFE4-D376AC5A99A8}"/>
              </a:ext>
            </a:extLst>
          </p:cNvPr>
          <p:cNvSpPr>
            <a:spLocks noGrp="1"/>
          </p:cNvSpPr>
          <p:nvPr>
            <p:ph type="title"/>
          </p:nvPr>
        </p:nvSpPr>
        <p:spPr>
          <a:noFill/>
        </p:spPr>
        <p:txBody>
          <a:bodyPr vert="horz" lIns="0" tIns="0" rIns="45720" bIns="0" rtlCol="0" anchor="ctr">
            <a:normAutofit/>
          </a:bodyPr>
          <a:lstStyle/>
          <a:p>
            <a:r>
              <a:rPr lang="ru-RU" sz="2400" dirty="0">
                <a:highlight>
                  <a:srgbClr val="000000">
                    <a:alpha val="0"/>
                  </a:srgbClr>
                </a:highlight>
                <a:latin typeface="+mn-lt"/>
              </a:rPr>
              <a:t>Медиана ВБП у пациентов с ДРЩЖ со слиянием RET</a:t>
            </a:r>
            <a:endParaRPr lang="ru-RU" sz="2400" baseline="30000" dirty="0">
              <a:highlight>
                <a:srgbClr val="000000">
                  <a:alpha val="0"/>
                </a:srgbClr>
              </a:highlight>
              <a:latin typeface="+mn-lt"/>
            </a:endParaRPr>
          </a:p>
        </p:txBody>
      </p:sp>
      <p:sp>
        <p:nvSpPr>
          <p:cNvPr id="7" name="object 2">
            <a:extLst>
              <a:ext uri="{FF2B5EF4-FFF2-40B4-BE49-F238E27FC236}">
                <a16:creationId xmlns:a16="http://schemas.microsoft.com/office/drawing/2014/main" id="{287A834F-FB2A-4407-85E6-DE54959A347A}"/>
              </a:ext>
            </a:extLst>
          </p:cNvPr>
          <p:cNvSpPr txBox="1"/>
          <p:nvPr/>
        </p:nvSpPr>
        <p:spPr>
          <a:xfrm>
            <a:off x="1940374" y="1725414"/>
            <a:ext cx="2858106" cy="474489"/>
          </a:xfrm>
          <a:prstGeom prst="rect">
            <a:avLst/>
          </a:prstGeom>
        </p:spPr>
        <p:txBody>
          <a:bodyPr vert="horz" wrap="square" lIns="0" tIns="12700" rIns="0" bIns="0" rtlCol="0">
            <a:noAutofit/>
          </a:bodyPr>
          <a:lstStyle/>
          <a:p>
            <a:pPr rtl="0">
              <a:spcAft>
                <a:spcPts val="600"/>
              </a:spcAft>
            </a:pPr>
            <a:r>
              <a:rPr lang="ru" sz="1500" b="1" i="0" u="none" strike="noStrike" kern="0" dirty="0">
                <a:solidFill>
                  <a:srgbClr val="58585B"/>
                </a:solidFill>
                <a:cs typeface="Gill Sans MT"/>
              </a:rPr>
              <a:t>Пациенты, не получавшие системную терапию (n=24)</a:t>
            </a:r>
            <a:endParaRPr sz="1500" kern="0" dirty="0">
              <a:cs typeface="Gill Sans MT"/>
            </a:endParaRPr>
          </a:p>
        </p:txBody>
      </p:sp>
      <p:pic>
        <p:nvPicPr>
          <p:cNvPr id="8" name="object 3">
            <a:extLst>
              <a:ext uri="{FF2B5EF4-FFF2-40B4-BE49-F238E27FC236}">
                <a16:creationId xmlns:a16="http://schemas.microsoft.com/office/drawing/2014/main" id="{076515A1-B85E-489A-AD32-B651458F8DDB}"/>
              </a:ext>
            </a:extLst>
          </p:cNvPr>
          <p:cNvPicPr/>
          <p:nvPr/>
        </p:nvPicPr>
        <p:blipFill>
          <a:blip r:embed="rId2"/>
          <a:stretch>
            <a:fillRect/>
          </a:stretch>
        </p:blipFill>
        <p:spPr>
          <a:xfrm>
            <a:off x="1252383" y="1705985"/>
            <a:ext cx="412395" cy="513347"/>
          </a:xfrm>
          <a:prstGeom prst="rect">
            <a:avLst/>
          </a:prstGeom>
        </p:spPr>
      </p:pic>
      <p:sp>
        <p:nvSpPr>
          <p:cNvPr id="9" name="object 4">
            <a:extLst>
              <a:ext uri="{FF2B5EF4-FFF2-40B4-BE49-F238E27FC236}">
                <a16:creationId xmlns:a16="http://schemas.microsoft.com/office/drawing/2014/main" id="{79480D7E-D2BC-47E9-86E8-98B4F73B828E}"/>
              </a:ext>
            </a:extLst>
          </p:cNvPr>
          <p:cNvSpPr txBox="1"/>
          <p:nvPr/>
        </p:nvSpPr>
        <p:spPr>
          <a:xfrm>
            <a:off x="971027" y="2389914"/>
            <a:ext cx="4755216" cy="578620"/>
          </a:xfrm>
          <a:prstGeom prst="rect">
            <a:avLst/>
          </a:prstGeom>
          <a:solidFill>
            <a:srgbClr val="828F2C"/>
          </a:solidFill>
        </p:spPr>
        <p:txBody>
          <a:bodyPr vert="horz" wrap="square" lIns="27432" tIns="27432" rIns="27432" bIns="27432" rtlCol="0" anchor="ctr" anchorCtr="0">
            <a:noAutofit/>
          </a:bodyPr>
          <a:lstStyle/>
          <a:p>
            <a:pPr algn="ctr" rtl="0">
              <a:spcAft>
                <a:spcPts val="600"/>
              </a:spcAft>
            </a:pPr>
            <a:r>
              <a:rPr lang="ru" sz="2800" b="0" i="0" u="none" strike="noStrike" kern="0" dirty="0">
                <a:solidFill>
                  <a:schemeClr val="bg1"/>
                </a:solidFill>
                <a:cs typeface="Microsoft Sans Serif"/>
              </a:rPr>
              <a:t>Медиана ВБП</a:t>
            </a:r>
            <a:endParaRPr sz="2800" kern="0" dirty="0">
              <a:solidFill>
                <a:schemeClr val="bg1"/>
              </a:solidFill>
              <a:cs typeface="Microsoft Sans Serif"/>
            </a:endParaRPr>
          </a:p>
        </p:txBody>
      </p:sp>
      <p:sp>
        <p:nvSpPr>
          <p:cNvPr id="10" name="object 5">
            <a:extLst>
              <a:ext uri="{FF2B5EF4-FFF2-40B4-BE49-F238E27FC236}">
                <a16:creationId xmlns:a16="http://schemas.microsoft.com/office/drawing/2014/main" id="{0233CD7F-AC14-41BD-84E7-E05E0BC4FE22}"/>
              </a:ext>
            </a:extLst>
          </p:cNvPr>
          <p:cNvSpPr txBox="1"/>
          <p:nvPr/>
        </p:nvSpPr>
        <p:spPr>
          <a:xfrm>
            <a:off x="978765" y="3276519"/>
            <a:ext cx="4695166" cy="708801"/>
          </a:xfrm>
          <a:prstGeom prst="rect">
            <a:avLst/>
          </a:prstGeom>
        </p:spPr>
        <p:txBody>
          <a:bodyPr vert="horz" wrap="square" lIns="0" tIns="0" rIns="0" bIns="0" rtlCol="0">
            <a:noAutofit/>
          </a:bodyPr>
          <a:lstStyle/>
          <a:p>
            <a:pPr algn="ctr" rtl="0">
              <a:lnSpc>
                <a:spcPct val="80000"/>
              </a:lnSpc>
            </a:pPr>
            <a:r>
              <a:rPr lang="ru" sz="3600" b="1" i="0" u="none" strike="noStrike" kern="0" dirty="0">
                <a:solidFill>
                  <a:srgbClr val="828F2C"/>
                </a:solidFill>
                <a:latin typeface="+mj-lt"/>
                <a:cs typeface="Microsoft Sans Serif"/>
              </a:rPr>
              <a:t>еще </a:t>
            </a:r>
            <a:br>
              <a:rPr lang="en-US" sz="3600" b="1" i="0" u="none" strike="noStrike" kern="0" dirty="0">
                <a:solidFill>
                  <a:srgbClr val="828F2C"/>
                </a:solidFill>
                <a:latin typeface="+mj-lt"/>
                <a:cs typeface="Microsoft Sans Serif"/>
              </a:rPr>
            </a:br>
            <a:r>
              <a:rPr lang="ru" sz="3600" b="1" i="0" u="none" strike="noStrike" kern="0" dirty="0">
                <a:solidFill>
                  <a:srgbClr val="828F2C"/>
                </a:solidFill>
                <a:latin typeface="+mj-lt"/>
                <a:cs typeface="Microsoft Sans Serif"/>
              </a:rPr>
              <a:t>не достигнута</a:t>
            </a:r>
            <a:endParaRPr sz="3600" b="1" kern="0" dirty="0">
              <a:solidFill>
                <a:srgbClr val="828F2C"/>
              </a:solidFill>
              <a:latin typeface="+mj-lt"/>
              <a:cs typeface="Microsoft Sans Serif"/>
            </a:endParaRPr>
          </a:p>
        </p:txBody>
      </p:sp>
      <p:sp>
        <p:nvSpPr>
          <p:cNvPr id="11" name="object 6">
            <a:extLst>
              <a:ext uri="{FF2B5EF4-FFF2-40B4-BE49-F238E27FC236}">
                <a16:creationId xmlns:a16="http://schemas.microsoft.com/office/drawing/2014/main" id="{516CB249-799E-4ECA-8CEC-A52BA7F38D0A}"/>
              </a:ext>
            </a:extLst>
          </p:cNvPr>
          <p:cNvSpPr txBox="1"/>
          <p:nvPr/>
        </p:nvSpPr>
        <p:spPr>
          <a:xfrm>
            <a:off x="7102912" y="1725414"/>
            <a:ext cx="3516171" cy="474489"/>
          </a:xfrm>
          <a:prstGeom prst="rect">
            <a:avLst/>
          </a:prstGeom>
        </p:spPr>
        <p:txBody>
          <a:bodyPr vert="horz" wrap="square" lIns="0" tIns="12700" rIns="0" bIns="0" rtlCol="0">
            <a:noAutofit/>
          </a:bodyPr>
          <a:lstStyle/>
          <a:p>
            <a:pPr rtl="0">
              <a:spcAft>
                <a:spcPts val="600"/>
              </a:spcAft>
            </a:pPr>
            <a:r>
              <a:rPr lang="ru" sz="1500" b="1" i="0" u="none" strike="noStrike" kern="0" dirty="0">
                <a:solidFill>
                  <a:srgbClr val="58585B"/>
                </a:solidFill>
                <a:cs typeface="Gill Sans MT"/>
              </a:rPr>
              <a:t>Ранее получавшие лечение</a:t>
            </a:r>
            <a:r>
              <a:rPr lang="ru" sz="1500" b="1" i="0" u="none" strike="noStrike" kern="0" baseline="33333" dirty="0">
                <a:solidFill>
                  <a:srgbClr val="58585B"/>
                </a:solidFill>
                <a:cs typeface="Gill Sans MT"/>
              </a:rPr>
              <a:t>† </a:t>
            </a:r>
            <a:r>
              <a:rPr lang="ru" sz="1500" b="1" i="0" u="none" strike="noStrike" kern="0" dirty="0">
                <a:solidFill>
                  <a:srgbClr val="58585B"/>
                </a:solidFill>
                <a:cs typeface="Gill Sans MT"/>
              </a:rPr>
              <a:t>(n=41)</a:t>
            </a:r>
            <a:endParaRPr sz="1500" kern="0" dirty="0">
              <a:cs typeface="Gill Sans MT"/>
            </a:endParaRPr>
          </a:p>
        </p:txBody>
      </p:sp>
      <p:pic>
        <p:nvPicPr>
          <p:cNvPr id="12" name="object 7">
            <a:extLst>
              <a:ext uri="{FF2B5EF4-FFF2-40B4-BE49-F238E27FC236}">
                <a16:creationId xmlns:a16="http://schemas.microsoft.com/office/drawing/2014/main" id="{563D9A4B-E910-4A74-81C9-94C2D30203E1}"/>
              </a:ext>
            </a:extLst>
          </p:cNvPr>
          <p:cNvPicPr/>
          <p:nvPr/>
        </p:nvPicPr>
        <p:blipFill>
          <a:blip r:embed="rId3"/>
          <a:stretch>
            <a:fillRect/>
          </a:stretch>
        </p:blipFill>
        <p:spPr>
          <a:xfrm>
            <a:off x="6389906" y="1708658"/>
            <a:ext cx="419100" cy="508000"/>
          </a:xfrm>
          <a:prstGeom prst="rect">
            <a:avLst/>
          </a:prstGeom>
        </p:spPr>
      </p:pic>
      <p:sp>
        <p:nvSpPr>
          <p:cNvPr id="13" name="object 8">
            <a:extLst>
              <a:ext uri="{FF2B5EF4-FFF2-40B4-BE49-F238E27FC236}">
                <a16:creationId xmlns:a16="http://schemas.microsoft.com/office/drawing/2014/main" id="{284BD30E-0991-439D-B4EA-51D009936E1F}"/>
              </a:ext>
            </a:extLst>
          </p:cNvPr>
          <p:cNvSpPr txBox="1"/>
          <p:nvPr/>
        </p:nvSpPr>
        <p:spPr>
          <a:xfrm>
            <a:off x="6096000" y="2389914"/>
            <a:ext cx="4755216" cy="563231"/>
          </a:xfrm>
          <a:prstGeom prst="rect">
            <a:avLst/>
          </a:prstGeom>
          <a:solidFill>
            <a:srgbClr val="828F2C"/>
          </a:solidFill>
        </p:spPr>
        <p:txBody>
          <a:bodyPr vert="horz" wrap="square" lIns="27432" tIns="27432" rIns="27432" bIns="27432" rtlCol="0">
            <a:noAutofit/>
          </a:bodyPr>
          <a:lstStyle/>
          <a:p>
            <a:pPr algn="ctr" rtl="0">
              <a:spcAft>
                <a:spcPts val="600"/>
              </a:spcAft>
            </a:pPr>
            <a:r>
              <a:rPr lang="ru" sz="2800" b="0" i="0" u="none" strike="noStrike" kern="0" dirty="0">
                <a:solidFill>
                  <a:schemeClr val="bg1"/>
                </a:solidFill>
                <a:cs typeface="Microsoft Sans Serif"/>
              </a:rPr>
              <a:t>Медиана ВБП</a:t>
            </a:r>
            <a:endParaRPr sz="2800" kern="0" dirty="0">
              <a:solidFill>
                <a:schemeClr val="bg1"/>
              </a:solidFill>
              <a:cs typeface="Microsoft Sans Serif"/>
            </a:endParaRPr>
          </a:p>
        </p:txBody>
      </p:sp>
      <p:sp>
        <p:nvSpPr>
          <p:cNvPr id="14" name="object 9">
            <a:extLst>
              <a:ext uri="{FF2B5EF4-FFF2-40B4-BE49-F238E27FC236}">
                <a16:creationId xmlns:a16="http://schemas.microsoft.com/office/drawing/2014/main" id="{D8130A5E-58CE-4001-937A-39369F51E54A}"/>
              </a:ext>
            </a:extLst>
          </p:cNvPr>
          <p:cNvSpPr txBox="1"/>
          <p:nvPr/>
        </p:nvSpPr>
        <p:spPr>
          <a:xfrm>
            <a:off x="6220918" y="2864942"/>
            <a:ext cx="4569611" cy="1171114"/>
          </a:xfrm>
          <a:prstGeom prst="rect">
            <a:avLst/>
          </a:prstGeom>
        </p:spPr>
        <p:txBody>
          <a:bodyPr vert="horz" wrap="square" lIns="0" tIns="0" rIns="0" bIns="0" rtlCol="0">
            <a:noAutofit/>
          </a:bodyPr>
          <a:lstStyle/>
          <a:p>
            <a:pPr lvl="0" algn="ctr" rtl="0"/>
            <a:r>
              <a:rPr lang="ru" sz="7500" b="1" i="0" u="none" strike="noStrike" kern="0" dirty="0">
                <a:solidFill>
                  <a:srgbClr val="828F2C"/>
                </a:solidFill>
                <a:latin typeface="+mj-lt"/>
                <a:cs typeface="Microsoft Sans Serif"/>
              </a:rPr>
              <a:t>27</a:t>
            </a:r>
            <a:r>
              <a:rPr lang="ru" sz="7500" b="1" kern="0" dirty="0">
                <a:solidFill>
                  <a:srgbClr val="828F2C"/>
                </a:solidFill>
                <a:latin typeface="+mj-lt"/>
                <a:cs typeface="Microsoft Sans Serif"/>
              </a:rPr>
              <a:t>.</a:t>
            </a:r>
            <a:r>
              <a:rPr lang="ru" sz="7500" b="1" i="0" u="none" strike="noStrike" kern="0" dirty="0">
                <a:solidFill>
                  <a:srgbClr val="828F2C"/>
                </a:solidFill>
                <a:latin typeface="+mj-lt"/>
                <a:cs typeface="Microsoft Sans Serif"/>
              </a:rPr>
              <a:t>4</a:t>
            </a:r>
            <a:endParaRPr lang="en-US" sz="1600" kern="0" dirty="0">
              <a:solidFill>
                <a:srgbClr val="828F2C"/>
              </a:solidFill>
              <a:latin typeface="+mj-lt"/>
              <a:cs typeface="Microsoft Sans Serif"/>
            </a:endParaRPr>
          </a:p>
        </p:txBody>
      </p:sp>
      <p:sp>
        <p:nvSpPr>
          <p:cNvPr id="15" name="object 19">
            <a:extLst>
              <a:ext uri="{FF2B5EF4-FFF2-40B4-BE49-F238E27FC236}">
                <a16:creationId xmlns:a16="http://schemas.microsoft.com/office/drawing/2014/main" id="{2A1E569D-316C-47BF-A698-A6F4A3552E15}"/>
              </a:ext>
            </a:extLst>
          </p:cNvPr>
          <p:cNvSpPr txBox="1"/>
          <p:nvPr/>
        </p:nvSpPr>
        <p:spPr>
          <a:xfrm>
            <a:off x="728779" y="5665586"/>
            <a:ext cx="9890304" cy="360493"/>
          </a:xfrm>
          <a:prstGeom prst="rect">
            <a:avLst/>
          </a:prstGeom>
        </p:spPr>
        <p:txBody>
          <a:bodyPr vert="horz" wrap="square" lIns="0" tIns="12700" rIns="0" bIns="0" rtlCol="0">
            <a:noAutofit/>
          </a:bodyPr>
          <a:lstStyle/>
          <a:p>
            <a:pPr rtl="0"/>
            <a:r>
              <a:rPr lang="ru" sz="1000" b="0" i="0" u="none" strike="noStrike" kern="0" dirty="0">
                <a:solidFill>
                  <a:srgbClr val="58585B"/>
                </a:solidFill>
                <a:latin typeface="Museo Sans 300"/>
                <a:cs typeface="Microsoft Sans Serif"/>
              </a:rPr>
              <a:t>ДИ</a:t>
            </a:r>
            <a:r>
              <a:rPr lang="en-US" sz="1000"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доверительный интервал; МРЩЖ</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медуллярный рак щитовидной железы; NE</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не поддается оценке; ВБП</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выживаемость без прогрессирования; RAI</a:t>
            </a:r>
            <a:r>
              <a:rPr lang="en-US" sz="1000" b="0" i="0" u="none" strike="noStrike" kern="0"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 радиоактивный йод</a:t>
            </a:r>
            <a:r>
              <a:rPr lang="ru-RU" sz="1000" b="0" i="0" u="none" strike="noStrike" kern="0" dirty="0">
                <a:solidFill>
                  <a:srgbClr val="58585B"/>
                </a:solidFill>
                <a:latin typeface="Museo Sans 300"/>
                <a:cs typeface="Microsoft Sans Serif"/>
              </a:rPr>
              <a:t> </a:t>
            </a:r>
            <a:endParaRPr sz="1000" kern="0" dirty="0">
              <a:latin typeface="Museo Sans 300"/>
              <a:cs typeface="Microsoft Sans Serif"/>
            </a:endParaRPr>
          </a:p>
        </p:txBody>
      </p:sp>
      <p:sp>
        <p:nvSpPr>
          <p:cNvPr id="16" name="object 20">
            <a:extLst>
              <a:ext uri="{FF2B5EF4-FFF2-40B4-BE49-F238E27FC236}">
                <a16:creationId xmlns:a16="http://schemas.microsoft.com/office/drawing/2014/main" id="{B1927B73-4921-4CAE-841F-3854B31A7318}"/>
              </a:ext>
            </a:extLst>
          </p:cNvPr>
          <p:cNvSpPr txBox="1"/>
          <p:nvPr/>
        </p:nvSpPr>
        <p:spPr>
          <a:xfrm>
            <a:off x="728779" y="5904937"/>
            <a:ext cx="9404350" cy="328295"/>
          </a:xfrm>
          <a:prstGeom prst="rect">
            <a:avLst/>
          </a:prstGeom>
        </p:spPr>
        <p:txBody>
          <a:bodyPr vert="horz" wrap="square" lIns="0" tIns="20320" rIns="0" bIns="0" rtlCol="0">
            <a:noAutofit/>
          </a:bodyPr>
          <a:lstStyle/>
          <a:p>
            <a:pPr rtl="0"/>
            <a:r>
              <a:rPr lang="ru" sz="1000" b="0" i="0" u="none" strike="noStrike" kern="0" dirty="0">
                <a:solidFill>
                  <a:srgbClr val="58585B"/>
                </a:solidFill>
                <a:latin typeface="Museo Sans 300"/>
                <a:cs typeface="Microsoft Sans Serif"/>
              </a:rPr>
              <a:t>*Пациенты не получали системную терапию, кроме RAI</a:t>
            </a:r>
            <a:r>
              <a:rPr lang="ru" sz="1000" b="0" i="0" u="none" strike="noStrike" kern="0" baseline="30303" dirty="0">
                <a:solidFill>
                  <a:srgbClr val="58585B"/>
                </a:solidFill>
                <a:latin typeface="Museo Sans 300"/>
                <a:cs typeface="Microsoft Sans Serif"/>
              </a:rPr>
              <a:t>2</a:t>
            </a:r>
            <a:r>
              <a:rPr lang="ru" sz="1000" b="0" i="0" u="none" strike="noStrike" kern="0" dirty="0">
                <a:solidFill>
                  <a:srgbClr val="58585B"/>
                </a:solidFill>
                <a:latin typeface="Museo Sans 300"/>
                <a:cs typeface="Microsoft Sans Serif"/>
              </a:rPr>
              <a:t>.</a:t>
            </a:r>
            <a:endParaRPr sz="1000" kern="0" baseline="30303" dirty="0">
              <a:latin typeface="Museo Sans 300"/>
              <a:cs typeface="Microsoft Sans Serif"/>
            </a:endParaRPr>
          </a:p>
          <a:p>
            <a:pPr rtl="0"/>
            <a:r>
              <a:rPr lang="ru" sz="1000" b="0" i="0" u="none" strike="noStrike" kern="0" baseline="30303" dirty="0">
                <a:solidFill>
                  <a:srgbClr val="58585B"/>
                </a:solidFill>
                <a:latin typeface="Museo Sans 300"/>
                <a:cs typeface="Microsoft Sans Serif"/>
              </a:rPr>
              <a:t>†</a:t>
            </a:r>
            <a:r>
              <a:rPr lang="ru" sz="1000" b="0" i="0" u="none" strike="noStrike" kern="0" dirty="0">
                <a:solidFill>
                  <a:srgbClr val="58585B"/>
                </a:solidFill>
                <a:latin typeface="Museo Sans 300"/>
                <a:cs typeface="Microsoft Sans Serif"/>
              </a:rPr>
              <a:t>Пациенты ранее получали системную терапию (включая сорафениб, ленватиниб или оба препарата) помимо RAI</a:t>
            </a:r>
            <a:r>
              <a:rPr lang="ru" sz="1000" b="0" i="0" u="none" strike="noStrike" kern="0" baseline="30303" dirty="0">
                <a:solidFill>
                  <a:srgbClr val="58585B"/>
                </a:solidFill>
                <a:latin typeface="Museo Sans 300"/>
                <a:cs typeface="Microsoft Sans Serif"/>
              </a:rPr>
              <a:t>2</a:t>
            </a:r>
            <a:endParaRPr sz="1000" kern="0" baseline="30303" dirty="0">
              <a:latin typeface="Museo Sans 300"/>
              <a:cs typeface="Microsoft Sans Serif"/>
            </a:endParaRPr>
          </a:p>
        </p:txBody>
      </p:sp>
      <p:sp>
        <p:nvSpPr>
          <p:cNvPr id="17" name="object 21">
            <a:extLst>
              <a:ext uri="{FF2B5EF4-FFF2-40B4-BE49-F238E27FC236}">
                <a16:creationId xmlns:a16="http://schemas.microsoft.com/office/drawing/2014/main" id="{FF8EEB15-5321-4B40-A2A0-FA59541D1FD9}"/>
              </a:ext>
            </a:extLst>
          </p:cNvPr>
          <p:cNvSpPr txBox="1"/>
          <p:nvPr/>
        </p:nvSpPr>
        <p:spPr>
          <a:xfrm>
            <a:off x="696960" y="6300885"/>
            <a:ext cx="2986810" cy="112603"/>
          </a:xfrm>
          <a:prstGeom prst="rect">
            <a:avLst/>
          </a:prstGeom>
        </p:spPr>
        <p:txBody>
          <a:bodyPr vert="horz" wrap="square" lIns="0" tIns="12700" rIns="0" bIns="0" rtlCol="0">
            <a:noAutofit/>
          </a:bodyPr>
          <a:lstStyle/>
          <a:p>
            <a:pPr rtl="0"/>
            <a:r>
              <a:rPr lang="ru" sz="1000" b="0" i="0" u="none" strike="noStrike" kern="0" dirty="0">
                <a:solidFill>
                  <a:srgbClr val="58585B"/>
                </a:solidFill>
                <a:latin typeface="Museo Sans 300"/>
                <a:cs typeface="Microsoft Sans Serif"/>
              </a:rPr>
              <a:t>Дата окончания сбора данных 15 января 2023 г.</a:t>
            </a:r>
            <a:endParaRPr sz="1000" kern="0" dirty="0">
              <a:latin typeface="Museo Sans 300"/>
              <a:cs typeface="Microsoft Sans Serif"/>
            </a:endParaRPr>
          </a:p>
        </p:txBody>
      </p:sp>
      <p:sp>
        <p:nvSpPr>
          <p:cNvPr id="18" name="object 22">
            <a:extLst>
              <a:ext uri="{FF2B5EF4-FFF2-40B4-BE49-F238E27FC236}">
                <a16:creationId xmlns:a16="http://schemas.microsoft.com/office/drawing/2014/main" id="{B5331887-33D9-4DD7-A2F4-5B7E9F84FA8B}"/>
              </a:ext>
            </a:extLst>
          </p:cNvPr>
          <p:cNvSpPr txBox="1"/>
          <p:nvPr/>
        </p:nvSpPr>
        <p:spPr>
          <a:xfrm>
            <a:off x="696960" y="6505565"/>
            <a:ext cx="10093569" cy="327290"/>
          </a:xfrm>
          <a:prstGeom prst="rect">
            <a:avLst/>
          </a:prstGeom>
        </p:spPr>
        <p:txBody>
          <a:bodyPr vert="horz" wrap="square" lIns="0" tIns="20320" rIns="0" bIns="0" rtlCol="0">
            <a:noAutofit/>
          </a:bodyPr>
          <a:lstStyle/>
          <a:p>
            <a:pPr rtl="0">
              <a:tabLst>
                <a:tab pos="171450" algn="l"/>
              </a:tabLst>
            </a:pPr>
            <a:r>
              <a:rPr lang="ru" sz="800" dirty="0"/>
              <a:t>Wirth L, Subbiah V, Worden F, et al. Updated safety and eﬃcacy of selpercatinib in patients with RET fusion-positive thyroid cancer: data from LIBRETTO-001. Presented at: 2023 ESMO Congress; October 20-24, 2023; Madrid, Spain.</a:t>
            </a:r>
            <a:endParaRPr sz="800" dirty="0"/>
          </a:p>
        </p:txBody>
      </p:sp>
      <p:sp>
        <p:nvSpPr>
          <p:cNvPr id="20" name="TextBox 19">
            <a:extLst>
              <a:ext uri="{FF2B5EF4-FFF2-40B4-BE49-F238E27FC236}">
                <a16:creationId xmlns:a16="http://schemas.microsoft.com/office/drawing/2014/main" id="{E5B79FA6-E31E-5A4C-A4D2-8A0B8C181D21}"/>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en"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LIBRETTO-001</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24" name="TextBox 23">
            <a:extLst>
              <a:ext uri="{FF2B5EF4-FFF2-40B4-BE49-F238E27FC236}">
                <a16:creationId xmlns:a16="http://schemas.microsoft.com/office/drawing/2014/main" id="{4BA02921-B569-064A-BDE7-230B037041EF}"/>
              </a:ext>
            </a:extLst>
          </p:cNvPr>
          <p:cNvSpPr txBox="1"/>
          <p:nvPr/>
        </p:nvSpPr>
        <p:spPr>
          <a:xfrm>
            <a:off x="6389906" y="3784992"/>
            <a:ext cx="4293275" cy="584775"/>
          </a:xfrm>
          <a:prstGeom prst="rect">
            <a:avLst/>
          </a:prstGeom>
          <a:noFill/>
        </p:spPr>
        <p:txBody>
          <a:bodyPr wrap="square">
            <a:spAutoFit/>
          </a:bodyPr>
          <a:lstStyle/>
          <a:p>
            <a:pPr lvl="0" algn="ctr" rtl="0"/>
            <a:r>
              <a:rPr lang="ru" sz="3200" b="1" i="0" u="none" strike="noStrike" kern="0" dirty="0">
                <a:solidFill>
                  <a:srgbClr val="828F2C"/>
                </a:solidFill>
                <a:latin typeface="+mj-lt"/>
                <a:cs typeface="Microsoft Sans Serif"/>
              </a:rPr>
              <a:t>месяца</a:t>
            </a:r>
            <a:endParaRPr lang="en-US" sz="3200" b="1" kern="0" dirty="0">
              <a:solidFill>
                <a:srgbClr val="828F2C"/>
              </a:solidFill>
              <a:latin typeface="+mj-lt"/>
              <a:cs typeface="Microsoft Sans Serif"/>
            </a:endParaRPr>
          </a:p>
        </p:txBody>
      </p:sp>
      <p:sp>
        <p:nvSpPr>
          <p:cNvPr id="25" name="TextBox 24">
            <a:extLst>
              <a:ext uri="{FF2B5EF4-FFF2-40B4-BE49-F238E27FC236}">
                <a16:creationId xmlns:a16="http://schemas.microsoft.com/office/drawing/2014/main" id="{80577A09-7FC3-1347-852E-F0459B5EFA17}"/>
              </a:ext>
            </a:extLst>
          </p:cNvPr>
          <p:cNvSpPr txBox="1"/>
          <p:nvPr/>
        </p:nvSpPr>
        <p:spPr>
          <a:xfrm>
            <a:off x="6096000" y="4463544"/>
            <a:ext cx="4755216" cy="738664"/>
          </a:xfrm>
          <a:prstGeom prst="rect">
            <a:avLst/>
          </a:prstGeom>
          <a:noFill/>
        </p:spPr>
        <p:txBody>
          <a:bodyPr wrap="square">
            <a:spAutoFit/>
          </a:bodyPr>
          <a:lstStyle/>
          <a:p>
            <a:pPr lvl="0" algn="ctr" rtl="0"/>
            <a:r>
              <a:rPr lang="ru" sz="1400" b="0" i="0" u="none" strike="noStrike" kern="0" dirty="0">
                <a:solidFill>
                  <a:srgbClr val="828F2C"/>
                </a:solidFill>
                <a:latin typeface="+mj-lt"/>
                <a:cs typeface="Microsoft Sans Serif"/>
              </a:rPr>
              <a:t>(95% ДИ: 14,5, NE)</a:t>
            </a:r>
            <a:endParaRPr lang="en-US" sz="1400" kern="0" dirty="0">
              <a:solidFill>
                <a:srgbClr val="828F2C"/>
              </a:solidFill>
              <a:latin typeface="+mj-lt"/>
              <a:cs typeface="Microsoft Sans Serif"/>
            </a:endParaRPr>
          </a:p>
          <a:p>
            <a:pPr lvl="0" algn="ctr" rtl="0"/>
            <a:r>
              <a:rPr lang="ru" sz="1400" b="0" i="0" u="none" strike="noStrike" kern="0" dirty="0">
                <a:solidFill>
                  <a:srgbClr val="828F2C"/>
                </a:solidFill>
                <a:latin typeface="+mj-lt"/>
                <a:cs typeface="Microsoft Sans Serif"/>
              </a:rPr>
              <a:t>Медиана последующего наблюдения: </a:t>
            </a:r>
            <a:br>
              <a:rPr lang="en-US" sz="1400" b="0" i="0" u="none" strike="noStrike" kern="0" dirty="0">
                <a:solidFill>
                  <a:srgbClr val="828F2C"/>
                </a:solidFill>
                <a:latin typeface="+mj-lt"/>
                <a:cs typeface="Microsoft Sans Serif"/>
              </a:rPr>
            </a:br>
            <a:r>
              <a:rPr lang="ru" sz="1400" b="0" i="0" u="none" strike="noStrike" kern="0" dirty="0">
                <a:solidFill>
                  <a:srgbClr val="828F2C"/>
                </a:solidFill>
                <a:latin typeface="+mj-lt"/>
                <a:cs typeface="Microsoft Sans Serif"/>
              </a:rPr>
              <a:t>30,4 месяца</a:t>
            </a:r>
            <a:endParaRPr lang="en-US" sz="1400" kern="0" dirty="0">
              <a:solidFill>
                <a:srgbClr val="828F2C"/>
              </a:solidFill>
              <a:latin typeface="+mj-lt"/>
              <a:cs typeface="Microsoft Sans Serif"/>
            </a:endParaRPr>
          </a:p>
        </p:txBody>
      </p:sp>
      <p:sp>
        <p:nvSpPr>
          <p:cNvPr id="26" name="TextBox 25">
            <a:extLst>
              <a:ext uri="{FF2B5EF4-FFF2-40B4-BE49-F238E27FC236}">
                <a16:creationId xmlns:a16="http://schemas.microsoft.com/office/drawing/2014/main" id="{ED7D1F3B-F80B-734A-8437-03F8B3CED870}"/>
              </a:ext>
            </a:extLst>
          </p:cNvPr>
          <p:cNvSpPr txBox="1"/>
          <p:nvPr/>
        </p:nvSpPr>
        <p:spPr>
          <a:xfrm>
            <a:off x="971027" y="4463544"/>
            <a:ext cx="4755216" cy="738664"/>
          </a:xfrm>
          <a:prstGeom prst="rect">
            <a:avLst/>
          </a:prstGeom>
          <a:noFill/>
        </p:spPr>
        <p:txBody>
          <a:bodyPr wrap="square">
            <a:spAutoFit/>
          </a:bodyPr>
          <a:lstStyle/>
          <a:p>
            <a:pPr algn="ctr" rtl="0"/>
            <a:r>
              <a:rPr lang="ru-RU" sz="1400" kern="0" dirty="0">
                <a:solidFill>
                  <a:srgbClr val="828F2C"/>
                </a:solidFill>
                <a:latin typeface="+mj-lt"/>
                <a:cs typeface="Microsoft Sans Serif"/>
              </a:rPr>
              <a:t>(95% ДИ: 44,2, </a:t>
            </a:r>
            <a:r>
              <a:rPr lang="en" sz="1400" kern="0" dirty="0">
                <a:solidFill>
                  <a:srgbClr val="828F2C"/>
                </a:solidFill>
                <a:latin typeface="+mj-lt"/>
                <a:cs typeface="Microsoft Sans Serif"/>
              </a:rPr>
              <a:t>NE)</a:t>
            </a:r>
          </a:p>
          <a:p>
            <a:pPr algn="ctr" rtl="0"/>
            <a:r>
              <a:rPr lang="ru-RU" sz="1400" kern="0" dirty="0">
                <a:solidFill>
                  <a:srgbClr val="828F2C"/>
                </a:solidFill>
                <a:latin typeface="+mj-lt"/>
                <a:cs typeface="Microsoft Sans Serif"/>
              </a:rPr>
              <a:t>Медиана последующего наблюдения: </a:t>
            </a:r>
            <a:br>
              <a:rPr lang="ru-RU" sz="1400" kern="0" dirty="0">
                <a:solidFill>
                  <a:srgbClr val="828F2C"/>
                </a:solidFill>
                <a:latin typeface="+mj-lt"/>
                <a:cs typeface="Microsoft Sans Serif"/>
              </a:rPr>
            </a:br>
            <a:r>
              <a:rPr lang="ru-RU" sz="1400" kern="0" dirty="0">
                <a:solidFill>
                  <a:srgbClr val="828F2C"/>
                </a:solidFill>
                <a:latin typeface="+mj-lt"/>
                <a:cs typeface="Microsoft Sans Serif"/>
              </a:rPr>
              <a:t>24,9 месяца</a:t>
            </a:r>
          </a:p>
        </p:txBody>
      </p:sp>
    </p:spTree>
    <p:extLst>
      <p:ext uri="{BB962C8B-B14F-4D97-AF65-F5344CB8AC3E}">
        <p14:creationId xmlns:p14="http://schemas.microsoft.com/office/powerpoint/2010/main" val="1355144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0D4F7-E69D-0E86-4F81-6AFBA6851559}"/>
              </a:ext>
            </a:extLst>
          </p:cNvPr>
          <p:cNvSpPr>
            <a:spLocks noGrp="1"/>
          </p:cNvSpPr>
          <p:nvPr>
            <p:ph type="title"/>
          </p:nvPr>
        </p:nvSpPr>
        <p:spPr>
          <a:xfrm>
            <a:off x="740546" y="260350"/>
            <a:ext cx="10515600" cy="545117"/>
          </a:xfrm>
        </p:spPr>
        <p:txBody>
          <a:bodyPr>
            <a:noAutofit/>
          </a:bodyPr>
          <a:lstStyle/>
          <a:p>
            <a:r>
              <a:rPr lang="ru-RU" sz="2800" dirty="0"/>
              <a:t>Схема маршрутизации пациентов с РЩЖ в Московской области</a:t>
            </a:r>
          </a:p>
        </p:txBody>
      </p:sp>
      <p:sp>
        <p:nvSpPr>
          <p:cNvPr id="4" name="TextBox 3">
            <a:extLst>
              <a:ext uri="{FF2B5EF4-FFF2-40B4-BE49-F238E27FC236}">
                <a16:creationId xmlns:a16="http://schemas.microsoft.com/office/drawing/2014/main" id="{A6461632-E441-10C6-4D35-D1A829DF97D5}"/>
              </a:ext>
            </a:extLst>
          </p:cNvPr>
          <p:cNvSpPr txBox="1"/>
          <p:nvPr/>
        </p:nvSpPr>
        <p:spPr>
          <a:xfrm>
            <a:off x="0" y="6611779"/>
            <a:ext cx="11987212"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616"/>
                </a:solidFill>
                <a:effectLst/>
                <a:uLnTx/>
                <a:uFillTx/>
                <a:latin typeface="Arial"/>
                <a:ea typeface="+mn-ea"/>
                <a:cs typeface="+mn-cs"/>
              </a:rPr>
              <a:t>https://mz.mosreg.ru/dokumenty/normotvorchestvo/normativnopravovye-dokumenty/04-04-2024-15-06-38-rasporyazhenie-ministerstva-zdravookhraneniya-mosk</a:t>
            </a:r>
            <a:endParaRPr kumimoji="0" lang="ru-RU" sz="900" b="0" i="0" u="none" strike="noStrike" kern="1200" cap="none" spc="0" normalizeH="0" baseline="0" noProof="0" dirty="0">
              <a:ln>
                <a:noFill/>
              </a:ln>
              <a:solidFill>
                <a:srgbClr val="171616"/>
              </a:solidFill>
              <a:effectLst/>
              <a:uLnTx/>
              <a:uFillTx/>
              <a:latin typeface="Arial"/>
              <a:ea typeface="+mn-ea"/>
              <a:cs typeface="+mn-cs"/>
            </a:endParaRPr>
          </a:p>
        </p:txBody>
      </p:sp>
      <p:sp>
        <p:nvSpPr>
          <p:cNvPr id="5" name="Rectangle: Rounded Corners 4">
            <a:extLst>
              <a:ext uri="{FF2B5EF4-FFF2-40B4-BE49-F238E27FC236}">
                <a16:creationId xmlns:a16="http://schemas.microsoft.com/office/drawing/2014/main" id="{075831F8-8E72-42AB-52C1-EBFB67B2E606}"/>
              </a:ext>
            </a:extLst>
          </p:cNvPr>
          <p:cNvSpPr/>
          <p:nvPr/>
        </p:nvSpPr>
        <p:spPr>
          <a:xfrm>
            <a:off x="130628" y="915786"/>
            <a:ext cx="6270172" cy="806568"/>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5" normalizeH="0" baseline="0" noProof="0" dirty="0">
                <a:ln>
                  <a:noFill/>
                </a:ln>
                <a:solidFill>
                  <a:srgbClr val="FFFFFF"/>
                </a:solidFill>
                <a:effectLst/>
                <a:uLnTx/>
                <a:uFillTx/>
                <a:latin typeface="Arial"/>
                <a:ea typeface="+mn-ea"/>
                <a:cs typeface="Arial"/>
              </a:rPr>
              <a:t> </a:t>
            </a:r>
            <a:r>
              <a:rPr kumimoji="0" lang="ru-RU" sz="1200" b="1" i="0" u="none" strike="noStrike" kern="1200" cap="none" spc="-5" normalizeH="0" baseline="0" noProof="0" dirty="0">
                <a:ln>
                  <a:noFill/>
                </a:ln>
                <a:solidFill>
                  <a:srgbClr val="FFFFFF"/>
                </a:solidFill>
                <a:effectLst/>
                <a:uLnTx/>
                <a:uFillTx/>
                <a:latin typeface="Arial"/>
                <a:ea typeface="+mn-ea"/>
                <a:cs typeface="Arial"/>
              </a:rPr>
              <a:t>Первичная, в т ч специализированная МП (гор п-</a:t>
            </a:r>
            <a:r>
              <a:rPr kumimoji="0" lang="ru-RU" sz="1200" b="1" i="0" u="none" strike="noStrike" kern="1200" cap="none" spc="-5" normalizeH="0" baseline="0" noProof="0" dirty="0" err="1">
                <a:ln>
                  <a:noFill/>
                </a:ln>
                <a:solidFill>
                  <a:srgbClr val="FFFFFF"/>
                </a:solidFill>
                <a:effectLst/>
                <a:uLnTx/>
                <a:uFillTx/>
                <a:latin typeface="Arial"/>
                <a:ea typeface="+mn-ea"/>
                <a:cs typeface="Arial"/>
              </a:rPr>
              <a:t>ки</a:t>
            </a:r>
            <a:r>
              <a:rPr kumimoji="0" lang="ru-RU" sz="1200" b="1" i="0" u="none" strike="noStrike" kern="1200" cap="none" spc="-5" normalizeH="0" baseline="0" noProof="0" dirty="0">
                <a:ln>
                  <a:noFill/>
                </a:ln>
                <a:solidFill>
                  <a:srgbClr val="FFFFFF"/>
                </a:solidFill>
                <a:effectLst/>
                <a:uLnTx/>
                <a:uFillTx/>
                <a:latin typeface="Arial"/>
                <a:ea typeface="+mn-ea"/>
                <a:cs typeface="Arial"/>
              </a:rPr>
              <a:t>:  терапевты, врачи общей практики, специалисты, средние медработники)</a:t>
            </a:r>
          </a:p>
        </p:txBody>
      </p:sp>
      <p:sp>
        <p:nvSpPr>
          <p:cNvPr id="6" name="Rectangle: Rounded Corners 5">
            <a:extLst>
              <a:ext uri="{FF2B5EF4-FFF2-40B4-BE49-F238E27FC236}">
                <a16:creationId xmlns:a16="http://schemas.microsoft.com/office/drawing/2014/main" id="{AE81611C-0DB5-6C0A-871E-4CB7B7D1762A}"/>
              </a:ext>
            </a:extLst>
          </p:cNvPr>
          <p:cNvSpPr/>
          <p:nvPr/>
        </p:nvSpPr>
        <p:spPr>
          <a:xfrm>
            <a:off x="130628" y="2257386"/>
            <a:ext cx="6270171" cy="1025605"/>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5" normalizeH="0" baseline="0" noProof="0" dirty="0">
                <a:ln>
                  <a:noFill/>
                </a:ln>
                <a:solidFill>
                  <a:srgbClr val="FFFFFF"/>
                </a:solidFill>
                <a:effectLst/>
                <a:uLnTx/>
                <a:uFillTx/>
                <a:latin typeface="Arial"/>
                <a:ea typeface="+mn-ea"/>
                <a:cs typeface="Arial"/>
              </a:rPr>
              <a:t>Специализированная онкологическая помощь в </a:t>
            </a:r>
            <a:r>
              <a:rPr kumimoji="0" lang="ru-RU" sz="1200" b="1" i="0" u="sng" strike="noStrike" kern="1200" cap="none" spc="-5" normalizeH="0" baseline="0" noProof="0" dirty="0">
                <a:ln>
                  <a:noFill/>
                </a:ln>
                <a:solidFill>
                  <a:srgbClr val="FFFFFF"/>
                </a:solidFill>
                <a:effectLst/>
                <a:uLnTx/>
                <a:uFillTx/>
                <a:latin typeface="Arial"/>
                <a:ea typeface="+mn-ea"/>
                <a:cs typeface="Arial"/>
              </a:rPr>
              <a:t>ЦАОП</a:t>
            </a:r>
            <a:r>
              <a:rPr kumimoji="0" lang="ru-RU" sz="1200" b="1" i="0" u="none" strike="noStrike" kern="1200" cap="none" spc="-5" normalizeH="0" baseline="0" noProof="0" dirty="0">
                <a:ln>
                  <a:noFill/>
                </a:ln>
                <a:solidFill>
                  <a:srgbClr val="FFFFFF"/>
                </a:solidFill>
                <a:effectLst/>
                <a:uLnTx/>
                <a:uFillTx/>
                <a:latin typeface="Arial"/>
                <a:ea typeface="+mn-ea"/>
                <a:cs typeface="Arial"/>
              </a:rPr>
              <a:t> или </a:t>
            </a:r>
            <a:r>
              <a:rPr kumimoji="0" lang="ru-RU" sz="1200" b="1" i="0" u="sng" strike="noStrike" kern="1200" cap="none" spc="-5" normalizeH="0" baseline="0" noProof="0" dirty="0">
                <a:ln>
                  <a:noFill/>
                </a:ln>
                <a:solidFill>
                  <a:srgbClr val="FFFFFF"/>
                </a:solidFill>
                <a:effectLst/>
                <a:uLnTx/>
                <a:uFillTx/>
                <a:latin typeface="Arial"/>
                <a:ea typeface="+mn-ea"/>
                <a:cs typeface="Arial"/>
              </a:rPr>
              <a:t>ПОК</a:t>
            </a:r>
            <a:r>
              <a:rPr kumimoji="0" lang="ru-RU" sz="1200" b="1" i="0" u="none" strike="noStrike" kern="1200" cap="none" spc="-5" normalizeH="0" baseline="0" noProof="0" dirty="0">
                <a:ln>
                  <a:noFill/>
                </a:ln>
                <a:solidFill>
                  <a:srgbClr val="FFFFFF"/>
                </a:solidFill>
                <a:effectLst/>
                <a:uLnTx/>
                <a:uFillTx/>
                <a:latin typeface="Arial"/>
                <a:ea typeface="+mn-ea"/>
                <a:cs typeface="Arial"/>
              </a:rPr>
              <a:t> (при отсутствии ЦАОП)</a:t>
            </a:r>
            <a:endParaRPr kumimoji="0" lang="ru-RU" sz="1000" b="1" i="0" u="none" strike="noStrike" kern="1200" cap="none" spc="-5" normalizeH="0" baseline="0" noProof="0" dirty="0">
              <a:ln>
                <a:noFill/>
              </a:ln>
              <a:solidFill>
                <a:srgbClr val="FFFFFF"/>
              </a:solidFill>
              <a:effectLst/>
              <a:uLnTx/>
              <a:uFillTx/>
              <a:latin typeface="Arial"/>
              <a:ea typeface="+mn-ea"/>
              <a:cs typeface="Arial"/>
            </a:endParaRPr>
          </a:p>
        </p:txBody>
      </p:sp>
      <p:sp>
        <p:nvSpPr>
          <p:cNvPr id="7" name="Rectangle: Rounded Corners 6">
            <a:extLst>
              <a:ext uri="{FF2B5EF4-FFF2-40B4-BE49-F238E27FC236}">
                <a16:creationId xmlns:a16="http://schemas.microsoft.com/office/drawing/2014/main" id="{89704008-5262-8065-9AE5-336064F81115}"/>
              </a:ext>
            </a:extLst>
          </p:cNvPr>
          <p:cNvSpPr/>
          <p:nvPr/>
        </p:nvSpPr>
        <p:spPr>
          <a:xfrm>
            <a:off x="131706" y="3881673"/>
            <a:ext cx="3987003" cy="1101965"/>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5" normalizeH="0" baseline="0" noProof="0" dirty="0">
                <a:ln>
                  <a:noFill/>
                </a:ln>
                <a:solidFill>
                  <a:srgbClr val="FFFFFF"/>
                </a:solidFill>
                <a:effectLst/>
                <a:uLnTx/>
                <a:uFillTx/>
                <a:latin typeface="Arial"/>
                <a:ea typeface="+mn-ea"/>
                <a:cs typeface="Arial"/>
              </a:rPr>
              <a:t>Специализированная и высокотехнологическая онкологическая помощь в </a:t>
            </a:r>
            <a:r>
              <a:rPr kumimoji="0" lang="ru-RU" sz="1100" b="1" i="0" u="none" strike="noStrike" kern="1200" cap="none" spc="-5" normalizeH="0" baseline="0" noProof="0" dirty="0">
                <a:ln>
                  <a:noFill/>
                </a:ln>
                <a:solidFill>
                  <a:srgbClr val="FFFFFF"/>
                </a:solidFill>
                <a:effectLst/>
                <a:uLnTx/>
                <a:uFillTx/>
                <a:latin typeface="Arial"/>
                <a:ea typeface="+mn-ea"/>
                <a:cs typeface="Arial"/>
              </a:rPr>
              <a:t>ГБУЗ МО МОНИКИ им. М.Ф. Владимирского или ГБУЗ МО МООД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1" i="0" u="none" strike="noStrike" kern="1200" cap="none" spc="-5" normalizeH="0" baseline="0" noProof="0" dirty="0">
              <a:ln>
                <a:noFill/>
              </a:ln>
              <a:solidFill>
                <a:srgbClr val="FFFFFF"/>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200" b="1" i="0" u="none" strike="noStrike" kern="1200" cap="none" spc="-5" normalizeH="0" baseline="0" noProof="0" dirty="0">
              <a:ln>
                <a:noFill/>
              </a:ln>
              <a:solidFill>
                <a:srgbClr val="FFFFFF"/>
              </a:solidFill>
              <a:effectLst/>
              <a:uLnTx/>
              <a:uFillTx/>
              <a:latin typeface="Arial"/>
              <a:ea typeface="+mn-ea"/>
              <a:cs typeface="Arial"/>
            </a:endParaRPr>
          </a:p>
        </p:txBody>
      </p:sp>
      <p:sp>
        <p:nvSpPr>
          <p:cNvPr id="8" name="Arrow: Down 7">
            <a:extLst>
              <a:ext uri="{FF2B5EF4-FFF2-40B4-BE49-F238E27FC236}">
                <a16:creationId xmlns:a16="http://schemas.microsoft.com/office/drawing/2014/main" id="{6047C313-21A9-F347-08F7-A8F40389AE84}"/>
              </a:ext>
            </a:extLst>
          </p:cNvPr>
          <p:cNvSpPr/>
          <p:nvPr/>
        </p:nvSpPr>
        <p:spPr>
          <a:xfrm>
            <a:off x="2743369" y="1758481"/>
            <a:ext cx="669471" cy="495051"/>
          </a:xfrm>
          <a:prstGeom prst="downArrow">
            <a:avLst>
              <a:gd name="adj1" fmla="val 100000"/>
              <a:gd name="adj2" fmla="val 50000"/>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5" normalizeH="0" baseline="0" noProof="0" dirty="0">
                <a:ln>
                  <a:noFill/>
                </a:ln>
                <a:solidFill>
                  <a:srgbClr val="FFFFFF"/>
                </a:solidFill>
                <a:effectLst/>
                <a:uLnTx/>
                <a:uFillTx/>
                <a:latin typeface="Arial"/>
                <a:ea typeface="+mn-ea"/>
                <a:cs typeface="Arial"/>
              </a:rPr>
              <a:t>057-У</a:t>
            </a:r>
          </a:p>
        </p:txBody>
      </p:sp>
      <p:sp>
        <p:nvSpPr>
          <p:cNvPr id="9" name="Arrow: Down 8">
            <a:extLst>
              <a:ext uri="{FF2B5EF4-FFF2-40B4-BE49-F238E27FC236}">
                <a16:creationId xmlns:a16="http://schemas.microsoft.com/office/drawing/2014/main" id="{3001C3AD-AC3D-D6A2-5397-A111F9CAE1CB}"/>
              </a:ext>
            </a:extLst>
          </p:cNvPr>
          <p:cNvSpPr/>
          <p:nvPr/>
        </p:nvSpPr>
        <p:spPr>
          <a:xfrm>
            <a:off x="2755446" y="3373229"/>
            <a:ext cx="669471" cy="470986"/>
          </a:xfrm>
          <a:prstGeom prst="downArrow">
            <a:avLst>
              <a:gd name="adj1" fmla="val 100000"/>
              <a:gd name="adj2" fmla="val 50000"/>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5" normalizeH="0" baseline="0" noProof="0" dirty="0">
                <a:ln>
                  <a:noFill/>
                </a:ln>
                <a:solidFill>
                  <a:srgbClr val="FFFFFF"/>
                </a:solidFill>
                <a:effectLst/>
                <a:uLnTx/>
                <a:uFillTx/>
                <a:latin typeface="Arial"/>
                <a:ea typeface="+mn-ea"/>
                <a:cs typeface="Arial"/>
              </a:rPr>
              <a:t>057-У</a:t>
            </a:r>
          </a:p>
        </p:txBody>
      </p:sp>
      <p:sp>
        <p:nvSpPr>
          <p:cNvPr id="10" name="Arrow: Left 9">
            <a:extLst>
              <a:ext uri="{FF2B5EF4-FFF2-40B4-BE49-F238E27FC236}">
                <a16:creationId xmlns:a16="http://schemas.microsoft.com/office/drawing/2014/main" id="{8ACB2E25-BED6-9456-5245-3C26FFF40011}"/>
              </a:ext>
            </a:extLst>
          </p:cNvPr>
          <p:cNvSpPr/>
          <p:nvPr/>
        </p:nvSpPr>
        <p:spPr>
          <a:xfrm>
            <a:off x="4510827" y="5003462"/>
            <a:ext cx="1926767" cy="568960"/>
          </a:xfrm>
          <a:prstGeom prst="leftArrow">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900" b="1" i="0" u="none" strike="noStrike" kern="1200" cap="none" spc="-5" normalizeH="0" baseline="0" noProof="0" dirty="0">
                <a:ln>
                  <a:noFill/>
                </a:ln>
                <a:solidFill>
                  <a:srgbClr val="FFFFFF"/>
                </a:solidFill>
                <a:effectLst/>
                <a:uLnTx/>
                <a:uFillTx/>
                <a:latin typeface="Arial"/>
                <a:ea typeface="+mn-ea"/>
                <a:cs typeface="Arial"/>
              </a:rPr>
              <a:t>При наличии показаний</a:t>
            </a:r>
          </a:p>
        </p:txBody>
      </p:sp>
      <p:sp>
        <p:nvSpPr>
          <p:cNvPr id="11" name="Rectangle: Rounded Corners 10">
            <a:extLst>
              <a:ext uri="{FF2B5EF4-FFF2-40B4-BE49-F238E27FC236}">
                <a16:creationId xmlns:a16="http://schemas.microsoft.com/office/drawing/2014/main" id="{3ECF7738-FCFE-634C-BF42-E55652160270}"/>
              </a:ext>
            </a:extLst>
          </p:cNvPr>
          <p:cNvSpPr/>
          <p:nvPr/>
        </p:nvSpPr>
        <p:spPr>
          <a:xfrm>
            <a:off x="130628" y="5612551"/>
            <a:ext cx="4008666" cy="914400"/>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5" normalizeH="0" baseline="0" noProof="0" dirty="0">
                <a:ln>
                  <a:noFill/>
                </a:ln>
                <a:solidFill>
                  <a:srgbClr val="FFFFFF"/>
                </a:solidFill>
                <a:effectLst/>
                <a:uLnTx/>
                <a:uFillTx/>
                <a:latin typeface="Arial"/>
                <a:ea typeface="+mn-ea"/>
                <a:cs typeface="Arial"/>
              </a:rPr>
              <a:t>   Федеральные центры (057-У)</a:t>
            </a:r>
          </a:p>
        </p:txBody>
      </p:sp>
      <p:sp>
        <p:nvSpPr>
          <p:cNvPr id="13" name="Arrow: Down 12">
            <a:extLst>
              <a:ext uri="{FF2B5EF4-FFF2-40B4-BE49-F238E27FC236}">
                <a16:creationId xmlns:a16="http://schemas.microsoft.com/office/drawing/2014/main" id="{E9DD3759-761D-92F8-6C2A-E093E6208C9C}"/>
              </a:ext>
            </a:extLst>
          </p:cNvPr>
          <p:cNvSpPr/>
          <p:nvPr/>
        </p:nvSpPr>
        <p:spPr>
          <a:xfrm>
            <a:off x="2755446" y="5076243"/>
            <a:ext cx="669471" cy="496773"/>
          </a:xfrm>
          <a:prstGeom prst="downArrow">
            <a:avLst>
              <a:gd name="adj1" fmla="val 100000"/>
              <a:gd name="adj2" fmla="val 50000"/>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5" normalizeH="0" baseline="0" noProof="0" dirty="0">
                <a:ln>
                  <a:noFill/>
                </a:ln>
                <a:solidFill>
                  <a:srgbClr val="FFFFFF"/>
                </a:solidFill>
                <a:effectLst/>
                <a:uLnTx/>
                <a:uFillTx/>
                <a:latin typeface="Arial"/>
                <a:ea typeface="+mn-ea"/>
                <a:cs typeface="Arial"/>
              </a:rPr>
              <a:t>057-У</a:t>
            </a:r>
          </a:p>
        </p:txBody>
      </p:sp>
      <p:sp>
        <p:nvSpPr>
          <p:cNvPr id="14" name="Arrow: Left 13">
            <a:extLst>
              <a:ext uri="{FF2B5EF4-FFF2-40B4-BE49-F238E27FC236}">
                <a16:creationId xmlns:a16="http://schemas.microsoft.com/office/drawing/2014/main" id="{37D86EB6-02AA-60FF-E10F-2AD0251F8195}"/>
              </a:ext>
            </a:extLst>
          </p:cNvPr>
          <p:cNvSpPr/>
          <p:nvPr/>
        </p:nvSpPr>
        <p:spPr>
          <a:xfrm>
            <a:off x="4504024" y="3544523"/>
            <a:ext cx="1926767" cy="599384"/>
          </a:xfrm>
          <a:prstGeom prst="leftArrow">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900" b="1" i="0" u="none" strike="noStrike" kern="1200" cap="none" spc="-5" normalizeH="0" baseline="0" noProof="0" dirty="0">
                <a:ln>
                  <a:noFill/>
                </a:ln>
                <a:solidFill>
                  <a:srgbClr val="FFFFFF"/>
                </a:solidFill>
                <a:effectLst/>
                <a:uLnTx/>
                <a:uFillTx/>
                <a:latin typeface="Arial"/>
                <a:ea typeface="+mn-ea"/>
                <a:cs typeface="Arial"/>
              </a:rPr>
              <a:t>При наличии показаний</a:t>
            </a:r>
          </a:p>
        </p:txBody>
      </p:sp>
      <p:sp>
        <p:nvSpPr>
          <p:cNvPr id="15" name="Oval 14">
            <a:extLst>
              <a:ext uri="{FF2B5EF4-FFF2-40B4-BE49-F238E27FC236}">
                <a16:creationId xmlns:a16="http://schemas.microsoft.com/office/drawing/2014/main" id="{618E690F-3048-7893-0687-469EFAD1B8B5}"/>
              </a:ext>
            </a:extLst>
          </p:cNvPr>
          <p:cNvSpPr/>
          <p:nvPr/>
        </p:nvSpPr>
        <p:spPr>
          <a:xfrm>
            <a:off x="8107136" y="898072"/>
            <a:ext cx="3845378" cy="806568"/>
          </a:xfrm>
          <a:prstGeom prst="ellipse">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5" normalizeH="0" baseline="0" noProof="0" dirty="0">
                <a:ln>
                  <a:noFill/>
                </a:ln>
                <a:solidFill>
                  <a:srgbClr val="FFFFFF"/>
                </a:solidFill>
                <a:effectLst/>
                <a:uLnTx/>
                <a:uFillTx/>
                <a:latin typeface="Arial"/>
                <a:ea typeface="+mn-ea"/>
                <a:cs typeface="Arial"/>
              </a:rPr>
              <a:t>ОГШ (С-76</a:t>
            </a:r>
            <a:r>
              <a:rPr kumimoji="0" lang="ru-RU" sz="1100" b="1" i="0" u="none" strike="noStrike" kern="1200" cap="none" spc="-5" normalizeH="0" baseline="0" noProof="0" dirty="0">
                <a:ln>
                  <a:noFill/>
                </a:ln>
                <a:solidFill>
                  <a:srgbClr val="FFFFFF"/>
                </a:solidFill>
                <a:effectLst/>
                <a:uLnTx/>
                <a:uFillTx/>
                <a:latin typeface="Arial"/>
                <a:ea typeface="+mn-ea"/>
                <a:cs typeface="Arial"/>
              </a:rPr>
              <a:t>)    (РЩЖ (С-73) )</a:t>
            </a:r>
          </a:p>
        </p:txBody>
      </p:sp>
      <p:sp>
        <p:nvSpPr>
          <p:cNvPr id="16" name="Rectangle: Rounded Corners 15">
            <a:extLst>
              <a:ext uri="{FF2B5EF4-FFF2-40B4-BE49-F238E27FC236}">
                <a16:creationId xmlns:a16="http://schemas.microsoft.com/office/drawing/2014/main" id="{19104415-C128-F306-9809-448E72AF4682}"/>
              </a:ext>
            </a:extLst>
          </p:cNvPr>
          <p:cNvSpPr/>
          <p:nvPr/>
        </p:nvSpPr>
        <p:spPr>
          <a:xfrm>
            <a:off x="8269060" y="1746902"/>
            <a:ext cx="3521530" cy="1569118"/>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5" normalizeH="0" baseline="0" noProof="0" dirty="0">
                <a:ln>
                  <a:noFill/>
                </a:ln>
                <a:solidFill>
                  <a:srgbClr val="FFFFFF"/>
                </a:solidFill>
                <a:effectLst/>
                <a:uLnTx/>
                <a:uFillTx/>
                <a:latin typeface="Arial"/>
                <a:ea typeface="+mn-ea"/>
                <a:cs typeface="Arial"/>
              </a:rPr>
              <a:t>Диагностика: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sng" strike="noStrike" kern="1200" cap="none" spc="-5" normalizeH="0" baseline="0" noProof="0" dirty="0">
                <a:ln>
                  <a:noFill/>
                </a:ln>
                <a:solidFill>
                  <a:srgbClr val="FFFFFF"/>
                </a:solidFill>
                <a:effectLst/>
                <a:uLnTx/>
                <a:uFillTx/>
                <a:latin typeface="Arial"/>
                <a:ea typeface="+mn-ea"/>
                <a:cs typeface="Arial"/>
              </a:rPr>
              <a:t>Гистология и цитология     </a:t>
            </a:r>
            <a:r>
              <a:rPr kumimoji="0" lang="ru-RU" sz="1000" b="1" i="0" u="none" strike="noStrike" kern="1200" cap="none" spc="-5" normalizeH="0" baseline="0" noProof="0" dirty="0">
                <a:ln>
                  <a:noFill/>
                </a:ln>
                <a:solidFill>
                  <a:srgbClr val="FFFFFF"/>
                </a:solidFill>
                <a:effectLst/>
                <a:uLnTx/>
                <a:uFillTx/>
                <a:latin typeface="Arial"/>
                <a:ea typeface="+mn-ea"/>
                <a:cs typeface="Arial"/>
              </a:rPr>
              <a:t>51 ЛПУ МО</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000" b="1" i="0" u="none" strike="noStrike" kern="1200" cap="none" spc="-5" normalizeH="0" baseline="0" noProof="0" dirty="0">
              <a:ln>
                <a:noFill/>
              </a:ln>
              <a:solidFill>
                <a:srgbClr val="FFFFFF"/>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sng" strike="noStrike" kern="1200" cap="none" spc="-5" normalizeH="0" baseline="0" noProof="0" dirty="0">
                <a:ln>
                  <a:noFill/>
                </a:ln>
                <a:solidFill>
                  <a:srgbClr val="FFFFFF"/>
                </a:solidFill>
                <a:effectLst/>
                <a:uLnTx/>
                <a:uFillTx/>
                <a:latin typeface="Arial"/>
                <a:ea typeface="+mn-ea"/>
                <a:cs typeface="Arial"/>
              </a:rPr>
              <a:t>ИГХ и МГИ: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1" i="0" u="none" strike="noStrike" kern="1200" cap="none" spc="-5" normalizeH="0" baseline="0" noProof="0" dirty="0">
                <a:ln>
                  <a:noFill/>
                </a:ln>
                <a:solidFill>
                  <a:srgbClr val="FFFFFF"/>
                </a:solidFill>
                <a:effectLst/>
                <a:uLnTx/>
                <a:uFillTx/>
                <a:latin typeface="Arial"/>
                <a:ea typeface="+mn-ea"/>
                <a:cs typeface="Arial"/>
              </a:rPr>
              <a:t>- ГБУЗ МО МОНИКИ им. М.Ф. Владимирского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1" i="0" u="none" strike="noStrike" kern="1200" cap="none" spc="-5" normalizeH="0" baseline="0" noProof="0" dirty="0">
                <a:ln>
                  <a:noFill/>
                </a:ln>
                <a:solidFill>
                  <a:srgbClr val="FFFFFF"/>
                </a:solidFill>
                <a:effectLst/>
                <a:uLnTx/>
                <a:uFillTx/>
                <a:latin typeface="Arial"/>
                <a:ea typeface="+mn-ea"/>
                <a:cs typeface="Arial"/>
              </a:rPr>
              <a:t>- ГБУЗ МО МООД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1" i="0" u="none" strike="noStrike" kern="1200" cap="none" spc="-5" normalizeH="0" baseline="0" noProof="0" dirty="0">
                <a:ln>
                  <a:noFill/>
                </a:ln>
                <a:solidFill>
                  <a:srgbClr val="FFFFFF"/>
                </a:solidFill>
                <a:effectLst/>
                <a:uLnTx/>
                <a:uFillTx/>
                <a:latin typeface="Arial"/>
                <a:ea typeface="+mn-ea"/>
                <a:cs typeface="Arial"/>
              </a:rPr>
              <a:t>- АО </a:t>
            </a:r>
            <a:r>
              <a:rPr kumimoji="0" lang="ru-RU" sz="900" b="1" i="0" u="none" strike="noStrike" kern="1200" cap="none" spc="-5" normalizeH="0" baseline="0" noProof="0">
                <a:ln>
                  <a:noFill/>
                </a:ln>
                <a:solidFill>
                  <a:srgbClr val="FFFFFF"/>
                </a:solidFill>
                <a:effectLst/>
                <a:uLnTx/>
                <a:uFillTx/>
                <a:latin typeface="Arial"/>
                <a:ea typeface="+mn-ea"/>
                <a:cs typeface="Arial"/>
              </a:rPr>
              <a:t>«Медси»</a:t>
            </a:r>
            <a:endParaRPr kumimoji="0" lang="ru-RU" sz="900" b="1" i="0" u="none" strike="noStrike" kern="1200" cap="none" spc="-5" normalizeH="0" baseline="0" noProof="0" dirty="0">
              <a:ln>
                <a:noFill/>
              </a:ln>
              <a:solidFill>
                <a:srgbClr val="FFFFFF"/>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000" b="1" i="0" u="sng" strike="noStrike" kern="1200" cap="none" spc="-5" normalizeH="0" baseline="0" noProof="0" dirty="0">
              <a:ln>
                <a:noFill/>
              </a:ln>
              <a:solidFill>
                <a:srgbClr val="FFFFFF"/>
              </a:solidFill>
              <a:effectLst/>
              <a:uLnTx/>
              <a:uFillTx/>
              <a:latin typeface="Arial"/>
              <a:ea typeface="+mn-ea"/>
              <a:cs typeface="Arial"/>
            </a:endParaRPr>
          </a:p>
        </p:txBody>
      </p:sp>
      <p:sp>
        <p:nvSpPr>
          <p:cNvPr id="17" name="Rectangle: Rounded Corners 16">
            <a:extLst>
              <a:ext uri="{FF2B5EF4-FFF2-40B4-BE49-F238E27FC236}">
                <a16:creationId xmlns:a16="http://schemas.microsoft.com/office/drawing/2014/main" id="{820E7894-3F09-1F22-CA7B-47ACA2D61C43}"/>
              </a:ext>
            </a:extLst>
          </p:cNvPr>
          <p:cNvSpPr/>
          <p:nvPr/>
        </p:nvSpPr>
        <p:spPr>
          <a:xfrm>
            <a:off x="8269061" y="5648991"/>
            <a:ext cx="3521530" cy="1140611"/>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5" normalizeH="0" baseline="0" noProof="0" dirty="0">
                <a:ln>
                  <a:noFill/>
                </a:ln>
                <a:solidFill>
                  <a:srgbClr val="FFFFFF"/>
                </a:solidFill>
                <a:effectLst/>
                <a:uLnTx/>
                <a:uFillTx/>
                <a:latin typeface="Arial"/>
                <a:ea typeface="+mn-ea"/>
                <a:cs typeface="Arial"/>
              </a:rPr>
              <a:t>     Хирургическое лечение ОГШ: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ru-RU" sz="1100" b="1" i="0" u="none" strike="noStrike" kern="1200" cap="none" spc="-5" normalizeH="0" baseline="0" noProof="0" dirty="0">
                <a:ln>
                  <a:noFill/>
                </a:ln>
                <a:solidFill>
                  <a:srgbClr val="FFFFFF"/>
                </a:solidFill>
                <a:effectLst/>
                <a:uLnTx/>
                <a:uFillTx/>
                <a:latin typeface="Arial"/>
                <a:ea typeface="+mn-ea"/>
                <a:cs typeface="Arial"/>
              </a:rPr>
              <a:t>ГБУЗ МО МОНИКИ им. М.Ф. Владимирского</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ru-RU" sz="1100" b="1" i="0" u="none" strike="noStrike" kern="1200" cap="none" spc="-5" normalizeH="0" baseline="0" noProof="0" dirty="0">
                <a:ln>
                  <a:noFill/>
                </a:ln>
                <a:solidFill>
                  <a:srgbClr val="FFFFFF"/>
                </a:solidFill>
                <a:effectLst/>
                <a:uLnTx/>
                <a:uFillTx/>
                <a:latin typeface="Arial"/>
                <a:ea typeface="+mn-ea"/>
                <a:cs typeface="Arial"/>
              </a:rPr>
              <a:t>ГБУЗ МО МООД</a:t>
            </a:r>
          </a:p>
        </p:txBody>
      </p:sp>
      <p:sp>
        <p:nvSpPr>
          <p:cNvPr id="20" name="Rectangle: Rounded Corners 19">
            <a:extLst>
              <a:ext uri="{FF2B5EF4-FFF2-40B4-BE49-F238E27FC236}">
                <a16:creationId xmlns:a16="http://schemas.microsoft.com/office/drawing/2014/main" id="{3ACAE69B-5A37-51E8-32FA-F8C90E40F31A}"/>
              </a:ext>
            </a:extLst>
          </p:cNvPr>
          <p:cNvSpPr/>
          <p:nvPr/>
        </p:nvSpPr>
        <p:spPr>
          <a:xfrm>
            <a:off x="8269060" y="4143907"/>
            <a:ext cx="3521531" cy="1483743"/>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ru-RU" sz="1400" b="1" i="0" u="none" strike="noStrike" kern="1200" cap="none" spc="-5" normalizeH="0" baseline="0" noProof="0" dirty="0">
                <a:ln>
                  <a:noFill/>
                </a:ln>
                <a:solidFill>
                  <a:srgbClr val="FFFFFF"/>
                </a:solidFill>
                <a:effectLst/>
                <a:uLnTx/>
                <a:uFillTx/>
                <a:latin typeface="Arial"/>
                <a:ea typeface="+mn-ea"/>
                <a:cs typeface="Arial"/>
              </a:rPr>
              <a:t>        </a:t>
            </a:r>
            <a:r>
              <a:rPr kumimoji="0" lang="ru-RU" sz="1400" b="1" i="0" u="none" strike="noStrike" kern="1200" cap="none" spc="-5" normalizeH="0" baseline="0" noProof="0" dirty="0" err="1">
                <a:ln>
                  <a:noFill/>
                </a:ln>
                <a:solidFill>
                  <a:srgbClr val="FFFFFF"/>
                </a:solidFill>
                <a:effectLst/>
                <a:uLnTx/>
                <a:uFillTx/>
                <a:latin typeface="Arial"/>
                <a:ea typeface="+mn-ea"/>
                <a:cs typeface="Arial"/>
              </a:rPr>
              <a:t>Консиллиумы</a:t>
            </a:r>
            <a:r>
              <a:rPr kumimoji="0" lang="ru-RU" sz="1400" b="1" i="0" u="none" strike="noStrike" kern="1200" cap="none" spc="-5" normalizeH="0" baseline="0" noProof="0" dirty="0">
                <a:ln>
                  <a:noFill/>
                </a:ln>
                <a:solidFill>
                  <a:srgbClr val="FFFFFF"/>
                </a:solidFill>
                <a:effectLst/>
                <a:uLnTx/>
                <a:uFillTx/>
                <a:latin typeface="Arial"/>
                <a:ea typeface="+mn-ea"/>
                <a:cs typeface="Arial"/>
              </a:rPr>
              <a:t> ОГШ:</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 ГБУЗ МО МОНИКИ им. М.Ф. Владимирского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 ГБУЗ МО МООД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 АО «Медицина»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 ООО «МЦВЛ»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 АО «Медси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5" normalizeH="0" baseline="0" noProof="0" dirty="0">
              <a:ln>
                <a:noFill/>
              </a:ln>
              <a:solidFill>
                <a:srgbClr val="FFFFFF"/>
              </a:solidFill>
              <a:effectLst/>
              <a:uLnTx/>
              <a:uFillTx/>
              <a:latin typeface="Arial"/>
              <a:ea typeface="+mn-ea"/>
              <a:cs typeface="Arial"/>
            </a:endParaRPr>
          </a:p>
        </p:txBody>
      </p:sp>
      <p:sp>
        <p:nvSpPr>
          <p:cNvPr id="23" name="Rectangle: Rounded Corners 22">
            <a:extLst>
              <a:ext uri="{FF2B5EF4-FFF2-40B4-BE49-F238E27FC236}">
                <a16:creationId xmlns:a16="http://schemas.microsoft.com/office/drawing/2014/main" id="{11797BEC-D4A3-3DEA-5C25-97371846F9DC}"/>
              </a:ext>
            </a:extLst>
          </p:cNvPr>
          <p:cNvSpPr/>
          <p:nvPr/>
        </p:nvSpPr>
        <p:spPr>
          <a:xfrm>
            <a:off x="8269060" y="3369029"/>
            <a:ext cx="3521530" cy="753537"/>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5" normalizeH="0" baseline="0" noProof="0" dirty="0">
                <a:ln>
                  <a:noFill/>
                </a:ln>
                <a:solidFill>
                  <a:srgbClr val="FFFFFF"/>
                </a:solidFill>
                <a:effectLst/>
                <a:uLnTx/>
                <a:uFillTx/>
                <a:latin typeface="Arial"/>
                <a:ea typeface="+mn-ea"/>
                <a:cs typeface="Arial"/>
              </a:rPr>
              <a:t>     Референс-центр: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ГБУЗ МО МОНИКИ им. М.Ф. </a:t>
            </a:r>
            <a:r>
              <a:rPr kumimoji="0" lang="ru-RU" sz="1100" b="1" i="0" u="none" strike="noStrike" kern="1200" cap="none" spc="-5" normalizeH="0" baseline="0" noProof="0" dirty="0">
                <a:ln>
                  <a:noFill/>
                </a:ln>
                <a:solidFill>
                  <a:srgbClr val="FFFFFF"/>
                </a:solidFill>
                <a:effectLst/>
                <a:uLnTx/>
                <a:uFillTx/>
                <a:latin typeface="Arial"/>
                <a:ea typeface="+mn-ea"/>
                <a:cs typeface="Arial"/>
              </a:rPr>
              <a:t>Владимирского</a:t>
            </a:r>
          </a:p>
        </p:txBody>
      </p:sp>
      <p:sp>
        <p:nvSpPr>
          <p:cNvPr id="25" name="Rectangle: Rounded Corners 24">
            <a:extLst>
              <a:ext uri="{FF2B5EF4-FFF2-40B4-BE49-F238E27FC236}">
                <a16:creationId xmlns:a16="http://schemas.microsoft.com/office/drawing/2014/main" id="{BA98329D-AA65-C221-1E7E-14BD2A04CF72}"/>
              </a:ext>
            </a:extLst>
          </p:cNvPr>
          <p:cNvSpPr/>
          <p:nvPr/>
        </p:nvSpPr>
        <p:spPr>
          <a:xfrm>
            <a:off x="4163103" y="5609177"/>
            <a:ext cx="2274491" cy="914400"/>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5" normalizeH="0" baseline="0" noProof="0" dirty="0" err="1">
                <a:ln>
                  <a:noFill/>
                </a:ln>
                <a:solidFill>
                  <a:srgbClr val="FFFFFF"/>
                </a:solidFill>
                <a:effectLst/>
                <a:uLnTx/>
                <a:uFillTx/>
                <a:latin typeface="Arial"/>
                <a:ea typeface="+mn-ea"/>
                <a:cs typeface="Arial"/>
              </a:rPr>
              <a:t>Консиллиум</a:t>
            </a:r>
            <a:r>
              <a:rPr kumimoji="0" lang="ru-RU" sz="1400" b="1" i="0" u="none" strike="noStrike" kern="1200" cap="none" spc="-5" normalizeH="0" baseline="0" noProof="0" dirty="0">
                <a:ln>
                  <a:noFill/>
                </a:ln>
                <a:solidFill>
                  <a:srgbClr val="FFFFFF"/>
                </a:solidFill>
                <a:effectLst/>
                <a:uLnTx/>
                <a:uFillTx/>
                <a:latin typeface="Arial"/>
                <a:ea typeface="+mn-ea"/>
                <a:cs typeface="Arial"/>
              </a:rPr>
              <a:t> (057-У)</a:t>
            </a:r>
          </a:p>
        </p:txBody>
      </p:sp>
      <p:sp>
        <p:nvSpPr>
          <p:cNvPr id="26" name="Rectangle: Rounded Corners 25">
            <a:extLst>
              <a:ext uri="{FF2B5EF4-FFF2-40B4-BE49-F238E27FC236}">
                <a16:creationId xmlns:a16="http://schemas.microsoft.com/office/drawing/2014/main" id="{ECA8EEB5-B174-CCDE-0C67-143331C84742}"/>
              </a:ext>
            </a:extLst>
          </p:cNvPr>
          <p:cNvSpPr/>
          <p:nvPr/>
        </p:nvSpPr>
        <p:spPr>
          <a:xfrm>
            <a:off x="6653892" y="2361129"/>
            <a:ext cx="1453243" cy="1154152"/>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Реабилитация (057-У), Санаторно-курортное лечение</a:t>
            </a:r>
          </a:p>
        </p:txBody>
      </p:sp>
      <p:sp>
        <p:nvSpPr>
          <p:cNvPr id="28" name="Rectangle: Rounded Corners 27">
            <a:extLst>
              <a:ext uri="{FF2B5EF4-FFF2-40B4-BE49-F238E27FC236}">
                <a16:creationId xmlns:a16="http://schemas.microsoft.com/office/drawing/2014/main" id="{F1A271BA-E320-793F-1B67-FE109A91B6F2}"/>
              </a:ext>
            </a:extLst>
          </p:cNvPr>
          <p:cNvSpPr/>
          <p:nvPr/>
        </p:nvSpPr>
        <p:spPr>
          <a:xfrm>
            <a:off x="6668858" y="3881673"/>
            <a:ext cx="1453243" cy="1305232"/>
          </a:xfrm>
          <a:prstGeom prst="roundRect">
            <a:avLst/>
          </a:prstGeom>
          <a:gradFill>
            <a:gsLst>
              <a:gs pos="30000">
                <a:schemeClr val="accent1"/>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err="1">
                <a:ln>
                  <a:noFill/>
                </a:ln>
                <a:solidFill>
                  <a:srgbClr val="FFFFFF"/>
                </a:solidFill>
                <a:effectLst/>
                <a:uLnTx/>
                <a:uFillTx/>
                <a:latin typeface="Arial"/>
                <a:ea typeface="+mn-ea"/>
                <a:cs typeface="Arial"/>
              </a:rPr>
              <a:t>Радиотерап</a:t>
            </a:r>
            <a:r>
              <a:rPr kumimoji="0" lang="ru-RU" sz="1000" b="1" i="0" u="none" strike="noStrike" kern="1200" cap="none" spc="-5" normalizeH="0" baseline="0" noProof="0" dirty="0">
                <a:ln>
                  <a:noFill/>
                </a:ln>
                <a:solidFill>
                  <a:srgbClr val="FFFFFF"/>
                </a:solidFill>
                <a:effectLst/>
                <a:uLnTx/>
                <a:uFillTx/>
                <a:latin typeface="Arial"/>
                <a:ea typeface="+mn-ea"/>
                <a:cs typeface="Arial"/>
              </a:rPr>
              <a:t>. лечение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5" normalizeH="0" baseline="0" noProof="0" dirty="0">
                <a:ln>
                  <a:noFill/>
                </a:ln>
                <a:solidFill>
                  <a:srgbClr val="FFFFFF"/>
                </a:solidFill>
                <a:effectLst/>
                <a:uLnTx/>
                <a:uFillTx/>
                <a:latin typeface="Arial"/>
                <a:ea typeface="+mn-ea"/>
                <a:cs typeface="Arial"/>
              </a:rPr>
              <a:t>Паллиативная медицинская помощь (057-У)</a:t>
            </a:r>
          </a:p>
        </p:txBody>
      </p:sp>
      <p:cxnSp>
        <p:nvCxnSpPr>
          <p:cNvPr id="30" name="Straight Arrow Connector 29">
            <a:extLst>
              <a:ext uri="{FF2B5EF4-FFF2-40B4-BE49-F238E27FC236}">
                <a16:creationId xmlns:a16="http://schemas.microsoft.com/office/drawing/2014/main" id="{9FFE8EAA-D346-3B4A-44B2-5D0BD648F70A}"/>
              </a:ext>
            </a:extLst>
          </p:cNvPr>
          <p:cNvCxnSpPr>
            <a:cxnSpLocks/>
          </p:cNvCxnSpPr>
          <p:nvPr/>
        </p:nvCxnSpPr>
        <p:spPr>
          <a:xfrm>
            <a:off x="6307737" y="3450616"/>
            <a:ext cx="425904" cy="431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811A3B5-1985-2B9C-7EFA-9C0A87CFB1BD}"/>
              </a:ext>
            </a:extLst>
          </p:cNvPr>
          <p:cNvCxnSpPr>
            <a:cxnSpLocks/>
          </p:cNvCxnSpPr>
          <p:nvPr/>
        </p:nvCxnSpPr>
        <p:spPr>
          <a:xfrm>
            <a:off x="4611461" y="4401352"/>
            <a:ext cx="19342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3A02808-9B89-7CC8-99B3-B885ADAC4CD4}"/>
              </a:ext>
            </a:extLst>
          </p:cNvPr>
          <p:cNvCxnSpPr>
            <a:cxnSpLocks/>
          </p:cNvCxnSpPr>
          <p:nvPr/>
        </p:nvCxnSpPr>
        <p:spPr>
          <a:xfrm>
            <a:off x="6380008" y="2906498"/>
            <a:ext cx="2738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9F04D82-5D21-ED71-5600-6CD971A3D604}"/>
              </a:ext>
            </a:extLst>
          </p:cNvPr>
          <p:cNvCxnSpPr>
            <a:cxnSpLocks/>
          </p:cNvCxnSpPr>
          <p:nvPr/>
        </p:nvCxnSpPr>
        <p:spPr>
          <a:xfrm>
            <a:off x="4293076" y="3575009"/>
            <a:ext cx="43384" cy="19430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B5B7F4C-51B1-E22A-9F11-BAC7E892B662}"/>
              </a:ext>
            </a:extLst>
          </p:cNvPr>
          <p:cNvCxnSpPr>
            <a:cxnSpLocks/>
          </p:cNvCxnSpPr>
          <p:nvPr/>
        </p:nvCxnSpPr>
        <p:spPr>
          <a:xfrm>
            <a:off x="3835105" y="5104721"/>
            <a:ext cx="425904" cy="431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176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Изображение выглядит как инструмент&#10;&#10;Автоматически созданное описание">
            <a:extLst>
              <a:ext uri="{FF2B5EF4-FFF2-40B4-BE49-F238E27FC236}">
                <a16:creationId xmlns:a16="http://schemas.microsoft.com/office/drawing/2014/main" id="{0DF1DCE3-0A62-9A37-C5B2-6D5AABFCBC8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38200" y="1403353"/>
            <a:ext cx="1209675" cy="1209675"/>
          </a:xfrm>
          <a:prstGeom prst="rect">
            <a:avLst/>
          </a:prstGeom>
        </p:spPr>
      </p:pic>
      <p:sp>
        <p:nvSpPr>
          <p:cNvPr id="5" name="Прямоугольник 4">
            <a:extLst>
              <a:ext uri="{FF2B5EF4-FFF2-40B4-BE49-F238E27FC236}">
                <a16:creationId xmlns:a16="http://schemas.microsoft.com/office/drawing/2014/main" id="{131274FE-8691-E5F1-3AEE-BD2CB60DE4A7}"/>
              </a:ext>
            </a:extLst>
          </p:cNvPr>
          <p:cNvSpPr/>
          <p:nvPr/>
        </p:nvSpPr>
        <p:spPr>
          <a:xfrm>
            <a:off x="2396490" y="1369224"/>
            <a:ext cx="4451985" cy="70357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Тонкоигольная аспирационная </a:t>
            </a:r>
            <a:r>
              <a:rPr kumimoji="0" lang="ru-RU" sz="1800" b="1" i="0" u="none" strike="noStrike" kern="1200" cap="none" spc="0" normalizeH="0" baseline="0" noProof="0" dirty="0" err="1">
                <a:ln>
                  <a:noFill/>
                </a:ln>
                <a:solidFill>
                  <a:prstClr val="black"/>
                </a:solidFill>
                <a:effectLst/>
                <a:uLnTx/>
                <a:uFillTx/>
                <a:latin typeface="Univers" panose="020B0503020202020204" pitchFamily="34" charset="0"/>
                <a:ea typeface="+mn-ea"/>
                <a:cs typeface="+mn-cs"/>
              </a:rPr>
              <a:t>цитобиопсия</a:t>
            </a: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 (ТАБ)</a:t>
            </a:r>
          </a:p>
        </p:txBody>
      </p:sp>
      <p:sp>
        <p:nvSpPr>
          <p:cNvPr id="6" name="Прямоугольник 5">
            <a:extLst>
              <a:ext uri="{FF2B5EF4-FFF2-40B4-BE49-F238E27FC236}">
                <a16:creationId xmlns:a16="http://schemas.microsoft.com/office/drawing/2014/main" id="{6BEA634F-4F1A-BD2E-B8EE-A053DE51B4B7}"/>
              </a:ext>
            </a:extLst>
          </p:cNvPr>
          <p:cNvSpPr/>
          <p:nvPr/>
        </p:nvSpPr>
        <p:spPr>
          <a:xfrm>
            <a:off x="2396490" y="2780511"/>
            <a:ext cx="3947160" cy="10540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Хирургическое лечение</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МОНИКИ (отделение опухолей головы и шеи)</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МООД</a:t>
            </a:r>
          </a:p>
        </p:txBody>
      </p:sp>
      <p:pic>
        <p:nvPicPr>
          <p:cNvPr id="8" name="Рисунок 7" descr="Изображение выглядит как снимок экрана, Графика, дизайн&#10;&#10;Автоматически созданное описание">
            <a:extLst>
              <a:ext uri="{FF2B5EF4-FFF2-40B4-BE49-F238E27FC236}">
                <a16:creationId xmlns:a16="http://schemas.microsoft.com/office/drawing/2014/main" id="{6BA48BD4-AB87-D0A6-8E2B-D6269BCFDF7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0658" y="2957516"/>
            <a:ext cx="967217" cy="967217"/>
          </a:xfrm>
          <a:prstGeom prst="rect">
            <a:avLst/>
          </a:prstGeom>
        </p:spPr>
      </p:pic>
      <p:sp>
        <p:nvSpPr>
          <p:cNvPr id="9" name="Заголовок 1">
            <a:extLst>
              <a:ext uri="{FF2B5EF4-FFF2-40B4-BE49-F238E27FC236}">
                <a16:creationId xmlns:a16="http://schemas.microsoft.com/office/drawing/2014/main" id="{6D01E8EB-14CC-388E-30D3-ADA18DE42029}"/>
              </a:ext>
            </a:extLst>
          </p:cNvPr>
          <p:cNvSpPr>
            <a:spLocks noGrp="1"/>
          </p:cNvSpPr>
          <p:nvPr>
            <p:ph type="title"/>
          </p:nvPr>
        </p:nvSpPr>
        <p:spPr>
          <a:xfrm>
            <a:off x="904746" y="261145"/>
            <a:ext cx="10515600" cy="692150"/>
          </a:xfrm>
        </p:spPr>
        <p:txBody>
          <a:bodyPr>
            <a:normAutofit/>
          </a:bodyPr>
          <a:lstStyle/>
          <a:p>
            <a:r>
              <a:rPr lang="ru-RU" sz="2500" b="1" spc="-90" dirty="0">
                <a:solidFill>
                  <a:schemeClr val="tx2"/>
                </a:solidFill>
                <a:latin typeface="Univers" panose="020B0503020202020204" pitchFamily="34" charset="0"/>
                <a:ea typeface="+mn-ea"/>
                <a:cs typeface="+mn-cs"/>
              </a:rPr>
              <a:t>Маршрутизация пациента с РЩЖ (Московская область)</a:t>
            </a:r>
          </a:p>
        </p:txBody>
      </p:sp>
      <p:pic>
        <p:nvPicPr>
          <p:cNvPr id="11" name="Рисунок 10" descr="Изображение выглядит как круг, символ, логотип, Цвет электрик&#10;&#10;Автоматически созданное описание">
            <a:extLst>
              <a:ext uri="{FF2B5EF4-FFF2-40B4-BE49-F238E27FC236}">
                <a16:creationId xmlns:a16="http://schemas.microsoft.com/office/drawing/2014/main" id="{7A7297A1-65F2-9B01-F774-F9F4E5D9B73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80658" y="4598908"/>
            <a:ext cx="967217" cy="967217"/>
          </a:xfrm>
          <a:prstGeom prst="rect">
            <a:avLst/>
          </a:prstGeom>
        </p:spPr>
      </p:pic>
      <p:sp>
        <p:nvSpPr>
          <p:cNvPr id="12" name="Прямоугольник 11">
            <a:extLst>
              <a:ext uri="{FF2B5EF4-FFF2-40B4-BE49-F238E27FC236}">
                <a16:creationId xmlns:a16="http://schemas.microsoft.com/office/drawing/2014/main" id="{826A8FC9-0674-8A87-D208-EEF3ECEACA7A}"/>
              </a:ext>
            </a:extLst>
          </p:cNvPr>
          <p:cNvSpPr/>
          <p:nvPr/>
        </p:nvSpPr>
        <p:spPr>
          <a:xfrm>
            <a:off x="2382114" y="4795980"/>
            <a:ext cx="2713760" cy="14081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Радиойодтерапия</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Федеральные центры</a:t>
            </a:r>
          </a:p>
        </p:txBody>
      </p:sp>
      <p:pic>
        <p:nvPicPr>
          <p:cNvPr id="14" name="Рисунок 13" descr="Изображение выглядит как графическая вставка, Мультфильм, иллюстрация, мультфильм&#10;&#10;Автоматически созданное описание">
            <a:extLst>
              <a:ext uri="{FF2B5EF4-FFF2-40B4-BE49-F238E27FC236}">
                <a16:creationId xmlns:a16="http://schemas.microsoft.com/office/drawing/2014/main" id="{F263B430-8B36-7D0D-D74F-AC6662319C0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703827" y="2952459"/>
            <a:ext cx="1323978" cy="1323978"/>
          </a:xfrm>
          <a:prstGeom prst="rect">
            <a:avLst/>
          </a:prstGeom>
        </p:spPr>
      </p:pic>
      <p:sp>
        <p:nvSpPr>
          <p:cNvPr id="15" name="Прямоугольник 14">
            <a:extLst>
              <a:ext uri="{FF2B5EF4-FFF2-40B4-BE49-F238E27FC236}">
                <a16:creationId xmlns:a16="http://schemas.microsoft.com/office/drawing/2014/main" id="{C6071ED0-5D5A-B3EC-B394-2228A211E57B}"/>
              </a:ext>
            </a:extLst>
          </p:cNvPr>
          <p:cNvSpPr/>
          <p:nvPr/>
        </p:nvSpPr>
        <p:spPr>
          <a:xfrm>
            <a:off x="9132583" y="3026617"/>
            <a:ext cx="2571227" cy="11756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Динамическое наблюдение ЦАОП по месту жительства в МО</a:t>
            </a:r>
          </a:p>
        </p:txBody>
      </p:sp>
      <p:cxnSp>
        <p:nvCxnSpPr>
          <p:cNvPr id="17" name="Прямая со стрелкой 16">
            <a:extLst>
              <a:ext uri="{FF2B5EF4-FFF2-40B4-BE49-F238E27FC236}">
                <a16:creationId xmlns:a16="http://schemas.microsoft.com/office/drawing/2014/main" id="{8FF533FA-008B-666E-1DCF-70027E55971F}"/>
              </a:ext>
            </a:extLst>
          </p:cNvPr>
          <p:cNvCxnSpPr/>
          <p:nvPr/>
        </p:nvCxnSpPr>
        <p:spPr>
          <a:xfrm>
            <a:off x="3914775" y="2149158"/>
            <a:ext cx="0" cy="5762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a:extLst>
              <a:ext uri="{FF2B5EF4-FFF2-40B4-BE49-F238E27FC236}">
                <a16:creationId xmlns:a16="http://schemas.microsoft.com/office/drawing/2014/main" id="{F1A4A961-E61D-3D2A-739C-0D700F026289}"/>
              </a:ext>
            </a:extLst>
          </p:cNvPr>
          <p:cNvCxnSpPr>
            <a:cxnSpLocks/>
          </p:cNvCxnSpPr>
          <p:nvPr/>
        </p:nvCxnSpPr>
        <p:spPr>
          <a:xfrm>
            <a:off x="3914775" y="3834605"/>
            <a:ext cx="0" cy="11469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a:extLst>
              <a:ext uri="{FF2B5EF4-FFF2-40B4-BE49-F238E27FC236}">
                <a16:creationId xmlns:a16="http://schemas.microsoft.com/office/drawing/2014/main" id="{8F90CE80-2EB4-A4D7-56F5-C180F43ACAC4}"/>
              </a:ext>
            </a:extLst>
          </p:cNvPr>
          <p:cNvCxnSpPr>
            <a:cxnSpLocks/>
          </p:cNvCxnSpPr>
          <p:nvPr/>
        </p:nvCxnSpPr>
        <p:spPr>
          <a:xfrm>
            <a:off x="5691194" y="3540408"/>
            <a:ext cx="17335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Прямоугольник 21">
            <a:extLst>
              <a:ext uri="{FF2B5EF4-FFF2-40B4-BE49-F238E27FC236}">
                <a16:creationId xmlns:a16="http://schemas.microsoft.com/office/drawing/2014/main" id="{F7789A49-8D15-C209-28BD-F13AB18C4FD9}"/>
              </a:ext>
            </a:extLst>
          </p:cNvPr>
          <p:cNvSpPr/>
          <p:nvPr/>
        </p:nvSpPr>
        <p:spPr>
          <a:xfrm>
            <a:off x="5516894" y="3137695"/>
            <a:ext cx="2082149" cy="3073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РЙТ не показана</a:t>
            </a:r>
          </a:p>
        </p:txBody>
      </p:sp>
      <p:sp>
        <p:nvSpPr>
          <p:cNvPr id="23" name="Прямоугольник 22">
            <a:extLst>
              <a:ext uri="{FF2B5EF4-FFF2-40B4-BE49-F238E27FC236}">
                <a16:creationId xmlns:a16="http://schemas.microsoft.com/office/drawing/2014/main" id="{41B7D0A4-F21F-407C-D59F-3BDA492724E9}"/>
              </a:ext>
            </a:extLst>
          </p:cNvPr>
          <p:cNvSpPr/>
          <p:nvPr/>
        </p:nvSpPr>
        <p:spPr>
          <a:xfrm>
            <a:off x="2331457" y="4255801"/>
            <a:ext cx="1478540" cy="28651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РЙТ  показана</a:t>
            </a:r>
          </a:p>
        </p:txBody>
      </p:sp>
      <p:cxnSp>
        <p:nvCxnSpPr>
          <p:cNvPr id="25" name="Прямая со стрелкой 24">
            <a:extLst>
              <a:ext uri="{FF2B5EF4-FFF2-40B4-BE49-F238E27FC236}">
                <a16:creationId xmlns:a16="http://schemas.microsoft.com/office/drawing/2014/main" id="{757CA72B-F19F-229D-9493-52DBD23A402E}"/>
              </a:ext>
            </a:extLst>
          </p:cNvPr>
          <p:cNvCxnSpPr>
            <a:cxnSpLocks/>
          </p:cNvCxnSpPr>
          <p:nvPr/>
        </p:nvCxnSpPr>
        <p:spPr>
          <a:xfrm flipV="1">
            <a:off x="9027805" y="1828328"/>
            <a:ext cx="0" cy="9711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Прямоугольник 25">
            <a:extLst>
              <a:ext uri="{FF2B5EF4-FFF2-40B4-BE49-F238E27FC236}">
                <a16:creationId xmlns:a16="http://schemas.microsoft.com/office/drawing/2014/main" id="{59760686-196E-051E-0DAE-A8A3074D53BB}"/>
              </a:ext>
            </a:extLst>
          </p:cNvPr>
          <p:cNvSpPr/>
          <p:nvPr/>
        </p:nvSpPr>
        <p:spPr>
          <a:xfrm>
            <a:off x="9132583" y="2103413"/>
            <a:ext cx="2082149" cy="3073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Прогрессирование</a:t>
            </a:r>
          </a:p>
        </p:txBody>
      </p:sp>
      <p:cxnSp>
        <p:nvCxnSpPr>
          <p:cNvPr id="27" name="Прямая со стрелкой 26">
            <a:extLst>
              <a:ext uri="{FF2B5EF4-FFF2-40B4-BE49-F238E27FC236}">
                <a16:creationId xmlns:a16="http://schemas.microsoft.com/office/drawing/2014/main" id="{8F95A0D1-EE5A-242D-53E4-C02EAE3065E9}"/>
              </a:ext>
            </a:extLst>
          </p:cNvPr>
          <p:cNvCxnSpPr>
            <a:cxnSpLocks/>
          </p:cNvCxnSpPr>
          <p:nvPr/>
        </p:nvCxnSpPr>
        <p:spPr>
          <a:xfrm>
            <a:off x="4635824" y="5504691"/>
            <a:ext cx="88107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Прямоугольник 29">
            <a:extLst>
              <a:ext uri="{FF2B5EF4-FFF2-40B4-BE49-F238E27FC236}">
                <a16:creationId xmlns:a16="http://schemas.microsoft.com/office/drawing/2014/main" id="{E3AFFC04-C080-6408-5D53-404CF419756D}"/>
              </a:ext>
            </a:extLst>
          </p:cNvPr>
          <p:cNvSpPr/>
          <p:nvPr/>
        </p:nvSpPr>
        <p:spPr>
          <a:xfrm>
            <a:off x="4261501" y="4805292"/>
            <a:ext cx="2082149" cy="3073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0070C0"/>
                </a:solidFill>
                <a:effectLst/>
                <a:uLnTx/>
                <a:uFillTx/>
                <a:latin typeface="Univers" panose="020B0503020202020204" pitchFamily="34" charset="0"/>
                <a:ea typeface="+mn-ea"/>
                <a:cs typeface="+mn-cs"/>
              </a:rPr>
              <a:t>РЙ-</a:t>
            </a:r>
            <a:r>
              <a:rPr kumimoji="0" lang="ru-RU" sz="1400" b="0" i="0" u="none" strike="noStrike" kern="1200" cap="none" spc="0" normalizeH="0" baseline="0" noProof="0" dirty="0" err="1">
                <a:ln>
                  <a:noFill/>
                </a:ln>
                <a:solidFill>
                  <a:srgbClr val="0070C0"/>
                </a:solidFill>
                <a:effectLst/>
                <a:uLnTx/>
                <a:uFillTx/>
                <a:latin typeface="Univers" panose="020B0503020202020204" pitchFamily="34" charset="0"/>
                <a:ea typeface="+mn-ea"/>
                <a:cs typeface="+mn-cs"/>
              </a:rPr>
              <a:t>рефрактерность</a:t>
            </a:r>
            <a:endParaRPr kumimoji="0" lang="ru-RU" sz="1400" b="0" i="0" u="none" strike="noStrike" kern="1200" cap="none" spc="0" normalizeH="0" baseline="0" noProof="0" dirty="0">
              <a:ln>
                <a:noFill/>
              </a:ln>
              <a:solidFill>
                <a:srgbClr val="0070C0"/>
              </a:solidFill>
              <a:effectLst/>
              <a:uLnTx/>
              <a:uFillTx/>
              <a:latin typeface="Univers" panose="020B0503020202020204" pitchFamily="34" charset="0"/>
              <a:ea typeface="+mn-ea"/>
              <a:cs typeface="+mn-cs"/>
            </a:endParaRPr>
          </a:p>
        </p:txBody>
      </p:sp>
      <p:sp>
        <p:nvSpPr>
          <p:cNvPr id="31" name="Прямоугольник 30">
            <a:extLst>
              <a:ext uri="{FF2B5EF4-FFF2-40B4-BE49-F238E27FC236}">
                <a16:creationId xmlns:a16="http://schemas.microsoft.com/office/drawing/2014/main" id="{7991BE6F-F806-594F-00C1-7EE43559EBDF}"/>
              </a:ext>
            </a:extLst>
          </p:cNvPr>
          <p:cNvSpPr/>
          <p:nvPr/>
        </p:nvSpPr>
        <p:spPr>
          <a:xfrm>
            <a:off x="9132583" y="5065967"/>
            <a:ext cx="2571227" cy="11756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Динамическое наблюдение или системная терапия ЦАОП по месту жительства в МО</a:t>
            </a:r>
          </a:p>
        </p:txBody>
      </p:sp>
      <p:sp>
        <p:nvSpPr>
          <p:cNvPr id="32" name="Прямоугольник 31">
            <a:extLst>
              <a:ext uri="{FF2B5EF4-FFF2-40B4-BE49-F238E27FC236}">
                <a16:creationId xmlns:a16="http://schemas.microsoft.com/office/drawing/2014/main" id="{7D99DB40-C667-F7AD-FA94-2C7962B9929F}"/>
              </a:ext>
            </a:extLst>
          </p:cNvPr>
          <p:cNvSpPr/>
          <p:nvPr/>
        </p:nvSpPr>
        <p:spPr>
          <a:xfrm>
            <a:off x="84000" y="69983"/>
            <a:ext cx="12024000" cy="6696000"/>
          </a:xfrm>
          <a:prstGeom prst="rect">
            <a:avLst/>
          </a:prstGeom>
          <a:noFill/>
          <a:ln>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Прямоугольник 6">
            <a:extLst>
              <a:ext uri="{FF2B5EF4-FFF2-40B4-BE49-F238E27FC236}">
                <a16:creationId xmlns:a16="http://schemas.microsoft.com/office/drawing/2014/main" id="{EC98B756-F741-7E3C-1B9F-DCC2C62D1941}"/>
              </a:ext>
            </a:extLst>
          </p:cNvPr>
          <p:cNvSpPr/>
          <p:nvPr/>
        </p:nvSpPr>
        <p:spPr>
          <a:xfrm>
            <a:off x="8579935" y="709019"/>
            <a:ext cx="3078487" cy="110435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Онкологический консилиум</a:t>
            </a:r>
          </a:p>
        </p:txBody>
      </p:sp>
      <p:sp>
        <p:nvSpPr>
          <p:cNvPr id="10" name="Прямоугольник 9">
            <a:extLst>
              <a:ext uri="{FF2B5EF4-FFF2-40B4-BE49-F238E27FC236}">
                <a16:creationId xmlns:a16="http://schemas.microsoft.com/office/drawing/2014/main" id="{BB861CA8-1E68-51ED-6E3C-90E1B654AEEC}"/>
              </a:ext>
            </a:extLst>
          </p:cNvPr>
          <p:cNvSpPr/>
          <p:nvPr/>
        </p:nvSpPr>
        <p:spPr>
          <a:xfrm>
            <a:off x="5852067" y="5247124"/>
            <a:ext cx="1992815" cy="6552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Онкологический консилиум</a:t>
            </a:r>
          </a:p>
        </p:txBody>
      </p:sp>
      <p:cxnSp>
        <p:nvCxnSpPr>
          <p:cNvPr id="13" name="Прямая со стрелкой 12">
            <a:extLst>
              <a:ext uri="{FF2B5EF4-FFF2-40B4-BE49-F238E27FC236}">
                <a16:creationId xmlns:a16="http://schemas.microsoft.com/office/drawing/2014/main" id="{6E5C1D0A-F740-6C37-50E8-0D2BC40819D8}"/>
              </a:ext>
            </a:extLst>
          </p:cNvPr>
          <p:cNvCxnSpPr>
            <a:cxnSpLocks/>
          </p:cNvCxnSpPr>
          <p:nvPr/>
        </p:nvCxnSpPr>
        <p:spPr>
          <a:xfrm>
            <a:off x="7934325" y="5439732"/>
            <a:ext cx="8179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652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81CF1ED-0294-676C-BD94-2CF6BD20C93D}"/>
              </a:ext>
            </a:extLst>
          </p:cNvPr>
          <p:cNvSpPr>
            <a:spLocks noGrp="1"/>
          </p:cNvSpPr>
          <p:nvPr>
            <p:ph type="title"/>
          </p:nvPr>
        </p:nvSpPr>
        <p:spPr>
          <a:xfrm>
            <a:off x="838200" y="365125"/>
            <a:ext cx="10515600" cy="663575"/>
          </a:xfrm>
        </p:spPr>
        <p:txBody>
          <a:bodyPr>
            <a:noAutofit/>
          </a:bodyPr>
          <a:lstStyle/>
          <a:p>
            <a:r>
              <a:rPr lang="ru-RU" sz="3200" dirty="0">
                <a:solidFill>
                  <a:schemeClr val="accent3">
                    <a:lumMod val="50000"/>
                  </a:schemeClr>
                </a:solidFill>
                <a:latin typeface="Univers" panose="020B0503020202020204" pitchFamily="34" charset="0"/>
              </a:rPr>
              <a:t>Состав мультидисциплинарной команды </a:t>
            </a:r>
          </a:p>
        </p:txBody>
      </p:sp>
      <p:sp>
        <p:nvSpPr>
          <p:cNvPr id="4" name="Прямоугольник: скругленные углы 3">
            <a:extLst>
              <a:ext uri="{FF2B5EF4-FFF2-40B4-BE49-F238E27FC236}">
                <a16:creationId xmlns:a16="http://schemas.microsoft.com/office/drawing/2014/main" id="{EF2F748D-6278-7961-FB11-7306B11568B0}"/>
              </a:ext>
            </a:extLst>
          </p:cNvPr>
          <p:cNvSpPr/>
          <p:nvPr/>
        </p:nvSpPr>
        <p:spPr>
          <a:xfrm>
            <a:off x="990600" y="1543050"/>
            <a:ext cx="10315578" cy="552450"/>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black"/>
                </a:solidFill>
                <a:effectLst/>
                <a:uLnTx/>
                <a:uFillTx/>
                <a:latin typeface="Calibri" panose="020F0502020204030204"/>
                <a:ea typeface="+mn-ea"/>
                <a:cs typeface="+mn-cs"/>
              </a:rPr>
              <a:t>ЛЕЧАЩИЙ ВРАЧ</a:t>
            </a:r>
          </a:p>
        </p:txBody>
      </p:sp>
      <p:sp>
        <p:nvSpPr>
          <p:cNvPr id="5" name="Прямоугольник: скругленные углы 4">
            <a:extLst>
              <a:ext uri="{FF2B5EF4-FFF2-40B4-BE49-F238E27FC236}">
                <a16:creationId xmlns:a16="http://schemas.microsoft.com/office/drawing/2014/main" id="{3FFD75E6-28DF-693E-68D1-A3C9F0CFB34C}"/>
              </a:ext>
            </a:extLst>
          </p:cNvPr>
          <p:cNvSpPr/>
          <p:nvPr/>
        </p:nvSpPr>
        <p:spPr>
          <a:xfrm>
            <a:off x="990599" y="2486024"/>
            <a:ext cx="3067051" cy="942975"/>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Радиолог</a:t>
            </a:r>
          </a:p>
        </p:txBody>
      </p:sp>
      <p:sp>
        <p:nvSpPr>
          <p:cNvPr id="6" name="Прямоугольник: скругленные углы 5">
            <a:extLst>
              <a:ext uri="{FF2B5EF4-FFF2-40B4-BE49-F238E27FC236}">
                <a16:creationId xmlns:a16="http://schemas.microsoft.com/office/drawing/2014/main" id="{74155145-1281-264A-ECB2-49A14DD3CEC7}"/>
              </a:ext>
            </a:extLst>
          </p:cNvPr>
          <p:cNvSpPr/>
          <p:nvPr/>
        </p:nvSpPr>
        <p:spPr>
          <a:xfrm>
            <a:off x="990599" y="3705224"/>
            <a:ext cx="3067051" cy="94297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УЗИ, КТ, МРТ, ОФЭКТ, ПЭТ (</a:t>
            </a:r>
            <a:r>
              <a:rPr kumimoji="0" lang="en-US"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RECIST 1.1)</a:t>
            </a:r>
            <a:endPar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p:txBody>
      </p:sp>
      <p:sp>
        <p:nvSpPr>
          <p:cNvPr id="7" name="Прямоугольник: скругленные углы 6">
            <a:extLst>
              <a:ext uri="{FF2B5EF4-FFF2-40B4-BE49-F238E27FC236}">
                <a16:creationId xmlns:a16="http://schemas.microsoft.com/office/drawing/2014/main" id="{C65F4602-2879-01E6-88FD-25B56672FAFA}"/>
              </a:ext>
            </a:extLst>
          </p:cNvPr>
          <p:cNvSpPr/>
          <p:nvPr/>
        </p:nvSpPr>
        <p:spPr>
          <a:xfrm>
            <a:off x="4405313" y="2486022"/>
            <a:ext cx="3276600" cy="942975"/>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Онколог</a:t>
            </a:r>
          </a:p>
        </p:txBody>
      </p:sp>
      <p:sp>
        <p:nvSpPr>
          <p:cNvPr id="9" name="Прямоугольник: скругленные углы 8">
            <a:extLst>
              <a:ext uri="{FF2B5EF4-FFF2-40B4-BE49-F238E27FC236}">
                <a16:creationId xmlns:a16="http://schemas.microsoft.com/office/drawing/2014/main" id="{263FC0ED-32CD-756E-86D9-B695B95F5022}"/>
              </a:ext>
            </a:extLst>
          </p:cNvPr>
          <p:cNvSpPr/>
          <p:nvPr/>
        </p:nvSpPr>
        <p:spPr>
          <a:xfrm>
            <a:off x="8029577" y="2486023"/>
            <a:ext cx="3276601" cy="942975"/>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Эндокринолог</a:t>
            </a:r>
          </a:p>
        </p:txBody>
      </p:sp>
      <p:sp>
        <p:nvSpPr>
          <p:cNvPr id="10" name="Прямоугольник: скругленные углы 9">
            <a:extLst>
              <a:ext uri="{FF2B5EF4-FFF2-40B4-BE49-F238E27FC236}">
                <a16:creationId xmlns:a16="http://schemas.microsoft.com/office/drawing/2014/main" id="{9E390FC5-5E11-BC84-E56E-2D1FC856ED1D}"/>
              </a:ext>
            </a:extLst>
          </p:cNvPr>
          <p:cNvSpPr/>
          <p:nvPr/>
        </p:nvSpPr>
        <p:spPr>
          <a:xfrm>
            <a:off x="4457700" y="3757608"/>
            <a:ext cx="3276600" cy="94297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Интеграция и выбор вариантов лечения</a:t>
            </a:r>
          </a:p>
        </p:txBody>
      </p:sp>
      <p:sp>
        <p:nvSpPr>
          <p:cNvPr id="11" name="Прямоугольник: скругленные углы 10">
            <a:extLst>
              <a:ext uri="{FF2B5EF4-FFF2-40B4-BE49-F238E27FC236}">
                <a16:creationId xmlns:a16="http://schemas.microsoft.com/office/drawing/2014/main" id="{0691D70B-95B8-DD28-2106-608EC01D0B81}"/>
              </a:ext>
            </a:extLst>
          </p:cNvPr>
          <p:cNvSpPr/>
          <p:nvPr/>
        </p:nvSpPr>
        <p:spPr>
          <a:xfrm>
            <a:off x="8026323" y="3705223"/>
            <a:ext cx="3927552" cy="94297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Лечение тироксином, динамическое наблюдение</a:t>
            </a:r>
          </a:p>
        </p:txBody>
      </p:sp>
      <p:sp>
        <p:nvSpPr>
          <p:cNvPr id="12" name="Прямоугольник: скругленные углы 11">
            <a:extLst>
              <a:ext uri="{FF2B5EF4-FFF2-40B4-BE49-F238E27FC236}">
                <a16:creationId xmlns:a16="http://schemas.microsoft.com/office/drawing/2014/main" id="{73984A3F-E46D-EF7E-E218-3799C174B937}"/>
              </a:ext>
            </a:extLst>
          </p:cNvPr>
          <p:cNvSpPr/>
          <p:nvPr/>
        </p:nvSpPr>
        <p:spPr>
          <a:xfrm>
            <a:off x="990600" y="5086349"/>
            <a:ext cx="1552576" cy="128587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Генетик</a:t>
            </a:r>
          </a:p>
        </p:txBody>
      </p:sp>
      <p:sp>
        <p:nvSpPr>
          <p:cNvPr id="13" name="Прямоугольник: скругленные углы 12">
            <a:extLst>
              <a:ext uri="{FF2B5EF4-FFF2-40B4-BE49-F238E27FC236}">
                <a16:creationId xmlns:a16="http://schemas.microsoft.com/office/drawing/2014/main" id="{1685440E-11F6-3910-59BC-175DC2A76326}"/>
              </a:ext>
            </a:extLst>
          </p:cNvPr>
          <p:cNvSpPr/>
          <p:nvPr/>
        </p:nvSpPr>
        <p:spPr>
          <a:xfrm>
            <a:off x="4483895" y="5029194"/>
            <a:ext cx="3328987" cy="128587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Химиотерапевт</a:t>
            </a:r>
          </a:p>
        </p:txBody>
      </p:sp>
      <p:sp>
        <p:nvSpPr>
          <p:cNvPr id="14" name="Прямоугольник: скругленные углы 13">
            <a:extLst>
              <a:ext uri="{FF2B5EF4-FFF2-40B4-BE49-F238E27FC236}">
                <a16:creationId xmlns:a16="http://schemas.microsoft.com/office/drawing/2014/main" id="{7B30EEE9-B16C-F1B0-AE4A-805F31F910A5}"/>
              </a:ext>
            </a:extLst>
          </p:cNvPr>
          <p:cNvSpPr/>
          <p:nvPr/>
        </p:nvSpPr>
        <p:spPr>
          <a:xfrm>
            <a:off x="10209057" y="5038720"/>
            <a:ext cx="1744818" cy="128587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Кардиолог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Нефролог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Дерматолог</a:t>
            </a:r>
          </a:p>
        </p:txBody>
      </p:sp>
      <p:sp>
        <p:nvSpPr>
          <p:cNvPr id="15" name="Прямоугольник: скругленные углы 14">
            <a:extLst>
              <a:ext uri="{FF2B5EF4-FFF2-40B4-BE49-F238E27FC236}">
                <a16:creationId xmlns:a16="http://schemas.microsoft.com/office/drawing/2014/main" id="{93AEA3B2-C871-96BB-869E-44E645B5C71E}"/>
              </a:ext>
            </a:extLst>
          </p:cNvPr>
          <p:cNvSpPr/>
          <p:nvPr/>
        </p:nvSpPr>
        <p:spPr>
          <a:xfrm>
            <a:off x="8026323" y="5038721"/>
            <a:ext cx="2003502" cy="128587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err="1">
                <a:ln>
                  <a:noFill/>
                </a:ln>
                <a:solidFill>
                  <a:prstClr val="black"/>
                </a:solidFill>
                <a:effectLst/>
                <a:uLnTx/>
                <a:uFillTx/>
                <a:latin typeface="Univers" panose="020B0503020202020204" pitchFamily="34" charset="0"/>
                <a:ea typeface="+mn-ea"/>
                <a:cs typeface="+mn-cs"/>
              </a:rPr>
              <a:t>Патоморфолог</a:t>
            </a:r>
            <a:endParaRPr kumimoji="0" lang="ru-RU" sz="18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endParaRPr>
          </a:p>
        </p:txBody>
      </p:sp>
      <p:sp>
        <p:nvSpPr>
          <p:cNvPr id="16" name="Прямоугольник: скругленные углы 15">
            <a:extLst>
              <a:ext uri="{FF2B5EF4-FFF2-40B4-BE49-F238E27FC236}">
                <a16:creationId xmlns:a16="http://schemas.microsoft.com/office/drawing/2014/main" id="{268B18C6-42B0-43F7-CA3F-7A8680190F39}"/>
              </a:ext>
            </a:extLst>
          </p:cNvPr>
          <p:cNvSpPr/>
          <p:nvPr/>
        </p:nvSpPr>
        <p:spPr>
          <a:xfrm>
            <a:off x="2613102" y="5086349"/>
            <a:ext cx="1552576" cy="128587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Univers" panose="020B0503020202020204" pitchFamily="34" charset="0"/>
                <a:ea typeface="+mn-ea"/>
                <a:cs typeface="+mn-cs"/>
              </a:rPr>
              <a:t>Специалист ядерной медицины</a:t>
            </a:r>
          </a:p>
        </p:txBody>
      </p:sp>
      <p:sp>
        <p:nvSpPr>
          <p:cNvPr id="17" name="Прямоугольник 16">
            <a:extLst>
              <a:ext uri="{FF2B5EF4-FFF2-40B4-BE49-F238E27FC236}">
                <a16:creationId xmlns:a16="http://schemas.microsoft.com/office/drawing/2014/main" id="{B162906F-01AC-2AD9-82B4-28E729914E70}"/>
              </a:ext>
            </a:extLst>
          </p:cNvPr>
          <p:cNvSpPr/>
          <p:nvPr/>
        </p:nvSpPr>
        <p:spPr>
          <a:xfrm>
            <a:off x="84000" y="69983"/>
            <a:ext cx="12024000" cy="6696000"/>
          </a:xfrm>
          <a:prstGeom prst="rect">
            <a:avLst/>
          </a:prstGeom>
          <a:noFill/>
          <a:ln>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9092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ru-RU" sz="4000" b="1" dirty="0">
                <a:solidFill>
                  <a:srgbClr val="0070C0"/>
                </a:solidFill>
                <a:latin typeface="Georgia" pitchFamily="18" charset="0"/>
                <a:cs typeface="Estrangelo Edessa" pitchFamily="66"/>
              </a:rPr>
            </a:br>
            <a:br>
              <a:rPr lang="ru-RU" sz="4000" b="1" dirty="0">
                <a:solidFill>
                  <a:srgbClr val="0070C0"/>
                </a:solidFill>
                <a:latin typeface="Georgia" pitchFamily="18" charset="0"/>
                <a:cs typeface="Estrangelo Edessa" pitchFamily="66"/>
              </a:rPr>
            </a:br>
            <a:r>
              <a:rPr lang="ru-RU" sz="4000" b="1" dirty="0">
                <a:solidFill>
                  <a:srgbClr val="002060"/>
                </a:solidFill>
                <a:latin typeface="Georgia" pitchFamily="18" charset="0"/>
                <a:cs typeface="Estrangelo Edessa" pitchFamily="66"/>
              </a:rPr>
              <a:t>БЛАГОДАРЮ ЗА ВНИМАНИЕ!</a:t>
            </a:r>
            <a:br>
              <a:rPr lang="ru-RU" dirty="0">
                <a:solidFill>
                  <a:srgbClr val="002060"/>
                </a:solidFill>
                <a:latin typeface="Georgia" pitchFamily="18" charset="0"/>
                <a:cs typeface="Estrangelo Edessa" pitchFamily="66"/>
              </a:rPr>
            </a:br>
            <a:endParaRPr lang="en-US" dirty="0">
              <a:solidFill>
                <a:srgbClr val="002060"/>
              </a:solidFill>
            </a:endParaRPr>
          </a:p>
        </p:txBody>
      </p:sp>
      <p:pic>
        <p:nvPicPr>
          <p:cNvPr id="4" name="Содержимое 3" descr="спасибо.png"/>
          <p:cNvPicPr>
            <a:picLocks noGrp="1" noChangeAspect="1"/>
          </p:cNvPicPr>
          <p:nvPr>
            <p:ph idx="1"/>
          </p:nvPr>
        </p:nvPicPr>
        <p:blipFill>
          <a:blip r:embed="rId2" cstate="print"/>
          <a:srcRect/>
          <a:stretch>
            <a:fillRect/>
          </a:stretch>
        </p:blipFill>
        <p:spPr bwMode="auto">
          <a:xfrm>
            <a:off x="3880412" y="1600201"/>
            <a:ext cx="4431177" cy="4525963"/>
          </a:xfrm>
          <a:prstGeom prst="rect">
            <a:avLst/>
          </a:prstGeom>
          <a:noFill/>
          <a:ln w="9525">
            <a:noFill/>
            <a:miter lim="800000"/>
            <a:headEnd/>
            <a:tailEnd/>
          </a:ln>
        </p:spPr>
      </p:pic>
    </p:spTree>
    <p:extLst>
      <p:ext uri="{BB962C8B-B14F-4D97-AF65-F5344CB8AC3E}">
        <p14:creationId xmlns:p14="http://schemas.microsoft.com/office/powerpoint/2010/main" val="1379047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a:extLst>
              <a:ext uri="{FF2B5EF4-FFF2-40B4-BE49-F238E27FC236}">
                <a16:creationId xmlns:a16="http://schemas.microsoft.com/office/drawing/2014/main" id="{4A0292D6-F0F3-9B48-978B-36A11C253499}"/>
              </a:ext>
            </a:extLst>
          </p:cNvPr>
          <p:cNvSpPr/>
          <p:nvPr/>
        </p:nvSpPr>
        <p:spPr>
          <a:xfrm>
            <a:off x="0" y="1308280"/>
            <a:ext cx="5037227" cy="4922928"/>
          </a:xfrm>
          <a:prstGeom prst="rect">
            <a:avLst/>
          </a:prstGeom>
          <a:gradFill>
            <a:gsLst>
              <a:gs pos="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41" name="Rectangle: Rounded Corners 138">
            <a:extLst>
              <a:ext uri="{FF2B5EF4-FFF2-40B4-BE49-F238E27FC236}">
                <a16:creationId xmlns:a16="http://schemas.microsoft.com/office/drawing/2014/main" id="{30BE7BBE-F4DF-2E43-8E80-1F3871CAE9C3}"/>
              </a:ext>
            </a:extLst>
          </p:cNvPr>
          <p:cNvSpPr/>
          <p:nvPr/>
        </p:nvSpPr>
        <p:spPr>
          <a:xfrm>
            <a:off x="602984" y="1348249"/>
            <a:ext cx="4733044" cy="1673062"/>
          </a:xfrm>
          <a:prstGeom prst="roundRect">
            <a:avLst>
              <a:gd name="adj" fmla="val 50000"/>
            </a:avLst>
          </a:prstGeom>
          <a:gradFill flip="none" rotWithShape="1">
            <a:gsLst>
              <a:gs pos="0">
                <a:srgbClr val="7030A0"/>
              </a:gs>
              <a:gs pos="99000">
                <a:srgbClr val="B3599E"/>
              </a:gs>
            </a:gsLst>
            <a:lin ang="0" scaled="1"/>
            <a:tileRect/>
          </a:gradFill>
          <a:ln w="19050">
            <a:solidFill>
              <a:schemeClr val="bg1"/>
            </a:solidFill>
          </a:ln>
          <a:effectLst>
            <a:outerShdw blurRad="88900" dist="38100" dir="2700000" algn="tl"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endParaRPr lang="en-US" sz="1600" b="1" dirty="0">
              <a:solidFill>
                <a:schemeClr val="bg1"/>
              </a:solidFill>
            </a:endParaRPr>
          </a:p>
        </p:txBody>
      </p:sp>
      <p:graphicFrame>
        <p:nvGraphicFramePr>
          <p:cNvPr id="3" name="think-cell data - do not delete" hidden="1">
            <a:extLst>
              <a:ext uri="{FF2B5EF4-FFF2-40B4-BE49-F238E27FC236}">
                <a16:creationId xmlns:a16="http://schemas.microsoft.com/office/drawing/2014/main" id="{44B78B33-4BC8-5DF0-303D-D51D8267247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11" imgW="306" imgH="306" progId="TCLayout.ActiveDocument.1">
                  <p:embed/>
                </p:oleObj>
              </mc:Choice>
              <mc:Fallback>
                <p:oleObj name="Слайд think-cell" r:id="rId11" imgW="306" imgH="306" progId="TCLayout.ActiveDocument.1">
                  <p:embed/>
                  <p:pic>
                    <p:nvPicPr>
                      <p:cNvPr id="3" name="think-cell data - do not delete" hidden="1">
                        <a:extLst>
                          <a:ext uri="{FF2B5EF4-FFF2-40B4-BE49-F238E27FC236}">
                            <a16:creationId xmlns:a16="http://schemas.microsoft.com/office/drawing/2014/main" id="{44B78B33-4BC8-5DF0-303D-D51D82672473}"/>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A0124096-BF1A-0B0B-D2E6-BA461C5594E4}"/>
              </a:ext>
            </a:extLst>
          </p:cNvPr>
          <p:cNvSpPr txBox="1"/>
          <p:nvPr/>
        </p:nvSpPr>
        <p:spPr>
          <a:xfrm>
            <a:off x="566736" y="6511740"/>
            <a:ext cx="9590087" cy="338554"/>
          </a:xfrm>
          <a:prstGeom prst="rect">
            <a:avLst/>
          </a:prstGeom>
          <a:noFill/>
        </p:spPr>
        <p:txBody>
          <a:bodyPr wrap="square">
            <a:spAutoFit/>
          </a:bodyPr>
          <a:lstStyle/>
          <a:p>
            <a:r>
              <a:rPr lang="en-US" sz="800" dirty="0">
                <a:effectLst/>
              </a:rPr>
              <a:t>1. </a:t>
            </a:r>
            <a:r>
              <a:rPr lang="ru-RU" sz="800" dirty="0" err="1">
                <a:effectLst/>
              </a:rPr>
              <a:t>Каприн</a:t>
            </a:r>
            <a:r>
              <a:rPr lang="ru-RU" sz="800" dirty="0">
                <a:effectLst/>
              </a:rPr>
              <a:t> А.Д. и </a:t>
            </a:r>
            <a:r>
              <a:rPr lang="ru-RU" sz="800" dirty="0" err="1">
                <a:effectLst/>
              </a:rPr>
              <a:t>соавт</a:t>
            </a:r>
            <a:r>
              <a:rPr lang="ru-RU" sz="800" dirty="0">
                <a:effectLst/>
              </a:rPr>
              <a:t>. Злокачественные новообразования в России в 202</a:t>
            </a:r>
            <a:r>
              <a:rPr lang="en-US" sz="800" dirty="0">
                <a:effectLst/>
              </a:rPr>
              <a:t>2</a:t>
            </a:r>
            <a:r>
              <a:rPr lang="ru-RU" sz="800" dirty="0">
                <a:effectLst/>
              </a:rPr>
              <a:t> году (заболеваемость и смертность). Москва: МНИОИ им. П.А. Герцена − филиал ФГБУ «НМИЦ радиологии» Минздрава России; 202</a:t>
            </a:r>
            <a:r>
              <a:rPr lang="en-US" sz="800" dirty="0">
                <a:effectLst/>
              </a:rPr>
              <a:t>3</a:t>
            </a:r>
            <a:r>
              <a:rPr lang="ru-RU" sz="800" dirty="0">
                <a:effectLst/>
              </a:rPr>
              <a:t>. </a:t>
            </a:r>
            <a:endParaRPr lang="en-US" sz="800" dirty="0">
              <a:effectLst/>
            </a:endParaRPr>
          </a:p>
        </p:txBody>
      </p:sp>
      <p:pic>
        <p:nvPicPr>
          <p:cNvPr id="7" name="Рисунок 6">
            <a:extLst>
              <a:ext uri="{FF2B5EF4-FFF2-40B4-BE49-F238E27FC236}">
                <a16:creationId xmlns:a16="http://schemas.microsoft.com/office/drawing/2014/main" id="{918E8BAC-A28C-405B-1039-75CC1DCBC4BF}"/>
              </a:ext>
            </a:extLst>
          </p:cNvPr>
          <p:cNvPicPr>
            <a:picLocks noChangeAspect="1"/>
          </p:cNvPicPr>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573676" y="3399450"/>
            <a:ext cx="726596" cy="726596"/>
          </a:xfrm>
          <a:prstGeom prst="rect">
            <a:avLst/>
          </a:prstGeom>
        </p:spPr>
      </p:pic>
      <p:pic>
        <p:nvPicPr>
          <p:cNvPr id="9" name="Рисунок 8">
            <a:extLst>
              <a:ext uri="{FF2B5EF4-FFF2-40B4-BE49-F238E27FC236}">
                <a16:creationId xmlns:a16="http://schemas.microsoft.com/office/drawing/2014/main" id="{9AFF76B5-9E4A-ED83-5506-BB9642D507F1}"/>
              </a:ext>
            </a:extLst>
          </p:cNvPr>
          <p:cNvPicPr>
            <a:picLocks noChangeAspect="1"/>
          </p:cNvPicPr>
          <p:nvPr/>
        </p:nvPicPr>
        <p:blipFill rotWithShape="1">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r="52169"/>
          <a:stretch/>
        </p:blipFill>
        <p:spPr>
          <a:xfrm>
            <a:off x="4369794" y="1991683"/>
            <a:ext cx="284729" cy="595285"/>
          </a:xfrm>
          <a:prstGeom prst="rect">
            <a:avLst/>
          </a:prstGeom>
        </p:spPr>
      </p:pic>
      <p:pic>
        <p:nvPicPr>
          <p:cNvPr id="11" name="Рисунок 10">
            <a:extLst>
              <a:ext uri="{FF2B5EF4-FFF2-40B4-BE49-F238E27FC236}">
                <a16:creationId xmlns:a16="http://schemas.microsoft.com/office/drawing/2014/main" id="{6E030330-D96C-4DAE-4D67-8DA99A881322}"/>
              </a:ext>
            </a:extLst>
          </p:cNvPr>
          <p:cNvPicPr>
            <a:picLocks noChangeAspect="1"/>
          </p:cNvPicPr>
          <p:nvPr/>
        </p:nvPicPr>
        <p:blipFill rotWithShape="1">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l="46497"/>
          <a:stretch/>
        </p:blipFill>
        <p:spPr>
          <a:xfrm>
            <a:off x="4398455" y="2411796"/>
            <a:ext cx="331275" cy="619173"/>
          </a:xfrm>
          <a:prstGeom prst="rect">
            <a:avLst/>
          </a:prstGeom>
        </p:spPr>
      </p:pic>
      <p:sp>
        <p:nvSpPr>
          <p:cNvPr id="13" name="TextBox 12">
            <a:extLst>
              <a:ext uri="{FF2B5EF4-FFF2-40B4-BE49-F238E27FC236}">
                <a16:creationId xmlns:a16="http://schemas.microsoft.com/office/drawing/2014/main" id="{D08AC51F-56A8-F0C1-A5F4-A3FA273972D2}"/>
              </a:ext>
            </a:extLst>
          </p:cNvPr>
          <p:cNvSpPr txBox="1"/>
          <p:nvPr/>
        </p:nvSpPr>
        <p:spPr>
          <a:xfrm>
            <a:off x="3128109" y="2033445"/>
            <a:ext cx="1285929" cy="523220"/>
          </a:xfrm>
          <a:prstGeom prst="rect">
            <a:avLst/>
          </a:prstGeom>
          <a:noFill/>
        </p:spPr>
        <p:txBody>
          <a:bodyPr wrap="none" rtlCol="0">
            <a:spAutoFit/>
          </a:bodyPr>
          <a:lstStyle/>
          <a:p>
            <a:r>
              <a:rPr lang="ru-RU" sz="2800" dirty="0">
                <a:solidFill>
                  <a:schemeClr val="bg1"/>
                </a:solidFill>
              </a:rPr>
              <a:t>12 049</a:t>
            </a:r>
            <a:endParaRPr lang="en-US" sz="2800" dirty="0">
              <a:solidFill>
                <a:schemeClr val="bg1"/>
              </a:solidFill>
            </a:endParaRPr>
          </a:p>
        </p:txBody>
      </p:sp>
      <p:sp>
        <p:nvSpPr>
          <p:cNvPr id="15" name="TextBox 14">
            <a:extLst>
              <a:ext uri="{FF2B5EF4-FFF2-40B4-BE49-F238E27FC236}">
                <a16:creationId xmlns:a16="http://schemas.microsoft.com/office/drawing/2014/main" id="{522A0542-675C-3BAF-498F-8372CFE43231}"/>
              </a:ext>
            </a:extLst>
          </p:cNvPr>
          <p:cNvSpPr txBox="1"/>
          <p:nvPr/>
        </p:nvSpPr>
        <p:spPr>
          <a:xfrm>
            <a:off x="3316894" y="2450526"/>
            <a:ext cx="1085554" cy="523220"/>
          </a:xfrm>
          <a:prstGeom prst="rect">
            <a:avLst/>
          </a:prstGeom>
          <a:noFill/>
        </p:spPr>
        <p:txBody>
          <a:bodyPr wrap="none" rtlCol="0">
            <a:spAutoFit/>
          </a:bodyPr>
          <a:lstStyle/>
          <a:p>
            <a:r>
              <a:rPr lang="ru-RU" sz="2800" dirty="0">
                <a:solidFill>
                  <a:schemeClr val="bg1"/>
                </a:solidFill>
              </a:rPr>
              <a:t>2 556</a:t>
            </a:r>
            <a:endParaRPr lang="en-US" sz="2800" dirty="0">
              <a:solidFill>
                <a:schemeClr val="bg1"/>
              </a:solidFill>
            </a:endParaRPr>
          </a:p>
        </p:txBody>
      </p:sp>
      <p:sp>
        <p:nvSpPr>
          <p:cNvPr id="17" name="TextBox 16">
            <a:extLst>
              <a:ext uri="{FF2B5EF4-FFF2-40B4-BE49-F238E27FC236}">
                <a16:creationId xmlns:a16="http://schemas.microsoft.com/office/drawing/2014/main" id="{ABC1DF68-C4AB-EDAE-F8A4-F3D0E64ACD9A}"/>
              </a:ext>
            </a:extLst>
          </p:cNvPr>
          <p:cNvSpPr txBox="1"/>
          <p:nvPr/>
        </p:nvSpPr>
        <p:spPr>
          <a:xfrm>
            <a:off x="1483491" y="3573410"/>
            <a:ext cx="1663394" cy="1631216"/>
          </a:xfrm>
          <a:prstGeom prst="rect">
            <a:avLst/>
          </a:prstGeom>
          <a:noFill/>
        </p:spPr>
        <p:txBody>
          <a:bodyPr wrap="square" rtlCol="0">
            <a:spAutoFit/>
          </a:bodyPr>
          <a:lstStyle/>
          <a:p>
            <a:r>
              <a:rPr lang="ru-RU" sz="2000" b="1" dirty="0">
                <a:solidFill>
                  <a:srgbClr val="662C91"/>
                </a:solidFill>
              </a:rPr>
              <a:t>Средний возраст </a:t>
            </a:r>
            <a:br>
              <a:rPr lang="ru-RU" sz="2000" b="1" dirty="0">
                <a:solidFill>
                  <a:srgbClr val="662C91"/>
                </a:solidFill>
              </a:rPr>
            </a:br>
            <a:r>
              <a:rPr lang="ru-RU" sz="2000" b="1" dirty="0">
                <a:solidFill>
                  <a:srgbClr val="662C91"/>
                </a:solidFill>
              </a:rPr>
              <a:t>на момент постановки диагноза</a:t>
            </a:r>
            <a:endParaRPr lang="en-US" sz="2000" b="1" dirty="0">
              <a:solidFill>
                <a:srgbClr val="662C91"/>
              </a:solidFill>
            </a:endParaRPr>
          </a:p>
        </p:txBody>
      </p:sp>
      <p:sp>
        <p:nvSpPr>
          <p:cNvPr id="19" name="TextBox 18">
            <a:extLst>
              <a:ext uri="{FF2B5EF4-FFF2-40B4-BE49-F238E27FC236}">
                <a16:creationId xmlns:a16="http://schemas.microsoft.com/office/drawing/2014/main" id="{0E13A05E-6595-3DDA-7C59-9603FACC7075}"/>
              </a:ext>
            </a:extLst>
          </p:cNvPr>
          <p:cNvSpPr txBox="1"/>
          <p:nvPr/>
        </p:nvSpPr>
        <p:spPr>
          <a:xfrm>
            <a:off x="3411619" y="4009086"/>
            <a:ext cx="981359" cy="584775"/>
          </a:xfrm>
          <a:prstGeom prst="rect">
            <a:avLst/>
          </a:prstGeom>
          <a:noFill/>
        </p:spPr>
        <p:txBody>
          <a:bodyPr wrap="none" rtlCol="0">
            <a:spAutoFit/>
          </a:bodyPr>
          <a:lstStyle/>
          <a:p>
            <a:r>
              <a:rPr lang="ru-RU" sz="3200" b="1" dirty="0">
                <a:solidFill>
                  <a:schemeClr val="accent1"/>
                </a:solidFill>
              </a:rPr>
              <a:t>53,4</a:t>
            </a:r>
            <a:endParaRPr lang="en-US" sz="3200" b="1" dirty="0">
              <a:solidFill>
                <a:schemeClr val="accent1"/>
              </a:solidFill>
            </a:endParaRPr>
          </a:p>
        </p:txBody>
      </p:sp>
      <p:sp>
        <p:nvSpPr>
          <p:cNvPr id="21" name="TextBox 20">
            <a:extLst>
              <a:ext uri="{FF2B5EF4-FFF2-40B4-BE49-F238E27FC236}">
                <a16:creationId xmlns:a16="http://schemas.microsoft.com/office/drawing/2014/main" id="{F8664756-C2E4-7D44-8636-246D164DD3B8}"/>
              </a:ext>
            </a:extLst>
          </p:cNvPr>
          <p:cNvSpPr txBox="1"/>
          <p:nvPr/>
        </p:nvSpPr>
        <p:spPr>
          <a:xfrm>
            <a:off x="3789677" y="4420104"/>
            <a:ext cx="584904" cy="400110"/>
          </a:xfrm>
          <a:prstGeom prst="rect">
            <a:avLst/>
          </a:prstGeom>
          <a:noFill/>
        </p:spPr>
        <p:txBody>
          <a:bodyPr wrap="none" rtlCol="0">
            <a:spAutoFit/>
          </a:bodyPr>
          <a:lstStyle/>
          <a:p>
            <a:r>
              <a:rPr lang="ru-RU" sz="2000" dirty="0">
                <a:solidFill>
                  <a:schemeClr val="accent1"/>
                </a:solidFill>
              </a:rPr>
              <a:t>лет</a:t>
            </a:r>
            <a:endParaRPr lang="en-US" sz="2000" dirty="0">
              <a:solidFill>
                <a:schemeClr val="accent1"/>
              </a:solidFill>
            </a:endParaRPr>
          </a:p>
        </p:txBody>
      </p:sp>
      <p:sp>
        <p:nvSpPr>
          <p:cNvPr id="34" name="TextBox 33">
            <a:extLst>
              <a:ext uri="{FF2B5EF4-FFF2-40B4-BE49-F238E27FC236}">
                <a16:creationId xmlns:a16="http://schemas.microsoft.com/office/drawing/2014/main" id="{09D076CB-8981-7C71-FE27-BA9451618280}"/>
              </a:ext>
            </a:extLst>
          </p:cNvPr>
          <p:cNvSpPr txBox="1"/>
          <p:nvPr/>
        </p:nvSpPr>
        <p:spPr>
          <a:xfrm>
            <a:off x="5858032" y="1308280"/>
            <a:ext cx="5201617" cy="707886"/>
          </a:xfrm>
          <a:prstGeom prst="rect">
            <a:avLst/>
          </a:prstGeom>
          <a:noFill/>
        </p:spPr>
        <p:txBody>
          <a:bodyPr wrap="none" rtlCol="0">
            <a:spAutoFit/>
          </a:bodyPr>
          <a:lstStyle/>
          <a:p>
            <a:r>
              <a:rPr lang="ru-RU" sz="2000" b="1" dirty="0">
                <a:solidFill>
                  <a:schemeClr val="accent1"/>
                </a:solidFill>
              </a:rPr>
              <a:t>РЩЖ: один из самых быстрых темпов </a:t>
            </a:r>
            <a:br>
              <a:rPr lang="ru-RU" sz="2000" b="1" dirty="0">
                <a:solidFill>
                  <a:schemeClr val="accent1"/>
                </a:solidFill>
              </a:rPr>
            </a:br>
            <a:r>
              <a:rPr lang="ru-RU" sz="2000" b="1" dirty="0">
                <a:solidFill>
                  <a:schemeClr val="accent1"/>
                </a:solidFill>
              </a:rPr>
              <a:t>роста заболеваемости в России</a:t>
            </a:r>
            <a:endParaRPr lang="en-US" sz="2000" b="1" dirty="0">
              <a:solidFill>
                <a:schemeClr val="accent1"/>
              </a:solidFill>
            </a:endParaRPr>
          </a:p>
        </p:txBody>
      </p:sp>
      <p:graphicFrame>
        <p:nvGraphicFramePr>
          <p:cNvPr id="121" name="Chart 3">
            <a:extLst>
              <a:ext uri="{FF2B5EF4-FFF2-40B4-BE49-F238E27FC236}">
                <a16:creationId xmlns:a16="http://schemas.microsoft.com/office/drawing/2014/main" id="{51495CA3-67F8-0ABC-A922-7EEB457130F5}"/>
              </a:ext>
            </a:extLst>
          </p:cNvPr>
          <p:cNvGraphicFramePr/>
          <p:nvPr>
            <p:custDataLst>
              <p:tags r:id="rId2"/>
            </p:custDataLst>
            <p:extLst>
              <p:ext uri="{D42A27DB-BD31-4B8C-83A1-F6EECF244321}">
                <p14:modId xmlns:p14="http://schemas.microsoft.com/office/powerpoint/2010/main" val="3215466398"/>
              </p:ext>
            </p:extLst>
          </p:nvPr>
        </p:nvGraphicFramePr>
        <p:xfrm>
          <a:off x="7548309" y="2050672"/>
          <a:ext cx="3746500" cy="4365625"/>
        </p:xfrm>
        <a:graphic>
          <a:graphicData uri="http://schemas.openxmlformats.org/drawingml/2006/chart">
            <c:chart xmlns:c="http://schemas.openxmlformats.org/drawingml/2006/chart" xmlns:r="http://schemas.openxmlformats.org/officeDocument/2006/relationships" r:id="rId17"/>
          </a:graphicData>
        </a:graphic>
      </p:graphicFrame>
      <p:sp>
        <p:nvSpPr>
          <p:cNvPr id="36" name="Текст 2">
            <a:extLst>
              <a:ext uri="{FF2B5EF4-FFF2-40B4-BE49-F238E27FC236}">
                <a16:creationId xmlns:a16="http://schemas.microsoft.com/office/drawing/2014/main" id="{4A012ABD-DAA5-238D-8323-4B18A4C4D34E}"/>
              </a:ext>
            </a:extLst>
          </p:cNvPr>
          <p:cNvSpPr>
            <a:spLocks noGrp="1"/>
          </p:cNvSpPr>
          <p:nvPr>
            <p:custDataLst>
              <p:tags r:id="rId3"/>
            </p:custDataLst>
          </p:nvPr>
        </p:nvSpPr>
        <p:spPr bwMode="auto">
          <a:xfrm>
            <a:off x="5979859" y="2566610"/>
            <a:ext cx="1701800" cy="5762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B84E309-7B89-405E-B8D4-42F4B0E28ABF}" type="datetime'П''''ечен''ь &#10;и'' в''нутрип''ечен''оч''ные''&#10;прот''''ок''''и'">
              <a:rPr lang="ru-RU" altLang="en-US" sz="1400" smtClean="0"/>
              <a:pPr marL="0" lvl="0" indent="0">
                <a:spcBef>
                  <a:spcPct val="0"/>
                </a:spcBef>
                <a:spcAft>
                  <a:spcPct val="0"/>
                </a:spcAft>
                <a:buNone/>
              </a:pPr>
              <a:t>Печень 
и внутрипеченочные
протоки</a:t>
            </a:fld>
            <a:endParaRPr lang="en-US" sz="1400" dirty="0"/>
          </a:p>
        </p:txBody>
      </p:sp>
      <p:sp>
        <p:nvSpPr>
          <p:cNvPr id="37" name="Текст 2">
            <a:extLst>
              <a:ext uri="{FF2B5EF4-FFF2-40B4-BE49-F238E27FC236}">
                <a16:creationId xmlns:a16="http://schemas.microsoft.com/office/drawing/2014/main" id="{4A012ABD-DAA5-238D-8323-4B18A4C4D34E}"/>
              </a:ext>
            </a:extLst>
          </p:cNvPr>
          <p:cNvSpPr>
            <a:spLocks noGrp="1"/>
          </p:cNvSpPr>
          <p:nvPr>
            <p:custDataLst>
              <p:tags r:id="rId4"/>
            </p:custDataLst>
          </p:nvPr>
        </p:nvSpPr>
        <p:spPr bwMode="auto">
          <a:xfrm>
            <a:off x="5979859" y="3350835"/>
            <a:ext cx="1674813"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482185CA-14A7-4E72-B09A-EDE8B721BE15}" type="datetime'Щ''ит''''о''в''''''''идна''я'''' ж''е''''''''ле''за'''''''''''">
              <a:rPr lang="ru-RU" altLang="en-US" sz="1400" smtClean="0"/>
              <a:pPr marL="0" lvl="0" indent="0">
                <a:spcBef>
                  <a:spcPct val="0"/>
                </a:spcBef>
                <a:spcAft>
                  <a:spcPct val="0"/>
                </a:spcAft>
                <a:buNone/>
              </a:pPr>
              <a:t>Щитовидная железа</a:t>
            </a:fld>
            <a:endParaRPr lang="en-US" sz="1400" dirty="0"/>
          </a:p>
        </p:txBody>
      </p:sp>
      <p:sp>
        <p:nvSpPr>
          <p:cNvPr id="38" name="Текст 2">
            <a:extLst>
              <a:ext uri="{FF2B5EF4-FFF2-40B4-BE49-F238E27FC236}">
                <a16:creationId xmlns:a16="http://schemas.microsoft.com/office/drawing/2014/main" id="{4A012ABD-DAA5-238D-8323-4B18A4C4D34E}"/>
              </a:ext>
            </a:extLst>
          </p:cNvPr>
          <p:cNvSpPr>
            <a:spLocks noGrp="1"/>
          </p:cNvSpPr>
          <p:nvPr>
            <p:custDataLst>
              <p:tags r:id="rId5"/>
            </p:custDataLst>
          </p:nvPr>
        </p:nvSpPr>
        <p:spPr bwMode="auto">
          <a:xfrm>
            <a:off x="5979859" y="3942972"/>
            <a:ext cx="371475"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B948E96B-8423-4FD3-BE1D-FF10DE10C338}" type="datetime'Гу''''''''''''''''б''а'''''''''''''''''">
              <a:rPr lang="ru-RU" altLang="en-US" sz="1400" smtClean="0"/>
              <a:pPr marL="0" lvl="0" indent="0">
                <a:spcBef>
                  <a:spcPct val="0"/>
                </a:spcBef>
                <a:spcAft>
                  <a:spcPct val="0"/>
                </a:spcAft>
                <a:buNone/>
              </a:pPr>
              <a:t>Губа</a:t>
            </a:fld>
            <a:endParaRPr lang="en-US" sz="1400" dirty="0"/>
          </a:p>
        </p:txBody>
      </p:sp>
      <p:sp>
        <p:nvSpPr>
          <p:cNvPr id="49" name="Текст 2">
            <a:extLst>
              <a:ext uri="{FF2B5EF4-FFF2-40B4-BE49-F238E27FC236}">
                <a16:creationId xmlns:a16="http://schemas.microsoft.com/office/drawing/2014/main" id="{DB6B2E3B-A4D5-6169-748E-EC1872AEE5FC}"/>
              </a:ext>
            </a:extLst>
          </p:cNvPr>
          <p:cNvSpPr>
            <a:spLocks noGrp="1"/>
          </p:cNvSpPr>
          <p:nvPr>
            <p:custDataLst>
              <p:tags r:id="rId6"/>
            </p:custDataLst>
          </p:nvPr>
        </p:nvSpPr>
        <p:spPr bwMode="auto">
          <a:xfrm>
            <a:off x="5979859" y="4533522"/>
            <a:ext cx="862013"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9ED76544-1838-4580-B1CB-1C67ACAC5962}" type="datetime'''''М''''''е''''''''л''''''''а''''''''''н''''ом''''''''''а'''">
              <a:rPr lang="ru-RU" altLang="en-US" sz="1400" smtClean="0"/>
              <a:pPr marL="0" lvl="0" indent="0">
                <a:spcBef>
                  <a:spcPct val="0"/>
                </a:spcBef>
                <a:spcAft>
                  <a:spcPct val="0"/>
                </a:spcAft>
                <a:buNone/>
              </a:pPr>
              <a:t>Меланома</a:t>
            </a:fld>
            <a:endParaRPr lang="en-US" sz="1400" dirty="0"/>
          </a:p>
        </p:txBody>
      </p:sp>
      <p:sp>
        <p:nvSpPr>
          <p:cNvPr id="66" name="Текст 2">
            <a:extLst>
              <a:ext uri="{FF2B5EF4-FFF2-40B4-BE49-F238E27FC236}">
                <a16:creationId xmlns:a16="http://schemas.microsoft.com/office/drawing/2014/main" id="{F02720DF-B916-5B53-A64C-6EF63C8062BF}"/>
              </a:ext>
            </a:extLst>
          </p:cNvPr>
          <p:cNvSpPr>
            <a:spLocks noGrp="1"/>
          </p:cNvSpPr>
          <p:nvPr>
            <p:custDataLst>
              <p:tags r:id="rId7"/>
            </p:custDataLst>
          </p:nvPr>
        </p:nvSpPr>
        <p:spPr bwMode="auto">
          <a:xfrm>
            <a:off x="5979859" y="5028822"/>
            <a:ext cx="1308100" cy="3841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D02ED5C5-CCAF-404E-85C4-298ABE08185F}" type="datetime'''''П''од''ж''''''е''лу''доч''''н''''''а''''я''&#10;жел''е''з''а'">
              <a:rPr lang="ru-RU" altLang="en-US" sz="1400" smtClean="0"/>
              <a:pPr marL="0" lvl="0" indent="0">
                <a:spcBef>
                  <a:spcPct val="0"/>
                </a:spcBef>
                <a:spcAft>
                  <a:spcPct val="0"/>
                </a:spcAft>
                <a:buNone/>
              </a:pPr>
              <a:t>Поджелудочная
железа</a:t>
            </a:fld>
            <a:endParaRPr lang="en-US" sz="1400" dirty="0"/>
          </a:p>
        </p:txBody>
      </p:sp>
      <p:sp>
        <p:nvSpPr>
          <p:cNvPr id="71" name="Текст 2">
            <a:extLst>
              <a:ext uri="{FF2B5EF4-FFF2-40B4-BE49-F238E27FC236}">
                <a16:creationId xmlns:a16="http://schemas.microsoft.com/office/drawing/2014/main" id="{A6F11DAD-88E5-A66B-FF9E-E91B94ECC27D}"/>
              </a:ext>
            </a:extLst>
          </p:cNvPr>
          <p:cNvSpPr>
            <a:spLocks noGrp="1"/>
          </p:cNvSpPr>
          <p:nvPr>
            <p:custDataLst>
              <p:tags r:id="rId8"/>
            </p:custDataLst>
          </p:nvPr>
        </p:nvSpPr>
        <p:spPr bwMode="auto">
          <a:xfrm>
            <a:off x="5979859" y="5620960"/>
            <a:ext cx="917575" cy="3841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ct val="0"/>
              </a:spcBef>
              <a:spcAft>
                <a:spcPct val="0"/>
              </a:spcAft>
              <a:buNone/>
            </a:pPr>
            <a:fld id="{6A366D22-6D8A-4B3B-BF7A-3E832DF886F5}" type="datetime'Об''''о''д''''''о''ч''''ная''''''''''''''''&#10;''''''ки''''шка'''">
              <a:rPr lang="ru-RU" altLang="en-US" sz="1400" smtClean="0"/>
              <a:pPr marL="0" lvl="0" indent="0">
                <a:spcBef>
                  <a:spcPct val="0"/>
                </a:spcBef>
                <a:spcAft>
                  <a:spcPct val="0"/>
                </a:spcAft>
                <a:buNone/>
              </a:pPr>
              <a:t>Ободочная
кишка</a:t>
            </a:fld>
            <a:endParaRPr lang="en-US" sz="1400" dirty="0"/>
          </a:p>
        </p:txBody>
      </p:sp>
      <p:sp>
        <p:nvSpPr>
          <p:cNvPr id="88" name="Текст 2">
            <a:extLst>
              <a:ext uri="{FF2B5EF4-FFF2-40B4-BE49-F238E27FC236}">
                <a16:creationId xmlns:a16="http://schemas.microsoft.com/office/drawing/2014/main" id="{4A012ABD-DAA5-238D-8323-4B18A4C4D34E}"/>
              </a:ext>
            </a:extLst>
          </p:cNvPr>
          <p:cNvSpPr>
            <a:spLocks noGrp="1"/>
          </p:cNvSpPr>
          <p:nvPr>
            <p:custDataLst>
              <p:tags r:id="rId9"/>
            </p:custDataLst>
          </p:nvPr>
        </p:nvSpPr>
        <p:spPr bwMode="auto">
          <a:xfrm>
            <a:off x="9588053" y="2019935"/>
            <a:ext cx="1566863"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b">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spcBef>
                <a:spcPct val="0"/>
              </a:spcBef>
              <a:spcAft>
                <a:spcPct val="0"/>
              </a:spcAft>
              <a:buNone/>
            </a:pPr>
            <a:r>
              <a:rPr lang="ru-RU" altLang="en-US" sz="1200" dirty="0">
                <a:effectLst/>
              </a:rPr>
              <a:t>% роста 2012-2022</a:t>
            </a:r>
            <a:endParaRPr lang="en-US" sz="1200" dirty="0"/>
          </a:p>
        </p:txBody>
      </p:sp>
      <p:sp>
        <p:nvSpPr>
          <p:cNvPr id="122" name="TextBox 121">
            <a:extLst>
              <a:ext uri="{FF2B5EF4-FFF2-40B4-BE49-F238E27FC236}">
                <a16:creationId xmlns:a16="http://schemas.microsoft.com/office/drawing/2014/main" id="{59A50C70-D240-5496-F8E8-5338DDE21517}"/>
              </a:ext>
            </a:extLst>
          </p:cNvPr>
          <p:cNvSpPr txBox="1"/>
          <p:nvPr/>
        </p:nvSpPr>
        <p:spPr>
          <a:xfrm>
            <a:off x="566736" y="6325962"/>
            <a:ext cx="9590087" cy="215444"/>
          </a:xfrm>
          <a:prstGeom prst="rect">
            <a:avLst/>
          </a:prstGeom>
          <a:noFill/>
        </p:spPr>
        <p:txBody>
          <a:bodyPr wrap="square">
            <a:spAutoFit/>
          </a:bodyPr>
          <a:lstStyle/>
          <a:p>
            <a:r>
              <a:rPr lang="ru-RU" sz="800" dirty="0">
                <a:effectLst/>
              </a:rPr>
              <a:t>РЩЖ – рак щитовидной железы</a:t>
            </a:r>
            <a:endParaRPr lang="en-US" sz="800" dirty="0">
              <a:effectLst/>
            </a:endParaRPr>
          </a:p>
        </p:txBody>
      </p:sp>
      <p:sp>
        <p:nvSpPr>
          <p:cNvPr id="4" name="TextBox 3">
            <a:extLst>
              <a:ext uri="{FF2B5EF4-FFF2-40B4-BE49-F238E27FC236}">
                <a16:creationId xmlns:a16="http://schemas.microsoft.com/office/drawing/2014/main" id="{31A81224-3E30-ACB0-B6AA-7DA766284803}"/>
              </a:ext>
            </a:extLst>
          </p:cNvPr>
          <p:cNvSpPr txBox="1"/>
          <p:nvPr/>
        </p:nvSpPr>
        <p:spPr>
          <a:xfrm>
            <a:off x="2887848" y="1417333"/>
            <a:ext cx="1754006" cy="707886"/>
          </a:xfrm>
          <a:prstGeom prst="rect">
            <a:avLst/>
          </a:prstGeom>
          <a:noFill/>
        </p:spPr>
        <p:txBody>
          <a:bodyPr wrap="none" rtlCol="0">
            <a:spAutoFit/>
          </a:bodyPr>
          <a:lstStyle/>
          <a:p>
            <a:r>
              <a:rPr lang="ru-RU" sz="4000" b="1" dirty="0">
                <a:solidFill>
                  <a:schemeClr val="bg1"/>
                </a:solidFill>
              </a:rPr>
              <a:t>14 605</a:t>
            </a:r>
            <a:endParaRPr lang="en-US" sz="4000" b="1" dirty="0">
              <a:solidFill>
                <a:schemeClr val="bg1"/>
              </a:solidFill>
            </a:endParaRPr>
          </a:p>
        </p:txBody>
      </p:sp>
      <p:sp>
        <p:nvSpPr>
          <p:cNvPr id="39" name="TextBox 38">
            <a:extLst>
              <a:ext uri="{FF2B5EF4-FFF2-40B4-BE49-F238E27FC236}">
                <a16:creationId xmlns:a16="http://schemas.microsoft.com/office/drawing/2014/main" id="{D87AF17C-5BFC-7142-9996-052EC00233AF}"/>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Эпидемиология</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42" name="TextBox 41">
            <a:extLst>
              <a:ext uri="{FF2B5EF4-FFF2-40B4-BE49-F238E27FC236}">
                <a16:creationId xmlns:a16="http://schemas.microsoft.com/office/drawing/2014/main" id="{6CF1A395-18B9-6241-86F9-405EF7BF999D}"/>
              </a:ext>
            </a:extLst>
          </p:cNvPr>
          <p:cNvSpPr txBox="1"/>
          <p:nvPr/>
        </p:nvSpPr>
        <p:spPr>
          <a:xfrm>
            <a:off x="977110" y="1679008"/>
            <a:ext cx="1916400" cy="923330"/>
          </a:xfrm>
          <a:prstGeom prst="rect">
            <a:avLst/>
          </a:prstGeom>
          <a:noFill/>
        </p:spPr>
        <p:txBody>
          <a:bodyPr wrap="square">
            <a:spAutoFit/>
          </a:bodyPr>
          <a:lstStyle/>
          <a:p>
            <a:r>
              <a:rPr lang="ru-RU" sz="1800" b="1" dirty="0">
                <a:solidFill>
                  <a:schemeClr val="bg1"/>
                </a:solidFill>
              </a:rPr>
              <a:t>Число новых случаев РЩЖ </a:t>
            </a:r>
            <a:br>
              <a:rPr lang="ru-RU" sz="1800" b="1" dirty="0">
                <a:solidFill>
                  <a:schemeClr val="bg1"/>
                </a:solidFill>
              </a:rPr>
            </a:br>
            <a:r>
              <a:rPr lang="ru-RU" sz="1800" b="1" dirty="0">
                <a:solidFill>
                  <a:schemeClr val="bg1"/>
                </a:solidFill>
              </a:rPr>
              <a:t>в 2022 году</a:t>
            </a:r>
            <a:endParaRPr lang="en-US" sz="1800" b="1" dirty="0">
              <a:solidFill>
                <a:schemeClr val="bg1"/>
              </a:solidFill>
            </a:endParaRPr>
          </a:p>
        </p:txBody>
      </p:sp>
      <p:cxnSp>
        <p:nvCxnSpPr>
          <p:cNvPr id="43" name="Straight Connector 98">
            <a:extLst>
              <a:ext uri="{FF2B5EF4-FFF2-40B4-BE49-F238E27FC236}">
                <a16:creationId xmlns:a16="http://schemas.microsoft.com/office/drawing/2014/main" id="{9D9E8616-BE0E-BD4B-B36F-FB0FE6B0BEA4}"/>
              </a:ext>
            </a:extLst>
          </p:cNvPr>
          <p:cNvCxnSpPr>
            <a:cxnSpLocks/>
          </p:cNvCxnSpPr>
          <p:nvPr/>
        </p:nvCxnSpPr>
        <p:spPr>
          <a:xfrm flipH="1">
            <a:off x="3078991" y="2062390"/>
            <a:ext cx="153128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Заголовок 1">
            <a:extLst>
              <a:ext uri="{FF2B5EF4-FFF2-40B4-BE49-F238E27FC236}">
                <a16:creationId xmlns:a16="http://schemas.microsoft.com/office/drawing/2014/main" id="{8554C772-D3C0-4149-9138-B65173111974}"/>
              </a:ext>
            </a:extLst>
          </p:cNvPr>
          <p:cNvSpPr txBox="1">
            <a:spLocks/>
          </p:cNvSpPr>
          <p:nvPr/>
        </p:nvSpPr>
        <p:spPr>
          <a:xfrm>
            <a:off x="602983" y="365896"/>
            <a:ext cx="9911210" cy="739697"/>
          </a:xfrm>
          <a:prstGeom prst="rect">
            <a:avLst/>
          </a:prstGeom>
          <a:noFill/>
        </p:spPr>
        <p:txBody>
          <a:bodyPr vert="horz" lIns="0" tIns="0" rIns="45720" bIns="0" rtlCol="0" anchor="ctr">
            <a:normAutofit/>
          </a:bodyPr>
          <a:lstStyle>
            <a:lvl1pPr algn="l" defTabSz="914400" rtl="0" eaLnBrk="1" latinLnBrk="0" hangingPunct="1">
              <a:lnSpc>
                <a:spcPct val="90000"/>
              </a:lnSpc>
              <a:spcBef>
                <a:spcPct val="0"/>
              </a:spcBef>
              <a:buNone/>
              <a:defRPr sz="2300" b="1" kern="1200" spc="100" baseline="0">
                <a:solidFill>
                  <a:schemeClr val="tx2"/>
                </a:solidFill>
                <a:latin typeface="Arial" panose="020B0604020202020204" pitchFamily="34" charset="0"/>
                <a:ea typeface="+mj-ea"/>
                <a:cs typeface="Arial" panose="020B0604020202020204" pitchFamily="34" charset="0"/>
              </a:defRPr>
            </a:lvl1pPr>
          </a:lstStyle>
          <a:p>
            <a:r>
              <a:rPr lang="ru-RU" sz="2800" spc="0" dirty="0">
                <a:highlight>
                  <a:srgbClr val="000000">
                    <a:alpha val="0"/>
                  </a:srgbClr>
                </a:highlight>
              </a:rPr>
              <a:t>Эпидемиология рака щитовидной железы в России</a:t>
            </a:r>
            <a:endParaRPr lang="en-US" sz="2800" spc="0" dirty="0">
              <a:highlight>
                <a:srgbClr val="000000">
                  <a:alpha val="0"/>
                </a:srgbClr>
              </a:highlight>
            </a:endParaRPr>
          </a:p>
        </p:txBody>
      </p:sp>
    </p:spTree>
    <p:extLst>
      <p:ext uri="{BB962C8B-B14F-4D97-AF65-F5344CB8AC3E}">
        <p14:creationId xmlns:p14="http://schemas.microsoft.com/office/powerpoint/2010/main" val="2476127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a:extLst>
              <a:ext uri="{FF2B5EF4-FFF2-40B4-BE49-F238E27FC236}">
                <a16:creationId xmlns:a16="http://schemas.microsoft.com/office/drawing/2014/main" id="{C7ECE2BA-5CE9-5946-A7B4-394197FB6F3A}"/>
              </a:ext>
            </a:extLst>
          </p:cNvPr>
          <p:cNvSpPr/>
          <p:nvPr/>
        </p:nvSpPr>
        <p:spPr>
          <a:xfrm>
            <a:off x="2269323" y="5220531"/>
            <a:ext cx="78092" cy="76386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30" name="Rectangle 5">
            <a:extLst>
              <a:ext uri="{FF2B5EF4-FFF2-40B4-BE49-F238E27FC236}">
                <a16:creationId xmlns:a16="http://schemas.microsoft.com/office/drawing/2014/main" id="{CDCE9C9C-8A57-BB4F-9524-EF4021B7B72E}"/>
              </a:ext>
            </a:extLst>
          </p:cNvPr>
          <p:cNvSpPr/>
          <p:nvPr/>
        </p:nvSpPr>
        <p:spPr>
          <a:xfrm>
            <a:off x="0" y="1308279"/>
            <a:ext cx="5037227" cy="3745723"/>
          </a:xfrm>
          <a:prstGeom prst="rect">
            <a:avLst/>
          </a:prstGeom>
          <a:gradFill>
            <a:gsLst>
              <a:gs pos="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13" name="Прямоугольник 12">
            <a:extLst>
              <a:ext uri="{FF2B5EF4-FFF2-40B4-BE49-F238E27FC236}">
                <a16:creationId xmlns:a16="http://schemas.microsoft.com/office/drawing/2014/main" id="{2D4598C4-8763-FB4B-8660-09BAFC639A67}"/>
              </a:ext>
            </a:extLst>
          </p:cNvPr>
          <p:cNvSpPr/>
          <p:nvPr/>
        </p:nvSpPr>
        <p:spPr>
          <a:xfrm>
            <a:off x="924343" y="3712583"/>
            <a:ext cx="10236845" cy="556688"/>
          </a:xfrm>
          <a:prstGeom prst="rect">
            <a:avLst/>
          </a:prstGeom>
          <a:gradFill>
            <a:gsLst>
              <a:gs pos="30000">
                <a:schemeClr val="accent1"/>
              </a:gs>
              <a:gs pos="99000">
                <a:srgbClr val="B3599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graphicFrame>
        <p:nvGraphicFramePr>
          <p:cNvPr id="3" name="Таблица 2">
            <a:extLst>
              <a:ext uri="{FF2B5EF4-FFF2-40B4-BE49-F238E27FC236}">
                <a16:creationId xmlns:a16="http://schemas.microsoft.com/office/drawing/2014/main" id="{5BA7E9EC-92E6-0F0E-5AD0-F43ECC57EBD3}"/>
              </a:ext>
            </a:extLst>
          </p:cNvPr>
          <p:cNvGraphicFramePr>
            <a:graphicFrameLocks noGrp="1"/>
          </p:cNvGraphicFramePr>
          <p:nvPr>
            <p:extLst>
              <p:ext uri="{D42A27DB-BD31-4B8C-83A1-F6EECF244321}">
                <p14:modId xmlns:p14="http://schemas.microsoft.com/office/powerpoint/2010/main" val="4116291407"/>
              </p:ext>
            </p:extLst>
          </p:nvPr>
        </p:nvGraphicFramePr>
        <p:xfrm>
          <a:off x="924343" y="3643675"/>
          <a:ext cx="10236845" cy="1260000"/>
        </p:xfrm>
        <a:graphic>
          <a:graphicData uri="http://schemas.openxmlformats.org/drawingml/2006/table">
            <a:tbl>
              <a:tblPr firstRow="1" bandRow="1">
                <a:tableStyleId>{2D5ABB26-0587-4C30-8999-92F81FD0307C}</a:tableStyleId>
              </a:tblPr>
              <a:tblGrid>
                <a:gridCol w="2047369">
                  <a:extLst>
                    <a:ext uri="{9D8B030D-6E8A-4147-A177-3AD203B41FA5}">
                      <a16:colId xmlns:a16="http://schemas.microsoft.com/office/drawing/2014/main" val="1488762524"/>
                    </a:ext>
                  </a:extLst>
                </a:gridCol>
                <a:gridCol w="2047369">
                  <a:extLst>
                    <a:ext uri="{9D8B030D-6E8A-4147-A177-3AD203B41FA5}">
                      <a16:colId xmlns:a16="http://schemas.microsoft.com/office/drawing/2014/main" val="2702056813"/>
                    </a:ext>
                  </a:extLst>
                </a:gridCol>
                <a:gridCol w="2047369">
                  <a:extLst>
                    <a:ext uri="{9D8B030D-6E8A-4147-A177-3AD203B41FA5}">
                      <a16:colId xmlns:a16="http://schemas.microsoft.com/office/drawing/2014/main" val="205632802"/>
                    </a:ext>
                  </a:extLst>
                </a:gridCol>
                <a:gridCol w="2047369">
                  <a:extLst>
                    <a:ext uri="{9D8B030D-6E8A-4147-A177-3AD203B41FA5}">
                      <a16:colId xmlns:a16="http://schemas.microsoft.com/office/drawing/2014/main" val="535527867"/>
                    </a:ext>
                  </a:extLst>
                </a:gridCol>
                <a:gridCol w="2047369">
                  <a:extLst>
                    <a:ext uri="{9D8B030D-6E8A-4147-A177-3AD203B41FA5}">
                      <a16:colId xmlns:a16="http://schemas.microsoft.com/office/drawing/2014/main" val="40115426"/>
                    </a:ext>
                  </a:extLst>
                </a:gridCol>
              </a:tblGrid>
              <a:tr h="630000">
                <a:tc>
                  <a:txBody>
                    <a:bodyPr/>
                    <a:lstStyle/>
                    <a:p>
                      <a:pPr algn="ctr"/>
                      <a:r>
                        <a:rPr lang="en-US" sz="2400" b="1" dirty="0">
                          <a:solidFill>
                            <a:schemeClr val="bg1"/>
                          </a:solidFill>
                        </a:rPr>
                        <a:t>I</a:t>
                      </a:r>
                    </a:p>
                  </a:txBody>
                  <a:tcPr marT="0" marB="0" anchor="ctr">
                    <a:lnR w="12700" cap="flat" cmpd="sng" algn="ctr">
                      <a:solidFill>
                        <a:schemeClr val="bg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lgn="ctr"/>
                      <a:r>
                        <a:rPr lang="en-US" sz="2000" b="1" dirty="0">
                          <a:solidFill>
                            <a:schemeClr val="bg1"/>
                          </a:solidFill>
                        </a:rPr>
                        <a:t>II</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lgn="ctr"/>
                      <a:r>
                        <a:rPr lang="en-US" sz="2000" b="1" dirty="0">
                          <a:solidFill>
                            <a:schemeClr val="bg1"/>
                          </a:solidFill>
                        </a:rPr>
                        <a:t>III</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lgn="ctr"/>
                      <a:r>
                        <a:rPr lang="en-US" sz="2000" b="1" dirty="0">
                          <a:solidFill>
                            <a:schemeClr val="bg1"/>
                          </a:solidFill>
                        </a:rPr>
                        <a:t>IV</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noFill/>
                      <a:prstDash val="solid"/>
                      <a:round/>
                      <a:headEnd type="none" w="med" len="med"/>
                      <a:tailEnd type="none" w="med" len="med"/>
                    </a:lnB>
                  </a:tcPr>
                </a:tc>
                <a:tc>
                  <a:txBody>
                    <a:bodyPr/>
                    <a:lstStyle/>
                    <a:p>
                      <a:pPr algn="ctr"/>
                      <a:r>
                        <a:rPr lang="ru-RU" sz="1200" b="1" dirty="0">
                          <a:solidFill>
                            <a:schemeClr val="bg1"/>
                          </a:solidFill>
                        </a:rPr>
                        <a:t>НЕ УСТАНОВЛЕНО</a:t>
                      </a:r>
                      <a:endParaRPr lang="en-US" sz="1200" b="1" dirty="0">
                        <a:solidFill>
                          <a:schemeClr val="bg1"/>
                        </a:solidFill>
                      </a:endParaRPr>
                    </a:p>
                  </a:txBody>
                  <a:tcPr marT="0" marB="0" anchor="ctr">
                    <a:lnL w="12700" cap="flat" cmpd="sng" algn="ctr">
                      <a:solidFill>
                        <a:schemeClr val="bg1"/>
                      </a:solidFill>
                      <a:prstDash val="solid"/>
                      <a:round/>
                      <a:headEnd type="none" w="med" len="med"/>
                      <a:tailEnd type="none" w="med" len="med"/>
                    </a:lnL>
                    <a:lnB w="28575" cap="flat" cmpd="sng" algn="ctr">
                      <a:noFill/>
                      <a:prstDash val="solid"/>
                      <a:round/>
                      <a:headEnd type="none" w="med" len="med"/>
                      <a:tailEnd type="none" w="med" len="med"/>
                    </a:lnB>
                  </a:tcPr>
                </a:tc>
                <a:extLst>
                  <a:ext uri="{0D108BD9-81ED-4DB2-BD59-A6C34878D82A}">
                    <a16:rowId xmlns:a16="http://schemas.microsoft.com/office/drawing/2014/main" val="839092437"/>
                  </a:ext>
                </a:extLst>
              </a:tr>
              <a:tr h="630000">
                <a:tc>
                  <a:txBody>
                    <a:bodyPr/>
                    <a:lstStyle/>
                    <a:p>
                      <a:pPr algn="ctr"/>
                      <a:r>
                        <a:rPr lang="ru-RU" sz="2800" b="1" dirty="0">
                          <a:solidFill>
                            <a:srgbClr val="7030A0"/>
                          </a:solidFill>
                        </a:rPr>
                        <a:t>75,7%</a:t>
                      </a:r>
                      <a:endParaRPr lang="en-US" sz="2800" b="1" dirty="0">
                        <a:solidFill>
                          <a:srgbClr val="7030A0"/>
                        </a:solidFill>
                      </a:endParaRPr>
                    </a:p>
                  </a:txBody>
                  <a:tcPr anchor="ctr">
                    <a:lnT w="28575" cap="flat" cmpd="sng" algn="ctr">
                      <a:noFill/>
                      <a:prstDash val="solid"/>
                      <a:round/>
                      <a:headEnd type="none" w="med" len="med"/>
                      <a:tailEnd type="none" w="med" len="med"/>
                    </a:lnT>
                  </a:tcPr>
                </a:tc>
                <a:tc>
                  <a:txBody>
                    <a:bodyPr/>
                    <a:lstStyle/>
                    <a:p>
                      <a:pPr algn="ctr"/>
                      <a:r>
                        <a:rPr lang="ru-RU" sz="2400" b="1" dirty="0">
                          <a:solidFill>
                            <a:srgbClr val="7030A0"/>
                          </a:solidFill>
                        </a:rPr>
                        <a:t>14,7%</a:t>
                      </a:r>
                      <a:endParaRPr lang="en-US" sz="2400" b="1" dirty="0">
                        <a:solidFill>
                          <a:srgbClr val="7030A0"/>
                        </a:solidFill>
                      </a:endParaRPr>
                    </a:p>
                  </a:txBody>
                  <a:tcPr anchor="ctr">
                    <a:lnT w="28575" cap="flat" cmpd="sng" algn="ctr">
                      <a:noFill/>
                      <a:prstDash val="solid"/>
                      <a:round/>
                      <a:headEnd type="none" w="med" len="med"/>
                      <a:tailEnd type="none" w="med" len="med"/>
                    </a:lnT>
                  </a:tcPr>
                </a:tc>
                <a:tc>
                  <a:txBody>
                    <a:bodyPr/>
                    <a:lstStyle/>
                    <a:p>
                      <a:pPr algn="ctr"/>
                      <a:r>
                        <a:rPr lang="ru-RU" sz="2400" b="1" dirty="0">
                          <a:solidFill>
                            <a:srgbClr val="7030A0"/>
                          </a:solidFill>
                        </a:rPr>
                        <a:t>5,2%</a:t>
                      </a:r>
                      <a:endParaRPr lang="en-US" sz="2400" b="1" dirty="0">
                        <a:solidFill>
                          <a:srgbClr val="7030A0"/>
                        </a:solidFill>
                      </a:endParaRPr>
                    </a:p>
                  </a:txBody>
                  <a:tcPr anchor="ctr">
                    <a:lnT w="28575" cap="flat" cmpd="sng" algn="ctr">
                      <a:noFill/>
                      <a:prstDash val="solid"/>
                      <a:round/>
                      <a:headEnd type="none" w="med" len="med"/>
                      <a:tailEnd type="none" w="med" len="med"/>
                    </a:lnT>
                  </a:tcPr>
                </a:tc>
                <a:tc>
                  <a:txBody>
                    <a:bodyPr/>
                    <a:lstStyle/>
                    <a:p>
                      <a:pPr algn="ctr"/>
                      <a:r>
                        <a:rPr lang="ru-RU" sz="2400" b="1" dirty="0">
                          <a:solidFill>
                            <a:srgbClr val="7030A0"/>
                          </a:solidFill>
                        </a:rPr>
                        <a:t>4,0%</a:t>
                      </a:r>
                      <a:endParaRPr lang="en-US" sz="2400" b="1" dirty="0">
                        <a:solidFill>
                          <a:srgbClr val="7030A0"/>
                        </a:solidFill>
                      </a:endParaRPr>
                    </a:p>
                  </a:txBody>
                  <a:tcPr anchor="ctr">
                    <a:lnT w="28575" cap="flat" cmpd="sng" algn="ctr">
                      <a:noFill/>
                      <a:prstDash val="solid"/>
                      <a:round/>
                      <a:headEnd type="none" w="med" len="med"/>
                      <a:tailEnd type="none" w="med" len="med"/>
                    </a:lnT>
                  </a:tcPr>
                </a:tc>
                <a:tc>
                  <a:txBody>
                    <a:bodyPr/>
                    <a:lstStyle/>
                    <a:p>
                      <a:pPr algn="ctr"/>
                      <a:r>
                        <a:rPr lang="ru-RU" sz="2400" b="1" dirty="0">
                          <a:solidFill>
                            <a:schemeClr val="bg1">
                              <a:lumMod val="50000"/>
                            </a:schemeClr>
                          </a:solidFill>
                        </a:rPr>
                        <a:t>0,4%</a:t>
                      </a:r>
                      <a:endParaRPr lang="en-US" sz="2400" b="1" dirty="0">
                        <a:solidFill>
                          <a:schemeClr val="bg1">
                            <a:lumMod val="50000"/>
                          </a:schemeClr>
                        </a:solidFill>
                      </a:endParaRPr>
                    </a:p>
                  </a:txBody>
                  <a:tcPr anchor="ctr">
                    <a:lnT w="28575" cap="flat" cmpd="sng" algn="ctr">
                      <a:noFill/>
                      <a:prstDash val="solid"/>
                      <a:round/>
                      <a:headEnd type="none" w="med" len="med"/>
                      <a:tailEnd type="none" w="med" len="med"/>
                    </a:lnT>
                  </a:tcPr>
                </a:tc>
                <a:extLst>
                  <a:ext uri="{0D108BD9-81ED-4DB2-BD59-A6C34878D82A}">
                    <a16:rowId xmlns:a16="http://schemas.microsoft.com/office/drawing/2014/main" val="3964623367"/>
                  </a:ext>
                </a:extLst>
              </a:tr>
            </a:tbl>
          </a:graphicData>
        </a:graphic>
      </p:graphicFrame>
      <p:sp>
        <p:nvSpPr>
          <p:cNvPr id="4" name="TextBox 3">
            <a:extLst>
              <a:ext uri="{FF2B5EF4-FFF2-40B4-BE49-F238E27FC236}">
                <a16:creationId xmlns:a16="http://schemas.microsoft.com/office/drawing/2014/main" id="{67B42A7E-6158-A340-D6F8-217FE94076A9}"/>
              </a:ext>
            </a:extLst>
          </p:cNvPr>
          <p:cNvSpPr txBox="1"/>
          <p:nvPr/>
        </p:nvSpPr>
        <p:spPr>
          <a:xfrm>
            <a:off x="6669089" y="5243630"/>
            <a:ext cx="1212191" cy="707886"/>
          </a:xfrm>
          <a:prstGeom prst="rect">
            <a:avLst/>
          </a:prstGeom>
          <a:noFill/>
        </p:spPr>
        <p:txBody>
          <a:bodyPr wrap="none" rtlCol="0">
            <a:spAutoFit/>
          </a:bodyPr>
          <a:lstStyle/>
          <a:p>
            <a:r>
              <a:rPr lang="ru-RU" sz="4000" b="1" dirty="0">
                <a:solidFill>
                  <a:srgbClr val="8E427E"/>
                </a:solidFill>
              </a:rPr>
              <a:t>33%</a:t>
            </a:r>
            <a:endParaRPr lang="en-US" sz="4000" b="1" dirty="0">
              <a:solidFill>
                <a:srgbClr val="8E427E"/>
              </a:solidFill>
            </a:endParaRPr>
          </a:p>
        </p:txBody>
      </p:sp>
      <p:sp>
        <p:nvSpPr>
          <p:cNvPr id="7" name="TextBox 6">
            <a:extLst>
              <a:ext uri="{FF2B5EF4-FFF2-40B4-BE49-F238E27FC236}">
                <a16:creationId xmlns:a16="http://schemas.microsoft.com/office/drawing/2014/main" id="{E284C609-D344-F4DE-24D9-5666465E5C3B}"/>
              </a:ext>
            </a:extLst>
          </p:cNvPr>
          <p:cNvSpPr txBox="1"/>
          <p:nvPr/>
        </p:nvSpPr>
        <p:spPr>
          <a:xfrm>
            <a:off x="7898061" y="5335963"/>
            <a:ext cx="2784639" cy="523220"/>
          </a:xfrm>
          <a:prstGeom prst="rect">
            <a:avLst/>
          </a:prstGeom>
          <a:noFill/>
        </p:spPr>
        <p:txBody>
          <a:bodyPr wrap="square" rtlCol="0">
            <a:spAutoFit/>
          </a:bodyPr>
          <a:lstStyle/>
          <a:p>
            <a:r>
              <a:rPr lang="ru-RU" sz="1400" dirty="0"/>
              <a:t>Выявляют с использованием активных стратегий </a:t>
            </a:r>
            <a:r>
              <a:rPr lang="en-US" sz="1400" dirty="0"/>
              <a:t>(</a:t>
            </a:r>
            <a:r>
              <a:rPr lang="ru-RU" sz="1400" dirty="0"/>
              <a:t>скрининг)</a:t>
            </a:r>
            <a:endParaRPr lang="en-US" sz="1400" dirty="0"/>
          </a:p>
        </p:txBody>
      </p:sp>
      <p:sp>
        <p:nvSpPr>
          <p:cNvPr id="27" name="TextBox 26">
            <a:extLst>
              <a:ext uri="{FF2B5EF4-FFF2-40B4-BE49-F238E27FC236}">
                <a16:creationId xmlns:a16="http://schemas.microsoft.com/office/drawing/2014/main" id="{ADEC58CB-632E-7E58-3193-CC5B33F94E31}"/>
              </a:ext>
            </a:extLst>
          </p:cNvPr>
          <p:cNvSpPr txBox="1"/>
          <p:nvPr/>
        </p:nvSpPr>
        <p:spPr>
          <a:xfrm>
            <a:off x="840015" y="3312472"/>
            <a:ext cx="5922583" cy="400110"/>
          </a:xfrm>
          <a:prstGeom prst="rect">
            <a:avLst/>
          </a:prstGeom>
          <a:noFill/>
        </p:spPr>
        <p:txBody>
          <a:bodyPr wrap="none" rtlCol="0">
            <a:spAutoFit/>
          </a:bodyPr>
          <a:lstStyle/>
          <a:p>
            <a:r>
              <a:rPr lang="ru-RU" sz="2000" b="1" dirty="0">
                <a:solidFill>
                  <a:srgbClr val="7030A0"/>
                </a:solidFill>
              </a:rPr>
              <a:t>Распределение по стадиям РЩЖ в 2022 году</a:t>
            </a:r>
            <a:endParaRPr lang="en-US" sz="2000" b="1" dirty="0">
              <a:solidFill>
                <a:srgbClr val="7030A0"/>
              </a:solidFill>
            </a:endParaRPr>
          </a:p>
        </p:txBody>
      </p:sp>
      <p:sp>
        <p:nvSpPr>
          <p:cNvPr id="28" name="TextBox 27">
            <a:extLst>
              <a:ext uri="{FF2B5EF4-FFF2-40B4-BE49-F238E27FC236}">
                <a16:creationId xmlns:a16="http://schemas.microsoft.com/office/drawing/2014/main" id="{5B155E95-247C-6FC4-4BA3-07532482B536}"/>
              </a:ext>
            </a:extLst>
          </p:cNvPr>
          <p:cNvSpPr txBox="1"/>
          <p:nvPr/>
        </p:nvSpPr>
        <p:spPr>
          <a:xfrm>
            <a:off x="649482" y="6489769"/>
            <a:ext cx="9448425" cy="338554"/>
          </a:xfrm>
          <a:prstGeom prst="rect">
            <a:avLst/>
          </a:prstGeom>
          <a:noFill/>
        </p:spPr>
        <p:txBody>
          <a:bodyPr wrap="square" lIns="0" anchor="b" anchorCtr="0">
            <a:spAutoFit/>
          </a:bodyPr>
          <a:lstStyle/>
          <a:p>
            <a:r>
              <a:rPr lang="en-US" sz="800" dirty="0">
                <a:effectLst/>
              </a:rPr>
              <a:t>1. </a:t>
            </a:r>
            <a:r>
              <a:rPr lang="ru-RU" sz="800" dirty="0" err="1">
                <a:effectLst/>
              </a:rPr>
              <a:t>Каприн</a:t>
            </a:r>
            <a:r>
              <a:rPr lang="ru-RU" sz="800" dirty="0">
                <a:effectLst/>
              </a:rPr>
              <a:t> А.Д. и </a:t>
            </a:r>
            <a:r>
              <a:rPr lang="ru-RU" sz="800" dirty="0" err="1">
                <a:effectLst/>
              </a:rPr>
              <a:t>соавт</a:t>
            </a:r>
            <a:r>
              <a:rPr lang="ru-RU" sz="800" dirty="0">
                <a:effectLst/>
              </a:rPr>
              <a:t>. Злокачественные новообразования в России в 202</a:t>
            </a:r>
            <a:r>
              <a:rPr lang="en-US" sz="800" dirty="0">
                <a:effectLst/>
              </a:rPr>
              <a:t>2</a:t>
            </a:r>
            <a:r>
              <a:rPr lang="ru-RU" sz="800" dirty="0">
                <a:effectLst/>
              </a:rPr>
              <a:t> году (заболеваемость и смертность). Москва: МНИОИ им. П.А. Герцена − филиал ФГБУ «НМИЦ радиологии» Минздрава России; 202</a:t>
            </a:r>
            <a:r>
              <a:rPr lang="en-US" sz="800" dirty="0">
                <a:effectLst/>
              </a:rPr>
              <a:t>3</a:t>
            </a:r>
            <a:r>
              <a:rPr lang="ru-RU" sz="800" dirty="0">
                <a:effectLst/>
              </a:rPr>
              <a:t>. </a:t>
            </a:r>
            <a:endParaRPr lang="en-US" sz="800" dirty="0">
              <a:effectLst/>
            </a:endParaRPr>
          </a:p>
        </p:txBody>
      </p:sp>
      <p:sp>
        <p:nvSpPr>
          <p:cNvPr id="2" name="TextBox 1">
            <a:extLst>
              <a:ext uri="{FF2B5EF4-FFF2-40B4-BE49-F238E27FC236}">
                <a16:creationId xmlns:a16="http://schemas.microsoft.com/office/drawing/2014/main" id="{EE1ACE3F-A721-AB57-8080-CDD299BB955C}"/>
              </a:ext>
            </a:extLst>
          </p:cNvPr>
          <p:cNvSpPr txBox="1"/>
          <p:nvPr/>
        </p:nvSpPr>
        <p:spPr>
          <a:xfrm>
            <a:off x="2363251" y="5243630"/>
            <a:ext cx="1731341" cy="707886"/>
          </a:xfrm>
          <a:prstGeom prst="rect">
            <a:avLst/>
          </a:prstGeom>
          <a:noFill/>
        </p:spPr>
        <p:txBody>
          <a:bodyPr wrap="square" rtlCol="0">
            <a:spAutoFit/>
          </a:bodyPr>
          <a:lstStyle/>
          <a:p>
            <a:r>
              <a:rPr lang="ru-RU" sz="4000" b="1" dirty="0">
                <a:solidFill>
                  <a:schemeClr val="accent2"/>
                </a:solidFill>
              </a:rPr>
              <a:t>99,2%</a:t>
            </a:r>
            <a:endParaRPr lang="en-US" sz="4000" b="1" dirty="0">
              <a:solidFill>
                <a:schemeClr val="accent2"/>
              </a:solidFill>
            </a:endParaRPr>
          </a:p>
        </p:txBody>
      </p:sp>
      <p:sp>
        <p:nvSpPr>
          <p:cNvPr id="5" name="TextBox 4">
            <a:extLst>
              <a:ext uri="{FF2B5EF4-FFF2-40B4-BE49-F238E27FC236}">
                <a16:creationId xmlns:a16="http://schemas.microsoft.com/office/drawing/2014/main" id="{ACD91CA3-6EBF-B0FF-B911-BD51AEE29F8A}"/>
              </a:ext>
            </a:extLst>
          </p:cNvPr>
          <p:cNvSpPr txBox="1"/>
          <p:nvPr/>
        </p:nvSpPr>
        <p:spPr>
          <a:xfrm>
            <a:off x="3866663" y="5251325"/>
            <a:ext cx="1856018" cy="692497"/>
          </a:xfrm>
          <a:prstGeom prst="rect">
            <a:avLst/>
          </a:prstGeom>
          <a:noFill/>
        </p:spPr>
        <p:txBody>
          <a:bodyPr wrap="square" rtlCol="0">
            <a:spAutoFit/>
          </a:bodyPr>
          <a:lstStyle/>
          <a:p>
            <a:r>
              <a:rPr lang="ru-RU" sz="1400" dirty="0"/>
              <a:t>Подтверждено морфологически </a:t>
            </a:r>
            <a:r>
              <a:rPr lang="en-US" sz="1100" dirty="0"/>
              <a:t>95,8% </a:t>
            </a:r>
            <a:r>
              <a:rPr lang="ru-RU" sz="1100" dirty="0"/>
              <a:t>для всех опухолей</a:t>
            </a:r>
            <a:endParaRPr lang="en-US" sz="1400" dirty="0"/>
          </a:p>
        </p:txBody>
      </p:sp>
      <p:sp>
        <p:nvSpPr>
          <p:cNvPr id="29" name="TextBox 28">
            <a:extLst>
              <a:ext uri="{FF2B5EF4-FFF2-40B4-BE49-F238E27FC236}">
                <a16:creationId xmlns:a16="http://schemas.microsoft.com/office/drawing/2014/main" id="{F81D1B8B-9B9C-694A-8D9E-209655BE58CA}"/>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Эпидемиология</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
        <p:nvSpPr>
          <p:cNvPr id="31" name="Rectangle: Rounded Corners 138">
            <a:extLst>
              <a:ext uri="{FF2B5EF4-FFF2-40B4-BE49-F238E27FC236}">
                <a16:creationId xmlns:a16="http://schemas.microsoft.com/office/drawing/2014/main" id="{3F3E9208-6E2E-CF4E-9477-3B7A0254D3D5}"/>
              </a:ext>
            </a:extLst>
          </p:cNvPr>
          <p:cNvSpPr/>
          <p:nvPr/>
        </p:nvSpPr>
        <p:spPr>
          <a:xfrm>
            <a:off x="602983" y="1348249"/>
            <a:ext cx="6066105" cy="1673062"/>
          </a:xfrm>
          <a:prstGeom prst="roundRect">
            <a:avLst>
              <a:gd name="adj" fmla="val 50000"/>
            </a:avLst>
          </a:prstGeom>
          <a:gradFill flip="none" rotWithShape="1">
            <a:gsLst>
              <a:gs pos="0">
                <a:srgbClr val="7030A0"/>
              </a:gs>
              <a:gs pos="99000">
                <a:srgbClr val="B3599E"/>
              </a:gs>
            </a:gsLst>
            <a:lin ang="0" scaled="1"/>
            <a:tileRect/>
          </a:gradFill>
          <a:ln w="19050">
            <a:solidFill>
              <a:schemeClr val="bg1"/>
            </a:solidFill>
          </a:ln>
          <a:effectLst>
            <a:outerShdw blurRad="88900" dist="38100" dir="2700000" algn="tl"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endParaRPr lang="en-US" sz="1600" b="1" dirty="0">
              <a:solidFill>
                <a:schemeClr val="bg1"/>
              </a:solidFill>
            </a:endParaRPr>
          </a:p>
        </p:txBody>
      </p:sp>
      <p:pic>
        <p:nvPicPr>
          <p:cNvPr id="32" name="Рисунок 31">
            <a:extLst>
              <a:ext uri="{FF2B5EF4-FFF2-40B4-BE49-F238E27FC236}">
                <a16:creationId xmlns:a16="http://schemas.microsoft.com/office/drawing/2014/main" id="{9BAC9885-6C15-1E40-91A8-66629F4AC44A}"/>
              </a:ext>
            </a:extLst>
          </p:cNvPr>
          <p:cNvPicPr>
            <a:picLocks noChangeAspect="1"/>
          </p:cNvPicPr>
          <p:nvPr/>
        </p:nvPicPr>
        <p:blipFill rotWithShape="1">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52169"/>
          <a:stretch/>
        </p:blipFill>
        <p:spPr>
          <a:xfrm>
            <a:off x="3660375" y="2032603"/>
            <a:ext cx="284729" cy="595285"/>
          </a:xfrm>
          <a:prstGeom prst="rect">
            <a:avLst/>
          </a:prstGeom>
        </p:spPr>
      </p:pic>
      <p:pic>
        <p:nvPicPr>
          <p:cNvPr id="33" name="Рисунок 32">
            <a:extLst>
              <a:ext uri="{FF2B5EF4-FFF2-40B4-BE49-F238E27FC236}">
                <a16:creationId xmlns:a16="http://schemas.microsoft.com/office/drawing/2014/main" id="{322B23D6-7705-FF4F-BD0B-24A4120AAF15}"/>
              </a:ext>
            </a:extLst>
          </p:cNvPr>
          <p:cNvPicPr>
            <a:picLocks noChangeAspect="1"/>
          </p:cNvPicPr>
          <p:nvPr/>
        </p:nvPicPr>
        <p:blipFill rotWithShape="1">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46497"/>
          <a:stretch/>
        </p:blipFill>
        <p:spPr>
          <a:xfrm>
            <a:off x="3702586" y="2440318"/>
            <a:ext cx="331275" cy="619173"/>
          </a:xfrm>
          <a:prstGeom prst="rect">
            <a:avLst/>
          </a:prstGeom>
        </p:spPr>
      </p:pic>
      <p:sp>
        <p:nvSpPr>
          <p:cNvPr id="34" name="TextBox 33">
            <a:extLst>
              <a:ext uri="{FF2B5EF4-FFF2-40B4-BE49-F238E27FC236}">
                <a16:creationId xmlns:a16="http://schemas.microsoft.com/office/drawing/2014/main" id="{2C377C34-6ABD-FF49-A1E0-795A3B3DFE72}"/>
              </a:ext>
            </a:extLst>
          </p:cNvPr>
          <p:cNvSpPr txBox="1"/>
          <p:nvPr/>
        </p:nvSpPr>
        <p:spPr>
          <a:xfrm>
            <a:off x="2937039" y="2033445"/>
            <a:ext cx="785793" cy="523220"/>
          </a:xfrm>
          <a:prstGeom prst="rect">
            <a:avLst/>
          </a:prstGeom>
          <a:noFill/>
        </p:spPr>
        <p:txBody>
          <a:bodyPr wrap="none" rtlCol="0">
            <a:spAutoFit/>
          </a:bodyPr>
          <a:lstStyle/>
          <a:p>
            <a:r>
              <a:rPr lang="ru-RU" sz="2800" dirty="0">
                <a:solidFill>
                  <a:schemeClr val="bg1"/>
                </a:solidFill>
              </a:rPr>
              <a:t>661</a:t>
            </a:r>
            <a:endParaRPr lang="en-US" sz="2800" dirty="0">
              <a:solidFill>
                <a:schemeClr val="bg1"/>
              </a:solidFill>
            </a:endParaRPr>
          </a:p>
        </p:txBody>
      </p:sp>
      <p:sp>
        <p:nvSpPr>
          <p:cNvPr id="35" name="TextBox 34">
            <a:extLst>
              <a:ext uri="{FF2B5EF4-FFF2-40B4-BE49-F238E27FC236}">
                <a16:creationId xmlns:a16="http://schemas.microsoft.com/office/drawing/2014/main" id="{A317B65A-7FC1-4544-9A80-2BEA6AAC0622}"/>
              </a:ext>
            </a:extLst>
          </p:cNvPr>
          <p:cNvSpPr txBox="1"/>
          <p:nvPr/>
        </p:nvSpPr>
        <p:spPr>
          <a:xfrm>
            <a:off x="2922599" y="2491456"/>
            <a:ext cx="785793" cy="523220"/>
          </a:xfrm>
          <a:prstGeom prst="rect">
            <a:avLst/>
          </a:prstGeom>
          <a:noFill/>
        </p:spPr>
        <p:txBody>
          <a:bodyPr wrap="none" rtlCol="0">
            <a:spAutoFit/>
          </a:bodyPr>
          <a:lstStyle/>
          <a:p>
            <a:r>
              <a:rPr lang="ru-RU" sz="2800" dirty="0">
                <a:solidFill>
                  <a:schemeClr val="bg1"/>
                </a:solidFill>
              </a:rPr>
              <a:t>314</a:t>
            </a:r>
            <a:endParaRPr lang="en-US" sz="2800" dirty="0">
              <a:solidFill>
                <a:schemeClr val="bg1"/>
              </a:solidFill>
            </a:endParaRPr>
          </a:p>
        </p:txBody>
      </p:sp>
      <p:sp>
        <p:nvSpPr>
          <p:cNvPr id="36" name="TextBox 35">
            <a:extLst>
              <a:ext uri="{FF2B5EF4-FFF2-40B4-BE49-F238E27FC236}">
                <a16:creationId xmlns:a16="http://schemas.microsoft.com/office/drawing/2014/main" id="{49968B60-661B-214F-88C0-1B90FDB092BC}"/>
              </a:ext>
            </a:extLst>
          </p:cNvPr>
          <p:cNvSpPr txBox="1"/>
          <p:nvPr/>
        </p:nvSpPr>
        <p:spPr>
          <a:xfrm>
            <a:off x="2914867" y="1419097"/>
            <a:ext cx="1040670" cy="707886"/>
          </a:xfrm>
          <a:prstGeom prst="rect">
            <a:avLst/>
          </a:prstGeom>
          <a:noFill/>
        </p:spPr>
        <p:txBody>
          <a:bodyPr wrap="none" rtlCol="0">
            <a:spAutoFit/>
          </a:bodyPr>
          <a:lstStyle/>
          <a:p>
            <a:r>
              <a:rPr lang="ru-RU" sz="4000" b="1" dirty="0">
                <a:solidFill>
                  <a:schemeClr val="bg1"/>
                </a:solidFill>
              </a:rPr>
              <a:t>975</a:t>
            </a:r>
            <a:endParaRPr lang="en-US" sz="4000" b="1" dirty="0">
              <a:solidFill>
                <a:schemeClr val="bg1"/>
              </a:solidFill>
            </a:endParaRPr>
          </a:p>
        </p:txBody>
      </p:sp>
      <p:sp>
        <p:nvSpPr>
          <p:cNvPr id="37" name="TextBox 36">
            <a:extLst>
              <a:ext uri="{FF2B5EF4-FFF2-40B4-BE49-F238E27FC236}">
                <a16:creationId xmlns:a16="http://schemas.microsoft.com/office/drawing/2014/main" id="{FD9BF7E0-0248-574D-AFDE-DFD9055AEF90}"/>
              </a:ext>
            </a:extLst>
          </p:cNvPr>
          <p:cNvSpPr txBox="1"/>
          <p:nvPr/>
        </p:nvSpPr>
        <p:spPr>
          <a:xfrm>
            <a:off x="977110" y="1679008"/>
            <a:ext cx="1916400" cy="923330"/>
          </a:xfrm>
          <a:prstGeom prst="rect">
            <a:avLst/>
          </a:prstGeom>
          <a:noFill/>
        </p:spPr>
        <p:txBody>
          <a:bodyPr wrap="square">
            <a:spAutoFit/>
          </a:bodyPr>
          <a:lstStyle/>
          <a:p>
            <a:r>
              <a:rPr lang="ru-RU" sz="1800" b="1" dirty="0">
                <a:solidFill>
                  <a:schemeClr val="bg1"/>
                </a:solidFill>
              </a:rPr>
              <a:t>Смертность РЩЖ </a:t>
            </a:r>
            <a:br>
              <a:rPr lang="ru-RU" sz="1800" b="1" dirty="0">
                <a:solidFill>
                  <a:schemeClr val="bg1"/>
                </a:solidFill>
              </a:rPr>
            </a:br>
            <a:r>
              <a:rPr lang="ru-RU" sz="1800" b="1" dirty="0">
                <a:solidFill>
                  <a:schemeClr val="bg1"/>
                </a:solidFill>
              </a:rPr>
              <a:t>в 2022 году</a:t>
            </a:r>
            <a:endParaRPr lang="en-US" sz="1800" b="1" dirty="0">
              <a:solidFill>
                <a:schemeClr val="bg1"/>
              </a:solidFill>
            </a:endParaRPr>
          </a:p>
        </p:txBody>
      </p:sp>
      <p:cxnSp>
        <p:nvCxnSpPr>
          <p:cNvPr id="38" name="Straight Connector 98">
            <a:extLst>
              <a:ext uri="{FF2B5EF4-FFF2-40B4-BE49-F238E27FC236}">
                <a16:creationId xmlns:a16="http://schemas.microsoft.com/office/drawing/2014/main" id="{E4A742DF-B43C-7844-9F78-669D0EAB6722}"/>
              </a:ext>
            </a:extLst>
          </p:cNvPr>
          <p:cNvCxnSpPr>
            <a:cxnSpLocks/>
          </p:cNvCxnSpPr>
          <p:nvPr/>
        </p:nvCxnSpPr>
        <p:spPr>
          <a:xfrm flipH="1">
            <a:off x="2859963" y="2062390"/>
            <a:ext cx="11504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CBD5721-57FE-DB24-FDF1-DC3670B2D1AA}"/>
              </a:ext>
            </a:extLst>
          </p:cNvPr>
          <p:cNvSpPr txBox="1"/>
          <p:nvPr/>
        </p:nvSpPr>
        <p:spPr>
          <a:xfrm>
            <a:off x="4543594" y="1674854"/>
            <a:ext cx="1003801" cy="523220"/>
          </a:xfrm>
          <a:prstGeom prst="rect">
            <a:avLst/>
          </a:prstGeom>
          <a:noFill/>
        </p:spPr>
        <p:txBody>
          <a:bodyPr wrap="none" rtlCol="0">
            <a:spAutoFit/>
          </a:bodyPr>
          <a:lstStyle/>
          <a:p>
            <a:r>
              <a:rPr lang="ru-RU" sz="2800" b="1" dirty="0">
                <a:solidFill>
                  <a:schemeClr val="bg1"/>
                </a:solidFill>
              </a:rPr>
              <a:t>2,6%</a:t>
            </a:r>
            <a:endParaRPr lang="en-US" sz="2800" b="1" dirty="0">
              <a:solidFill>
                <a:schemeClr val="bg1"/>
              </a:solidFill>
            </a:endParaRPr>
          </a:p>
        </p:txBody>
      </p:sp>
      <p:sp>
        <p:nvSpPr>
          <p:cNvPr id="12" name="TextBox 11">
            <a:extLst>
              <a:ext uri="{FF2B5EF4-FFF2-40B4-BE49-F238E27FC236}">
                <a16:creationId xmlns:a16="http://schemas.microsoft.com/office/drawing/2014/main" id="{09F4271A-4D3C-DA3F-C9E0-90303B88FBF3}"/>
              </a:ext>
            </a:extLst>
          </p:cNvPr>
          <p:cNvSpPr txBox="1"/>
          <p:nvPr/>
        </p:nvSpPr>
        <p:spPr>
          <a:xfrm>
            <a:off x="4533589" y="2036118"/>
            <a:ext cx="1740975" cy="646331"/>
          </a:xfrm>
          <a:prstGeom prst="rect">
            <a:avLst/>
          </a:prstGeom>
          <a:noFill/>
        </p:spPr>
        <p:txBody>
          <a:bodyPr wrap="square" rtlCol="0">
            <a:spAutoFit/>
          </a:bodyPr>
          <a:lstStyle/>
          <a:p>
            <a:r>
              <a:rPr lang="ru-RU" dirty="0">
                <a:solidFill>
                  <a:schemeClr val="bg1"/>
                </a:solidFill>
              </a:rPr>
              <a:t>одногодичная летальность</a:t>
            </a:r>
            <a:endParaRPr lang="en-US" dirty="0">
              <a:solidFill>
                <a:schemeClr val="bg1"/>
              </a:solidFill>
            </a:endParaRPr>
          </a:p>
        </p:txBody>
      </p:sp>
      <p:sp>
        <p:nvSpPr>
          <p:cNvPr id="42" name="Rectangle 5">
            <a:extLst>
              <a:ext uri="{FF2B5EF4-FFF2-40B4-BE49-F238E27FC236}">
                <a16:creationId xmlns:a16="http://schemas.microsoft.com/office/drawing/2014/main" id="{F5ED45B5-F5AB-4C42-B019-E777BA4DF359}"/>
              </a:ext>
            </a:extLst>
          </p:cNvPr>
          <p:cNvSpPr/>
          <p:nvPr/>
        </p:nvSpPr>
        <p:spPr>
          <a:xfrm>
            <a:off x="6590996" y="5208874"/>
            <a:ext cx="78092" cy="76386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25" name="Заголовок 1">
            <a:extLst>
              <a:ext uri="{FF2B5EF4-FFF2-40B4-BE49-F238E27FC236}">
                <a16:creationId xmlns:a16="http://schemas.microsoft.com/office/drawing/2014/main" id="{38DCEC7C-48A9-9146-9633-80C4E2765920}"/>
              </a:ext>
            </a:extLst>
          </p:cNvPr>
          <p:cNvSpPr txBox="1">
            <a:spLocks/>
          </p:cNvSpPr>
          <p:nvPr/>
        </p:nvSpPr>
        <p:spPr>
          <a:xfrm>
            <a:off x="602983" y="365896"/>
            <a:ext cx="9911210" cy="739697"/>
          </a:xfrm>
          <a:prstGeom prst="rect">
            <a:avLst/>
          </a:prstGeom>
          <a:noFill/>
        </p:spPr>
        <p:txBody>
          <a:bodyPr vert="horz" lIns="0" tIns="0" rIns="45720" bIns="0" rtlCol="0" anchor="ctr">
            <a:normAutofit/>
          </a:bodyPr>
          <a:lstStyle>
            <a:lvl1pPr algn="l" defTabSz="914400" rtl="0" eaLnBrk="1" latinLnBrk="0" hangingPunct="1">
              <a:lnSpc>
                <a:spcPct val="90000"/>
              </a:lnSpc>
              <a:spcBef>
                <a:spcPct val="0"/>
              </a:spcBef>
              <a:buNone/>
              <a:defRPr sz="2300" b="1" kern="1200" spc="100" baseline="0">
                <a:solidFill>
                  <a:schemeClr val="tx2"/>
                </a:solidFill>
                <a:latin typeface="Arial" panose="020B0604020202020204" pitchFamily="34" charset="0"/>
                <a:ea typeface="+mj-ea"/>
                <a:cs typeface="Arial" panose="020B0604020202020204" pitchFamily="34" charset="0"/>
              </a:defRPr>
            </a:lvl1pPr>
          </a:lstStyle>
          <a:p>
            <a:r>
              <a:rPr lang="ru-RU" sz="2800" spc="0" dirty="0">
                <a:highlight>
                  <a:srgbClr val="000000">
                    <a:alpha val="0"/>
                  </a:srgbClr>
                </a:highlight>
              </a:rPr>
              <a:t>Эпидемиология рака щитовидной железы в России</a:t>
            </a:r>
            <a:endParaRPr lang="en-US" sz="2800" spc="0" dirty="0">
              <a:highlight>
                <a:srgbClr val="000000">
                  <a:alpha val="0"/>
                </a:srgbClr>
              </a:highlight>
            </a:endParaRPr>
          </a:p>
        </p:txBody>
      </p:sp>
    </p:spTree>
    <p:extLst>
      <p:ext uri="{BB962C8B-B14F-4D97-AF65-F5344CB8AC3E}">
        <p14:creationId xmlns:p14="http://schemas.microsoft.com/office/powerpoint/2010/main" val="1734488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B657D4-DBA6-6766-2D0E-42346105E1C8}"/>
              </a:ext>
            </a:extLst>
          </p:cNvPr>
          <p:cNvSpPr>
            <a:spLocks noGrp="1"/>
          </p:cNvSpPr>
          <p:nvPr>
            <p:ph type="title"/>
          </p:nvPr>
        </p:nvSpPr>
        <p:spPr/>
        <p:txBody>
          <a:bodyPr>
            <a:normAutofit/>
          </a:bodyPr>
          <a:lstStyle/>
          <a:p>
            <a:r>
              <a:rPr lang="ru-RU" sz="1800" dirty="0"/>
              <a:t>СВЕДЕНИЯ О КОНТИНГЕНТЕ БОЛЬНЫХ СО ЗЛОКАЧЕСТВЕННЫМИ НОВООБРАЗОВАНИЯМИ, СОСТОЯЩЕМ НА УЧЕТЕ В ОНКОЛОГИЧЕСКИХ УЧРЕЖДЕНИЯХ В 2023 Г.</a:t>
            </a:r>
            <a:r>
              <a:rPr lang="en-US" sz="1800" dirty="0"/>
              <a:t> </a:t>
            </a:r>
            <a:r>
              <a:rPr lang="ru-RU" sz="1800" dirty="0"/>
              <a:t>Щитовидная железа (С73)</a:t>
            </a:r>
          </a:p>
        </p:txBody>
      </p:sp>
      <p:graphicFrame>
        <p:nvGraphicFramePr>
          <p:cNvPr id="9" name="Объект 8">
            <a:extLst>
              <a:ext uri="{FF2B5EF4-FFF2-40B4-BE49-F238E27FC236}">
                <a16:creationId xmlns:a16="http://schemas.microsoft.com/office/drawing/2014/main" id="{4230398D-D15F-0DA4-C90A-BB5E2E95293B}"/>
              </a:ext>
            </a:extLst>
          </p:cNvPr>
          <p:cNvGraphicFramePr>
            <a:graphicFrameLocks noGrp="1"/>
          </p:cNvGraphicFramePr>
          <p:nvPr>
            <p:ph sz="half" idx="2"/>
            <p:extLst>
              <p:ext uri="{D42A27DB-BD31-4B8C-83A1-F6EECF244321}">
                <p14:modId xmlns:p14="http://schemas.microsoft.com/office/powerpoint/2010/main" val="3119487578"/>
              </p:ext>
            </p:extLst>
          </p:nvPr>
        </p:nvGraphicFramePr>
        <p:xfrm>
          <a:off x="653144" y="1665515"/>
          <a:ext cx="11136086" cy="4268096"/>
        </p:xfrm>
        <a:graphic>
          <a:graphicData uri="http://schemas.openxmlformats.org/drawingml/2006/table">
            <a:tbl>
              <a:tblPr>
                <a:tableStyleId>{5C22544A-7EE6-4342-B048-85BDC9FD1C3A}</a:tableStyleId>
              </a:tblPr>
              <a:tblGrid>
                <a:gridCol w="3399523">
                  <a:extLst>
                    <a:ext uri="{9D8B030D-6E8A-4147-A177-3AD203B41FA5}">
                      <a16:colId xmlns:a16="http://schemas.microsoft.com/office/drawing/2014/main" val="642169209"/>
                    </a:ext>
                  </a:extLst>
                </a:gridCol>
                <a:gridCol w="1532639">
                  <a:extLst>
                    <a:ext uri="{9D8B030D-6E8A-4147-A177-3AD203B41FA5}">
                      <a16:colId xmlns:a16="http://schemas.microsoft.com/office/drawing/2014/main" val="3111103194"/>
                    </a:ext>
                  </a:extLst>
                </a:gridCol>
                <a:gridCol w="1166614">
                  <a:extLst>
                    <a:ext uri="{9D8B030D-6E8A-4147-A177-3AD203B41FA5}">
                      <a16:colId xmlns:a16="http://schemas.microsoft.com/office/drawing/2014/main" val="3413812039"/>
                    </a:ext>
                  </a:extLst>
                </a:gridCol>
                <a:gridCol w="891096">
                  <a:extLst>
                    <a:ext uri="{9D8B030D-6E8A-4147-A177-3AD203B41FA5}">
                      <a16:colId xmlns:a16="http://schemas.microsoft.com/office/drawing/2014/main" val="830105058"/>
                    </a:ext>
                  </a:extLst>
                </a:gridCol>
                <a:gridCol w="901578">
                  <a:extLst>
                    <a:ext uri="{9D8B030D-6E8A-4147-A177-3AD203B41FA5}">
                      <a16:colId xmlns:a16="http://schemas.microsoft.com/office/drawing/2014/main" val="1948986877"/>
                    </a:ext>
                  </a:extLst>
                </a:gridCol>
                <a:gridCol w="1048348">
                  <a:extLst>
                    <a:ext uri="{9D8B030D-6E8A-4147-A177-3AD203B41FA5}">
                      <a16:colId xmlns:a16="http://schemas.microsoft.com/office/drawing/2014/main" val="3614021900"/>
                    </a:ext>
                  </a:extLst>
                </a:gridCol>
                <a:gridCol w="647346">
                  <a:extLst>
                    <a:ext uri="{9D8B030D-6E8A-4147-A177-3AD203B41FA5}">
                      <a16:colId xmlns:a16="http://schemas.microsoft.com/office/drawing/2014/main" val="346142220"/>
                    </a:ext>
                  </a:extLst>
                </a:gridCol>
                <a:gridCol w="951383">
                  <a:extLst>
                    <a:ext uri="{9D8B030D-6E8A-4147-A177-3AD203B41FA5}">
                      <a16:colId xmlns:a16="http://schemas.microsoft.com/office/drawing/2014/main" val="78183028"/>
                    </a:ext>
                  </a:extLst>
                </a:gridCol>
                <a:gridCol w="597559">
                  <a:extLst>
                    <a:ext uri="{9D8B030D-6E8A-4147-A177-3AD203B41FA5}">
                      <a16:colId xmlns:a16="http://schemas.microsoft.com/office/drawing/2014/main" val="2176253365"/>
                    </a:ext>
                  </a:extLst>
                </a:gridCol>
              </a:tblGrid>
              <a:tr h="756296">
                <a:tc rowSpan="2">
                  <a:txBody>
                    <a:bodyPr/>
                    <a:lstStyle/>
                    <a:p>
                      <a:pPr algn="l" fontAlgn="ctr"/>
                      <a:r>
                        <a:rPr lang="ru-RU" sz="1600" b="1" u="none" strike="noStrike" dirty="0">
                          <a:effectLst/>
                        </a:rPr>
                        <a:t>Республика, край, область</a:t>
                      </a:r>
                      <a:endParaRPr lang="ru-RU" sz="1600" b="1" i="0" u="none" strike="noStrike" dirty="0">
                        <a:effectLst/>
                        <a:latin typeface="Arial" panose="020B0604020202020204" pitchFamily="34" charset="0"/>
                      </a:endParaRPr>
                    </a:p>
                  </a:txBody>
                  <a:tcPr marL="85570" marR="4754" marT="4754" marB="0" anchor="ctr"/>
                </a:tc>
                <a:tc rowSpan="2">
                  <a:txBody>
                    <a:bodyPr/>
                    <a:lstStyle/>
                    <a:p>
                      <a:pPr algn="ctr" fontAlgn="b"/>
                      <a:r>
                        <a:rPr lang="ru-RU" sz="1400" u="none" strike="noStrike" dirty="0">
                          <a:effectLst/>
                        </a:rPr>
                        <a:t>Взято на учет больных с впервые в жизни уст. диагнозом ЗНО</a:t>
                      </a:r>
                      <a:endParaRPr lang="ru-RU" sz="1400" b="0" i="0" u="none" strike="noStrike" dirty="0">
                        <a:effectLst/>
                        <a:latin typeface="Arial" panose="020B0604020202020204" pitchFamily="34" charset="0"/>
                      </a:endParaRPr>
                    </a:p>
                  </a:txBody>
                  <a:tcPr marL="4754" marR="4754" marT="4754" marB="0" anchor="b"/>
                </a:tc>
                <a:tc rowSpan="2">
                  <a:txBody>
                    <a:bodyPr/>
                    <a:lstStyle/>
                    <a:p>
                      <a:pPr algn="ctr" fontAlgn="b"/>
                      <a:r>
                        <a:rPr lang="ru-RU" sz="1400" u="none" strike="noStrike" dirty="0">
                          <a:effectLst/>
                        </a:rPr>
                        <a:t>Летальность на 1-ом году с момента уст. </a:t>
                      </a:r>
                      <a:r>
                        <a:rPr lang="ru-RU" sz="1400" u="none" strike="noStrike" dirty="0" err="1">
                          <a:effectLst/>
                        </a:rPr>
                        <a:t>диаг</a:t>
                      </a:r>
                      <a:r>
                        <a:rPr lang="ru-RU" sz="1400" u="none" strike="noStrike" dirty="0">
                          <a:effectLst/>
                        </a:rPr>
                        <a:t>, %</a:t>
                      </a:r>
                      <a:endParaRPr lang="ru-RU" sz="1400" b="0" i="0" u="none" strike="noStrike" dirty="0">
                        <a:effectLst/>
                        <a:latin typeface="Arial" panose="020B0604020202020204" pitchFamily="34" charset="0"/>
                      </a:endParaRPr>
                    </a:p>
                  </a:txBody>
                  <a:tcPr marL="4754" marR="4754" marT="4754" marB="0" anchor="b"/>
                </a:tc>
                <a:tc gridSpan="2">
                  <a:txBody>
                    <a:bodyPr/>
                    <a:lstStyle/>
                    <a:p>
                      <a:pPr algn="ctr" fontAlgn="b"/>
                      <a:r>
                        <a:rPr lang="ru-RU" sz="1400" u="none" strike="noStrike">
                          <a:effectLst/>
                        </a:rPr>
                        <a:t>Находились на учете на конец года</a:t>
                      </a:r>
                      <a:endParaRPr lang="ru-RU" sz="1400" b="0" i="0" u="none" strike="noStrike">
                        <a:effectLst/>
                        <a:latin typeface="Arial" panose="020B0604020202020204" pitchFamily="34" charset="0"/>
                      </a:endParaRPr>
                    </a:p>
                  </a:txBody>
                  <a:tcPr marL="4754" marR="4754" marT="4754" marB="0" anchor="b"/>
                </a:tc>
                <a:tc hMerge="1">
                  <a:txBody>
                    <a:bodyPr/>
                    <a:lstStyle/>
                    <a:p>
                      <a:endParaRPr lang="ru-RU"/>
                    </a:p>
                  </a:txBody>
                  <a:tcPr/>
                </a:tc>
                <a:tc gridSpan="2">
                  <a:txBody>
                    <a:bodyPr/>
                    <a:lstStyle/>
                    <a:p>
                      <a:pPr algn="l" fontAlgn="ctr"/>
                      <a:r>
                        <a:rPr lang="ru-RU" sz="1400" u="none" strike="noStrike">
                          <a:effectLst/>
                        </a:rPr>
                        <a:t>из них 5 лет и более</a:t>
                      </a:r>
                      <a:endParaRPr lang="ru-RU" sz="1400" b="0" i="0" u="none" strike="noStrike">
                        <a:effectLst/>
                        <a:latin typeface="Arial" panose="020B0604020202020204" pitchFamily="34" charset="0"/>
                      </a:endParaRPr>
                    </a:p>
                  </a:txBody>
                  <a:tcPr marL="4754" marR="4754" marT="4754" marB="0" anchor="ctr"/>
                </a:tc>
                <a:tc hMerge="1">
                  <a:txBody>
                    <a:bodyPr/>
                    <a:lstStyle/>
                    <a:p>
                      <a:endParaRPr lang="ru-RU"/>
                    </a:p>
                  </a:txBody>
                  <a:tcPr/>
                </a:tc>
                <a:tc rowSpan="2">
                  <a:txBody>
                    <a:bodyPr/>
                    <a:lstStyle/>
                    <a:p>
                      <a:pPr algn="ctr" fontAlgn="ctr"/>
                      <a:r>
                        <a:rPr lang="ru-RU" sz="1400" u="none" strike="noStrike">
                          <a:effectLst/>
                        </a:rPr>
                        <a:t>Индекс накопления контингентов</a:t>
                      </a:r>
                      <a:endParaRPr lang="ru-RU" sz="1400" b="0" i="0" u="none" strike="noStrike">
                        <a:effectLst/>
                        <a:latin typeface="Arial" panose="020B0604020202020204" pitchFamily="34" charset="0"/>
                      </a:endParaRPr>
                    </a:p>
                  </a:txBody>
                  <a:tcPr marL="4754" marR="4754" marT="4754" marB="0" anchor="ctr"/>
                </a:tc>
                <a:tc rowSpan="2">
                  <a:txBody>
                    <a:bodyPr/>
                    <a:lstStyle/>
                    <a:p>
                      <a:pPr algn="ctr" fontAlgn="ctr"/>
                      <a:r>
                        <a:rPr lang="ru-RU" sz="1400" u="none" strike="noStrike">
                          <a:effectLst/>
                        </a:rPr>
                        <a:t>Летальность, %</a:t>
                      </a:r>
                      <a:endParaRPr lang="ru-RU" sz="1400" b="0" i="0" u="none" strike="noStrike">
                        <a:effectLst/>
                        <a:latin typeface="Arial" panose="020B0604020202020204" pitchFamily="34" charset="0"/>
                      </a:endParaRPr>
                    </a:p>
                  </a:txBody>
                  <a:tcPr marL="4754" marR="4754" marT="4754" marB="0" anchor="ctr"/>
                </a:tc>
                <a:extLst>
                  <a:ext uri="{0D108BD9-81ED-4DB2-BD59-A6C34878D82A}">
                    <a16:rowId xmlns:a16="http://schemas.microsoft.com/office/drawing/2014/main" val="3443624751"/>
                  </a:ext>
                </a:extLst>
              </a:tr>
              <a:tr h="97453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just" fontAlgn="ctr"/>
                      <a:r>
                        <a:rPr lang="ru-RU" sz="1400" u="none" strike="noStrike" dirty="0">
                          <a:effectLst/>
                        </a:rPr>
                        <a:t>абсолютное число</a:t>
                      </a:r>
                      <a:endParaRPr lang="ru-RU" sz="1400" b="0" i="0" u="none" strike="noStrike" dirty="0">
                        <a:effectLst/>
                        <a:latin typeface="Arial" panose="020B0604020202020204" pitchFamily="34" charset="0"/>
                      </a:endParaRPr>
                    </a:p>
                  </a:txBody>
                  <a:tcPr marL="4754" marR="4754" marT="4754" marB="0" anchor="ctr"/>
                </a:tc>
                <a:tc>
                  <a:txBody>
                    <a:bodyPr/>
                    <a:lstStyle/>
                    <a:p>
                      <a:pPr algn="ctr" fontAlgn="ctr"/>
                      <a:r>
                        <a:rPr lang="ru-RU" sz="1400" u="none" strike="noStrike" dirty="0">
                          <a:effectLst/>
                        </a:rPr>
                        <a:t>на 100 тыс. населения</a:t>
                      </a:r>
                      <a:endParaRPr lang="ru-RU" sz="1400" b="0" i="0" u="none" strike="noStrike" dirty="0">
                        <a:effectLst/>
                        <a:latin typeface="Arial" panose="020B0604020202020204" pitchFamily="34" charset="0"/>
                      </a:endParaRPr>
                    </a:p>
                  </a:txBody>
                  <a:tcPr marL="4754" marR="4754" marT="4754" marB="0" anchor="ctr"/>
                </a:tc>
                <a:tc>
                  <a:txBody>
                    <a:bodyPr/>
                    <a:lstStyle/>
                    <a:p>
                      <a:pPr algn="just" fontAlgn="ctr"/>
                      <a:r>
                        <a:rPr lang="ru-RU" sz="1400" u="none" strike="noStrike" dirty="0">
                          <a:effectLst/>
                        </a:rPr>
                        <a:t>абсолютное число</a:t>
                      </a:r>
                      <a:endParaRPr lang="ru-RU" sz="1400" b="0" i="0" u="none" strike="noStrike" dirty="0">
                        <a:effectLst/>
                        <a:latin typeface="Arial" panose="020B0604020202020204" pitchFamily="34" charset="0"/>
                      </a:endParaRPr>
                    </a:p>
                  </a:txBody>
                  <a:tcPr marL="4754" marR="4754" marT="4754" marB="0" anchor="ctr"/>
                </a:tc>
                <a:tc>
                  <a:txBody>
                    <a:bodyPr/>
                    <a:lstStyle/>
                    <a:p>
                      <a:pPr algn="ctr" fontAlgn="b"/>
                      <a:r>
                        <a:rPr lang="ru-RU" sz="1400" u="none" strike="noStrike" dirty="0">
                          <a:effectLst/>
                        </a:rPr>
                        <a:t>% от сост. на учете</a:t>
                      </a:r>
                      <a:endParaRPr lang="ru-RU" sz="1400" b="0" i="0" u="none" strike="noStrike" dirty="0">
                        <a:effectLst/>
                        <a:latin typeface="Arial" panose="020B0604020202020204" pitchFamily="34" charset="0"/>
                      </a:endParaRPr>
                    </a:p>
                  </a:txBody>
                  <a:tcPr marL="4754" marR="4754" marT="4754" marB="0" anchor="b"/>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913989037"/>
                  </a:ext>
                </a:extLst>
              </a:tr>
              <a:tr h="634317">
                <a:tc>
                  <a:txBody>
                    <a:bodyPr/>
                    <a:lstStyle/>
                    <a:p>
                      <a:pPr algn="just" fontAlgn="b"/>
                      <a:r>
                        <a:rPr lang="ru-RU" sz="1600" u="none" strike="noStrike">
                          <a:effectLst/>
                        </a:rPr>
                        <a:t>РОССИЯ</a:t>
                      </a:r>
                      <a:endParaRPr lang="ru-RU" sz="1600" b="0" i="0" u="none" strike="noStrike">
                        <a:effectLst/>
                        <a:latin typeface="Arial" panose="020B0604020202020204" pitchFamily="34" charset="0"/>
                      </a:endParaRPr>
                    </a:p>
                  </a:txBody>
                  <a:tcPr marL="4754" marR="4754" marT="4754" marB="0" anchor="b"/>
                </a:tc>
                <a:tc>
                  <a:txBody>
                    <a:bodyPr/>
                    <a:lstStyle/>
                    <a:p>
                      <a:pPr algn="r" fontAlgn="b"/>
                      <a:r>
                        <a:rPr lang="ru-RU" sz="1600" u="none" strike="noStrike" dirty="0">
                          <a:effectLst/>
                        </a:rPr>
                        <a:t>15018</a:t>
                      </a:r>
                      <a:endParaRPr lang="ru-RU" sz="1600" b="0" i="0" u="none" strike="noStrike" dirty="0">
                        <a:effectLst/>
                        <a:latin typeface="Arial" panose="020B0604020202020204" pitchFamily="34" charset="0"/>
                      </a:endParaRPr>
                    </a:p>
                  </a:txBody>
                  <a:tcPr marL="4754" marR="4754" marT="4754" marB="0" anchor="b"/>
                </a:tc>
                <a:tc>
                  <a:txBody>
                    <a:bodyPr/>
                    <a:lstStyle/>
                    <a:p>
                      <a:pPr algn="l" fontAlgn="b"/>
                      <a:r>
                        <a:rPr lang="ru-RU" sz="1600" u="none" strike="noStrike" dirty="0">
                          <a:effectLst/>
                        </a:rPr>
                        <a:t>2,0</a:t>
                      </a:r>
                      <a:endParaRPr lang="ru-RU" sz="1600" b="0" i="0" u="none" strike="noStrike" dirty="0">
                        <a:effectLst/>
                        <a:latin typeface="Arial" panose="020B0604020202020204" pitchFamily="34" charset="0"/>
                      </a:endParaRPr>
                    </a:p>
                  </a:txBody>
                  <a:tcPr marL="171140" marR="4754" marT="4754" marB="0" anchor="b"/>
                </a:tc>
                <a:tc>
                  <a:txBody>
                    <a:bodyPr/>
                    <a:lstStyle/>
                    <a:p>
                      <a:pPr algn="just" fontAlgn="b"/>
                      <a:r>
                        <a:rPr lang="ru-RU" sz="1600" u="none" strike="noStrike" dirty="0">
                          <a:effectLst/>
                        </a:rPr>
                        <a:t>203022</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a:effectLst/>
                        </a:rPr>
                        <a:t>138,4</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a:effectLst/>
                        </a:rPr>
                        <a:t>145790</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a:effectLst/>
                        </a:rPr>
                        <a:t>71,8</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a:effectLst/>
                        </a:rPr>
                        <a:t>13,5</a:t>
                      </a:r>
                      <a:endParaRPr lang="ru-RU" sz="1600" b="0" i="0" u="none" strike="noStrike">
                        <a:effectLst/>
                        <a:latin typeface="Arial" panose="020B0604020202020204" pitchFamily="34" charset="0"/>
                      </a:endParaRPr>
                    </a:p>
                  </a:txBody>
                  <a:tcPr marL="4754" marR="4754" marT="4754" marB="0" anchor="b"/>
                </a:tc>
                <a:tc>
                  <a:txBody>
                    <a:bodyPr/>
                    <a:lstStyle/>
                    <a:p>
                      <a:pPr algn="l" fontAlgn="b"/>
                      <a:r>
                        <a:rPr lang="ru-RU" sz="1600" u="none" strike="noStrike">
                          <a:effectLst/>
                        </a:rPr>
                        <a:t>0,4</a:t>
                      </a:r>
                      <a:endParaRPr lang="ru-RU" sz="1600" b="0" i="0" u="none" strike="noStrike">
                        <a:effectLst/>
                        <a:latin typeface="Arial" panose="020B0604020202020204" pitchFamily="34" charset="0"/>
                      </a:endParaRPr>
                    </a:p>
                  </a:txBody>
                  <a:tcPr marL="171140" marR="4754" marT="4754" marB="0" anchor="b"/>
                </a:tc>
                <a:extLst>
                  <a:ext uri="{0D108BD9-81ED-4DB2-BD59-A6C34878D82A}">
                    <a16:rowId xmlns:a16="http://schemas.microsoft.com/office/drawing/2014/main" val="1231704124"/>
                  </a:ext>
                </a:extLst>
              </a:tr>
              <a:tr h="634317">
                <a:tc>
                  <a:txBody>
                    <a:bodyPr/>
                    <a:lstStyle/>
                    <a:p>
                      <a:pPr algn="just" fontAlgn="b"/>
                      <a:r>
                        <a:rPr lang="ru-RU" sz="1600" u="none" strike="noStrike" dirty="0">
                          <a:effectLst/>
                        </a:rPr>
                        <a:t>ЦЕНТРАЛЬНЫЙ ФО</a:t>
                      </a:r>
                      <a:endParaRPr lang="ru-RU" sz="1600" b="0" i="0" u="none" strike="noStrike" dirty="0">
                        <a:effectLst/>
                        <a:latin typeface="Arial" panose="020B0604020202020204" pitchFamily="34" charset="0"/>
                      </a:endParaRPr>
                    </a:p>
                  </a:txBody>
                  <a:tcPr marL="4754" marR="4754" marT="4754" marB="0" anchor="b"/>
                </a:tc>
                <a:tc>
                  <a:txBody>
                    <a:bodyPr/>
                    <a:lstStyle/>
                    <a:p>
                      <a:pPr algn="r" fontAlgn="b"/>
                      <a:r>
                        <a:rPr lang="ru-RU" sz="1600" u="none" strike="noStrike" dirty="0">
                          <a:effectLst/>
                        </a:rPr>
                        <a:t>4375</a:t>
                      </a:r>
                      <a:endParaRPr lang="ru-RU" sz="1600" b="0" i="0" u="none" strike="noStrike" dirty="0">
                        <a:effectLst/>
                        <a:latin typeface="Arial" panose="020B0604020202020204" pitchFamily="34" charset="0"/>
                      </a:endParaRPr>
                    </a:p>
                  </a:txBody>
                  <a:tcPr marL="4754" marR="4754" marT="4754" marB="0" anchor="b"/>
                </a:tc>
                <a:tc>
                  <a:txBody>
                    <a:bodyPr/>
                    <a:lstStyle/>
                    <a:p>
                      <a:pPr algn="l" fontAlgn="b"/>
                      <a:r>
                        <a:rPr lang="ru-RU" sz="1600" u="none" strike="noStrike">
                          <a:effectLst/>
                        </a:rPr>
                        <a:t>1,4</a:t>
                      </a:r>
                      <a:endParaRPr lang="ru-RU" sz="1600" b="0" i="0" u="none" strike="noStrike">
                        <a:effectLst/>
                        <a:latin typeface="Arial" panose="020B0604020202020204" pitchFamily="34" charset="0"/>
                      </a:endParaRPr>
                    </a:p>
                  </a:txBody>
                  <a:tcPr marL="171140" marR="4754" marT="4754" marB="0" anchor="b"/>
                </a:tc>
                <a:tc>
                  <a:txBody>
                    <a:bodyPr/>
                    <a:lstStyle/>
                    <a:p>
                      <a:pPr algn="just" fontAlgn="b"/>
                      <a:r>
                        <a:rPr lang="ru-RU" sz="1600" u="none" strike="noStrike" dirty="0">
                          <a:effectLst/>
                        </a:rPr>
                        <a:t>58129</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dirty="0">
                          <a:effectLst/>
                        </a:rPr>
                        <a:t>144,4</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dirty="0">
                          <a:effectLst/>
                        </a:rPr>
                        <a:t>41279</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a:effectLst/>
                        </a:rPr>
                        <a:t>71,0</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a:effectLst/>
                        </a:rPr>
                        <a:t>13,3</a:t>
                      </a:r>
                      <a:endParaRPr lang="ru-RU" sz="1600" b="0" i="0" u="none" strike="noStrike">
                        <a:effectLst/>
                        <a:latin typeface="Arial" panose="020B0604020202020204" pitchFamily="34" charset="0"/>
                      </a:endParaRPr>
                    </a:p>
                  </a:txBody>
                  <a:tcPr marL="4754" marR="4754" marT="4754" marB="0" anchor="b"/>
                </a:tc>
                <a:tc>
                  <a:txBody>
                    <a:bodyPr/>
                    <a:lstStyle/>
                    <a:p>
                      <a:pPr algn="l" fontAlgn="b"/>
                      <a:r>
                        <a:rPr lang="ru-RU" sz="1600" u="none" strike="noStrike">
                          <a:effectLst/>
                        </a:rPr>
                        <a:t>0,4</a:t>
                      </a:r>
                      <a:endParaRPr lang="ru-RU" sz="1600" b="0" i="0" u="none" strike="noStrike">
                        <a:effectLst/>
                        <a:latin typeface="Arial" panose="020B0604020202020204" pitchFamily="34" charset="0"/>
                      </a:endParaRPr>
                    </a:p>
                  </a:txBody>
                  <a:tcPr marL="171140" marR="4754" marT="4754" marB="0" anchor="b"/>
                </a:tc>
                <a:extLst>
                  <a:ext uri="{0D108BD9-81ED-4DB2-BD59-A6C34878D82A}">
                    <a16:rowId xmlns:a16="http://schemas.microsoft.com/office/drawing/2014/main" val="4130750838"/>
                  </a:ext>
                </a:extLst>
              </a:tr>
              <a:tr h="634317">
                <a:tc>
                  <a:txBody>
                    <a:bodyPr/>
                    <a:lstStyle/>
                    <a:p>
                      <a:pPr algn="just" fontAlgn="b"/>
                      <a:r>
                        <a:rPr lang="ru-RU" sz="1600" u="none" strike="noStrike">
                          <a:effectLst/>
                        </a:rPr>
                        <a:t>г. Москва</a:t>
                      </a:r>
                      <a:endParaRPr lang="ru-RU" sz="1600" b="0" i="0" u="none" strike="noStrike">
                        <a:effectLst/>
                        <a:latin typeface="Arial" panose="020B0604020202020204" pitchFamily="34" charset="0"/>
                      </a:endParaRPr>
                    </a:p>
                  </a:txBody>
                  <a:tcPr marL="4754" marR="4754" marT="4754" marB="0" anchor="b"/>
                </a:tc>
                <a:tc>
                  <a:txBody>
                    <a:bodyPr/>
                    <a:lstStyle/>
                    <a:p>
                      <a:pPr algn="r" fontAlgn="b"/>
                      <a:r>
                        <a:rPr lang="ru-RU" sz="1600" u="none" strike="noStrike">
                          <a:effectLst/>
                        </a:rPr>
                        <a:t>1726</a:t>
                      </a:r>
                      <a:endParaRPr lang="ru-RU" sz="1600" b="0" i="0" u="none" strike="noStrike">
                        <a:effectLst/>
                        <a:latin typeface="Arial" panose="020B0604020202020204" pitchFamily="34" charset="0"/>
                      </a:endParaRPr>
                    </a:p>
                  </a:txBody>
                  <a:tcPr marL="4754" marR="4754" marT="4754" marB="0" anchor="b"/>
                </a:tc>
                <a:tc>
                  <a:txBody>
                    <a:bodyPr/>
                    <a:lstStyle/>
                    <a:p>
                      <a:pPr algn="l" fontAlgn="b"/>
                      <a:r>
                        <a:rPr lang="ru-RU" sz="1600" u="none" strike="noStrike">
                          <a:effectLst/>
                        </a:rPr>
                        <a:t>1,0</a:t>
                      </a:r>
                      <a:endParaRPr lang="ru-RU" sz="1600" b="0" i="0" u="none" strike="noStrike">
                        <a:effectLst/>
                        <a:latin typeface="Arial" panose="020B0604020202020204" pitchFamily="34" charset="0"/>
                      </a:endParaRPr>
                    </a:p>
                  </a:txBody>
                  <a:tcPr marL="171140" marR="4754" marT="4754" marB="0" anchor="b"/>
                </a:tc>
                <a:tc>
                  <a:txBody>
                    <a:bodyPr/>
                    <a:lstStyle/>
                    <a:p>
                      <a:pPr algn="just" fontAlgn="b"/>
                      <a:r>
                        <a:rPr lang="ru-RU" sz="1600" u="none" strike="noStrike">
                          <a:effectLst/>
                        </a:rPr>
                        <a:t>18461</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dirty="0">
                          <a:effectLst/>
                        </a:rPr>
                        <a:t>141,4</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a:effectLst/>
                        </a:rPr>
                        <a:t>11942</a:t>
                      </a:r>
                      <a:endParaRPr lang="ru-RU" sz="1600" b="0" i="0" u="none" strike="noStrike">
                        <a:effectLst/>
                        <a:latin typeface="Arial" panose="020B0604020202020204" pitchFamily="34" charset="0"/>
                      </a:endParaRPr>
                    </a:p>
                  </a:txBody>
                  <a:tcPr marL="4754" marR="4754" marT="4754" marB="0" anchor="b"/>
                </a:tc>
                <a:tc>
                  <a:txBody>
                    <a:bodyPr/>
                    <a:lstStyle/>
                    <a:p>
                      <a:pPr algn="just" fontAlgn="b"/>
                      <a:r>
                        <a:rPr lang="ru-RU" sz="1600" u="none" strike="noStrike" dirty="0">
                          <a:effectLst/>
                        </a:rPr>
                        <a:t>64,7</a:t>
                      </a:r>
                      <a:endParaRPr lang="ru-RU" sz="1600" b="0" i="0" u="none" strike="noStrike" dirty="0">
                        <a:effectLst/>
                        <a:latin typeface="Arial" panose="020B0604020202020204" pitchFamily="34" charset="0"/>
                      </a:endParaRPr>
                    </a:p>
                  </a:txBody>
                  <a:tcPr marL="4754" marR="4754" marT="4754" marB="0" anchor="b"/>
                </a:tc>
                <a:tc>
                  <a:txBody>
                    <a:bodyPr/>
                    <a:lstStyle/>
                    <a:p>
                      <a:pPr algn="just" fontAlgn="b"/>
                      <a:r>
                        <a:rPr lang="ru-RU" sz="1600" u="none" strike="noStrike" dirty="0">
                          <a:effectLst/>
                        </a:rPr>
                        <a:t>10,7</a:t>
                      </a:r>
                      <a:endParaRPr lang="ru-RU" sz="1600" b="0" i="0" u="none" strike="noStrike" dirty="0">
                        <a:effectLst/>
                        <a:latin typeface="Arial" panose="020B0604020202020204" pitchFamily="34" charset="0"/>
                      </a:endParaRPr>
                    </a:p>
                  </a:txBody>
                  <a:tcPr marL="4754" marR="4754" marT="4754" marB="0" anchor="b"/>
                </a:tc>
                <a:tc>
                  <a:txBody>
                    <a:bodyPr/>
                    <a:lstStyle/>
                    <a:p>
                      <a:pPr algn="l" fontAlgn="b"/>
                      <a:r>
                        <a:rPr lang="ru-RU" sz="1600" u="none" strike="noStrike" dirty="0">
                          <a:effectLst/>
                        </a:rPr>
                        <a:t>0,4</a:t>
                      </a:r>
                      <a:endParaRPr lang="ru-RU" sz="1600" b="0" i="0" u="none" strike="noStrike" dirty="0">
                        <a:effectLst/>
                        <a:latin typeface="Arial" panose="020B0604020202020204" pitchFamily="34" charset="0"/>
                      </a:endParaRPr>
                    </a:p>
                  </a:txBody>
                  <a:tcPr marL="171140" marR="4754" marT="4754" marB="0" anchor="b"/>
                </a:tc>
                <a:extLst>
                  <a:ext uri="{0D108BD9-81ED-4DB2-BD59-A6C34878D82A}">
                    <a16:rowId xmlns:a16="http://schemas.microsoft.com/office/drawing/2014/main" val="315578981"/>
                  </a:ext>
                </a:extLst>
              </a:tr>
              <a:tr h="634317">
                <a:tc>
                  <a:txBody>
                    <a:bodyPr/>
                    <a:lstStyle/>
                    <a:p>
                      <a:pPr algn="just" fontAlgn="b"/>
                      <a:r>
                        <a:rPr lang="ru-RU" sz="1800" b="1" u="none" strike="noStrike" dirty="0">
                          <a:effectLst/>
                        </a:rPr>
                        <a:t>Московская область</a:t>
                      </a:r>
                      <a:endParaRPr lang="ru-RU" sz="18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just" fontAlgn="b"/>
                      <a:r>
                        <a:rPr lang="ru-RU" sz="1600" b="1" u="none" strike="noStrike" dirty="0">
                          <a:effectLst/>
                        </a:rPr>
                        <a:t>719</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l" fontAlgn="b"/>
                      <a:r>
                        <a:rPr lang="ru-RU" sz="1600" b="1" u="none" strike="noStrike" dirty="0">
                          <a:effectLst/>
                        </a:rPr>
                        <a:t>1,1</a:t>
                      </a:r>
                      <a:endParaRPr lang="ru-RU" sz="1600" b="1" i="0" u="none" strike="noStrike" dirty="0">
                        <a:effectLst/>
                        <a:latin typeface="Arial" panose="020B0604020202020204" pitchFamily="34" charset="0"/>
                      </a:endParaRPr>
                    </a:p>
                  </a:txBody>
                  <a:tcPr marL="171140" marR="4754" marT="4754" marB="0" anchor="b">
                    <a:solidFill>
                      <a:srgbClr val="DA78C0"/>
                    </a:solidFill>
                  </a:tcPr>
                </a:tc>
                <a:tc>
                  <a:txBody>
                    <a:bodyPr/>
                    <a:lstStyle/>
                    <a:p>
                      <a:pPr algn="just" fontAlgn="b"/>
                      <a:r>
                        <a:rPr lang="ru-RU" sz="1600" b="1" u="none" strike="noStrike" dirty="0">
                          <a:effectLst/>
                        </a:rPr>
                        <a:t>8096</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just" fontAlgn="b"/>
                      <a:r>
                        <a:rPr lang="ru-RU" sz="1600" b="1" u="none" strike="noStrike" dirty="0">
                          <a:effectLst/>
                        </a:rPr>
                        <a:t>94,5</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just" fontAlgn="b"/>
                      <a:r>
                        <a:rPr lang="ru-RU" sz="1600" b="1" u="none" strike="noStrike" dirty="0">
                          <a:effectLst/>
                        </a:rPr>
                        <a:t>5448</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just" fontAlgn="b"/>
                      <a:r>
                        <a:rPr lang="ru-RU" sz="1600" b="1" u="none" strike="noStrike" dirty="0">
                          <a:effectLst/>
                        </a:rPr>
                        <a:t>67,3</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just" fontAlgn="b"/>
                      <a:r>
                        <a:rPr lang="ru-RU" sz="1600" b="1" u="none" strike="noStrike" dirty="0">
                          <a:effectLst/>
                        </a:rPr>
                        <a:t>11,3</a:t>
                      </a:r>
                      <a:endParaRPr lang="ru-RU" sz="1600" b="1" i="0" u="none" strike="noStrike" dirty="0">
                        <a:effectLst/>
                        <a:latin typeface="Arial" panose="020B0604020202020204" pitchFamily="34" charset="0"/>
                      </a:endParaRPr>
                    </a:p>
                  </a:txBody>
                  <a:tcPr marL="4754" marR="4754" marT="4754" marB="0" anchor="b">
                    <a:solidFill>
                      <a:srgbClr val="DA78C0"/>
                    </a:solidFill>
                  </a:tcPr>
                </a:tc>
                <a:tc>
                  <a:txBody>
                    <a:bodyPr/>
                    <a:lstStyle/>
                    <a:p>
                      <a:pPr algn="l" fontAlgn="b"/>
                      <a:r>
                        <a:rPr lang="ru-RU" sz="1600" b="1" u="none" strike="noStrike" dirty="0">
                          <a:effectLst/>
                        </a:rPr>
                        <a:t>0,5</a:t>
                      </a:r>
                      <a:endParaRPr lang="ru-RU" sz="1600" b="1" i="0" u="none" strike="noStrike" dirty="0">
                        <a:effectLst/>
                        <a:latin typeface="Arial" panose="020B0604020202020204" pitchFamily="34" charset="0"/>
                      </a:endParaRPr>
                    </a:p>
                  </a:txBody>
                  <a:tcPr marL="171140" marR="4754" marT="4754" marB="0" anchor="b">
                    <a:solidFill>
                      <a:srgbClr val="DA78C0"/>
                    </a:solidFill>
                  </a:tcPr>
                </a:tc>
                <a:extLst>
                  <a:ext uri="{0D108BD9-81ED-4DB2-BD59-A6C34878D82A}">
                    <a16:rowId xmlns:a16="http://schemas.microsoft.com/office/drawing/2014/main" val="3124079047"/>
                  </a:ext>
                </a:extLst>
              </a:tr>
            </a:tbl>
          </a:graphicData>
        </a:graphic>
      </p:graphicFrame>
    </p:spTree>
    <p:extLst>
      <p:ext uri="{BB962C8B-B14F-4D97-AF65-F5344CB8AC3E}">
        <p14:creationId xmlns:p14="http://schemas.microsoft.com/office/powerpoint/2010/main" val="2221964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Прямая со стрелкой 73">
            <a:extLst>
              <a:ext uri="{FF2B5EF4-FFF2-40B4-BE49-F238E27FC236}">
                <a16:creationId xmlns:a16="http://schemas.microsoft.com/office/drawing/2014/main" id="{A7B7A85D-BCDC-6E20-E6EE-278554B3ECF2}"/>
              </a:ext>
            </a:extLst>
          </p:cNvPr>
          <p:cNvCxnSpPr>
            <a:cxnSpLocks/>
          </p:cNvCxnSpPr>
          <p:nvPr/>
        </p:nvCxnSpPr>
        <p:spPr>
          <a:xfrm>
            <a:off x="9852063" y="3336376"/>
            <a:ext cx="0" cy="252000"/>
          </a:xfrm>
          <a:prstGeom prst="straightConnector1">
            <a:avLst/>
          </a:prstGeom>
          <a:ln w="25400">
            <a:solidFill>
              <a:schemeClr val="accent2"/>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8" name="think-cell data - do not delete" hidden="1">
            <a:extLst>
              <a:ext uri="{FF2B5EF4-FFF2-40B4-BE49-F238E27FC236}">
                <a16:creationId xmlns:a16="http://schemas.microsoft.com/office/drawing/2014/main" id="{298AACD9-56B5-ED93-3FFD-11809624F6A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5" imgW="306" imgH="306" progId="TCLayout.ActiveDocument.1">
                  <p:embed/>
                </p:oleObj>
              </mc:Choice>
              <mc:Fallback>
                <p:oleObj name="Слайд think-cell" r:id="rId5" imgW="306" imgH="306" progId="TCLayout.ActiveDocument.1">
                  <p:embed/>
                  <p:pic>
                    <p:nvPicPr>
                      <p:cNvPr id="8" name="think-cell data - do not delete" hidden="1">
                        <a:extLst>
                          <a:ext uri="{FF2B5EF4-FFF2-40B4-BE49-F238E27FC236}">
                            <a16:creationId xmlns:a16="http://schemas.microsoft.com/office/drawing/2014/main" id="{298AACD9-56B5-ED93-3FFD-11809624F6A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2931D3D-9721-3140-9050-6A0A518E8F3F}"/>
              </a:ext>
            </a:extLst>
          </p:cNvPr>
          <p:cNvSpPr>
            <a:spLocks noGrp="1"/>
          </p:cNvSpPr>
          <p:nvPr>
            <p:ph type="title"/>
          </p:nvPr>
        </p:nvSpPr>
        <p:spPr>
          <a:ln w="25400">
            <a:miter lim="400000"/>
          </a:ln>
        </p:spPr>
        <p:txBody>
          <a:bodyPr vert="horz" lIns="180000" tIns="91439" rIns="91440" bIns="91439" rtlCol="0" anchor="t" anchorCtr="0">
            <a:noAutofit/>
          </a:bodyPr>
          <a:lstStyle/>
          <a:p>
            <a:pPr>
              <a:spcAft>
                <a:spcPct val="0"/>
              </a:spcAft>
            </a:pPr>
            <a:r>
              <a:rPr lang="ru" sz="2800" spc="0" dirty="0">
                <a:highlight>
                  <a:srgbClr val="000000">
                    <a:alpha val="0"/>
                  </a:srgbClr>
                </a:highlight>
              </a:rPr>
              <a:t>Классификация рака щитовидной железы</a:t>
            </a:r>
          </a:p>
        </p:txBody>
      </p:sp>
      <p:sp>
        <p:nvSpPr>
          <p:cNvPr id="39" name="Text Placeholder 38">
            <a:extLst>
              <a:ext uri="{FF2B5EF4-FFF2-40B4-BE49-F238E27FC236}">
                <a16:creationId xmlns:a16="http://schemas.microsoft.com/office/drawing/2014/main" id="{2DD1DA2A-AB3F-7245-9410-F178A75B2D4F}"/>
              </a:ext>
            </a:extLst>
          </p:cNvPr>
          <p:cNvSpPr>
            <a:spLocks noGrp="1"/>
          </p:cNvSpPr>
          <p:nvPr>
            <p:ph sz="half" idx="1"/>
          </p:nvPr>
        </p:nvSpPr>
        <p:spPr/>
        <p:txBody>
          <a:bodyPr anchor="b" anchorCtr="0">
            <a:noAutofit/>
          </a:bodyPr>
          <a:lstStyle/>
          <a:p>
            <a:pPr marL="10584" indent="12700" defTabSz="1219170" fontAlgn="base">
              <a:lnSpc>
                <a:spcPct val="100000"/>
              </a:lnSpc>
              <a:spcBef>
                <a:spcPct val="0"/>
              </a:spcBef>
              <a:spcAft>
                <a:spcPct val="0"/>
              </a:spcAft>
              <a:buClr>
                <a:srgbClr val="D52B17"/>
              </a:buClr>
              <a:defRPr/>
            </a:pPr>
            <a:r>
              <a:rPr lang="ru" sz="800" b="0" dirty="0">
                <a:solidFill>
                  <a:schemeClr val="tx1"/>
                </a:solidFill>
                <a:highlight>
                  <a:srgbClr val="000000">
                    <a:alpha val="0"/>
                  </a:srgbClr>
                </a:highlight>
                <a:latin typeface="+mn-lt"/>
                <a:cs typeface="+mn-cs"/>
              </a:rPr>
              <a:t>*Феохромоцитома, первичная гиперплазия паращитовидной железы.</a:t>
            </a:r>
            <a:br>
              <a:rPr lang="en-US" sz="800" b="0" dirty="0">
                <a:solidFill>
                  <a:schemeClr val="tx1"/>
                </a:solidFill>
                <a:highlight>
                  <a:srgbClr val="000000">
                    <a:alpha val="0"/>
                  </a:srgbClr>
                </a:highlight>
                <a:latin typeface="+mn-lt"/>
                <a:cs typeface="+mn-cs"/>
              </a:rPr>
            </a:br>
            <a:r>
              <a:rPr lang="ru" sz="800" b="0" dirty="0">
                <a:solidFill>
                  <a:schemeClr val="tx1"/>
                </a:solidFill>
                <a:highlight>
                  <a:srgbClr val="000000">
                    <a:alpha val="0"/>
                  </a:srgbClr>
                </a:highlight>
                <a:latin typeface="+mn-lt"/>
                <a:cs typeface="+mn-cs"/>
              </a:rPr>
              <a:t>†МЭН2</a:t>
            </a:r>
            <a:r>
              <a:rPr lang="en-US" sz="800" b="0" dirty="0">
                <a:solidFill>
                  <a:schemeClr val="tx1"/>
                </a:solidFill>
                <a:highlight>
                  <a:srgbClr val="000000">
                    <a:alpha val="0"/>
                  </a:srgbClr>
                </a:highlight>
                <a:latin typeface="+mn-lt"/>
                <a:cs typeface="+mn-cs"/>
              </a:rPr>
              <a:t>b</a:t>
            </a:r>
            <a:r>
              <a:rPr lang="ru-RU" sz="800" b="0" dirty="0">
                <a:solidFill>
                  <a:schemeClr val="tx1"/>
                </a:solidFill>
                <a:highlight>
                  <a:srgbClr val="000000">
                    <a:alpha val="0"/>
                  </a:srgbClr>
                </a:highlight>
                <a:latin typeface="+mn-lt"/>
                <a:cs typeface="+mn-cs"/>
              </a:rPr>
              <a:t> а</a:t>
            </a:r>
            <a:r>
              <a:rPr lang="ru" sz="800" b="0" dirty="0">
                <a:solidFill>
                  <a:schemeClr val="tx1"/>
                </a:solidFill>
                <a:highlight>
                  <a:srgbClr val="000000">
                    <a:alpha val="0"/>
                  </a:srgbClr>
                </a:highlight>
                <a:latin typeface="+mn-lt"/>
                <a:cs typeface="+mn-cs"/>
              </a:rPr>
              <a:t>налогична MEN2a, но не включает гиперпаратиреоз; развивается в более раннем возрасте и является более агрессивной, чем MEN2a.</a:t>
            </a:r>
            <a:br>
              <a:rPr lang="en-US" sz="800" b="0" dirty="0">
                <a:solidFill>
                  <a:schemeClr val="tx1"/>
                </a:solidFill>
                <a:highlight>
                  <a:srgbClr val="000000">
                    <a:alpha val="0"/>
                  </a:srgbClr>
                </a:highlight>
                <a:latin typeface="+mn-lt"/>
                <a:cs typeface="+mn-cs"/>
              </a:rPr>
            </a:br>
            <a:r>
              <a:rPr lang="ru-RU" sz="800" b="0" dirty="0">
                <a:solidFill>
                  <a:schemeClr val="tx1"/>
                </a:solidFill>
                <a:highlight>
                  <a:srgbClr val="000000">
                    <a:alpha val="0"/>
                  </a:srgbClr>
                </a:highlight>
                <a:latin typeface="+mn-lt"/>
                <a:cs typeface="+mn-cs"/>
              </a:rPr>
              <a:t>МЭН – </a:t>
            </a:r>
            <a:r>
              <a:rPr lang="ru" sz="800" b="0" dirty="0">
                <a:solidFill>
                  <a:schemeClr val="tx1"/>
                </a:solidFill>
                <a:highlight>
                  <a:srgbClr val="000000">
                    <a:alpha val="0"/>
                  </a:srgbClr>
                </a:highlight>
                <a:latin typeface="+mn-lt"/>
                <a:cs typeface="+mn-cs"/>
              </a:rPr>
              <a:t>множественная эндокринная неоплазия; РЩЖ – рак щитовидной железы; ДРЩЖ – дифференцированный рак щитовидной железы; АРЩЖ – анапластический рак щитовидной железы; МРЩЖ – медуллярный рак щитовидной железы; </a:t>
            </a:r>
            <a:r>
              <a:rPr lang="en-US" sz="800" b="0" dirty="0">
                <a:solidFill>
                  <a:schemeClr val="tx1"/>
                </a:solidFill>
                <a:highlight>
                  <a:srgbClr val="000000">
                    <a:alpha val="0"/>
                  </a:srgbClr>
                </a:highlight>
                <a:latin typeface="+mn-lt"/>
                <a:cs typeface="+mn-cs"/>
              </a:rPr>
              <a:t>NIFTP –</a:t>
            </a:r>
            <a:r>
              <a:rPr lang="ru-RU" sz="800" b="0" dirty="0">
                <a:solidFill>
                  <a:schemeClr val="tx1"/>
                </a:solidFill>
                <a:highlight>
                  <a:srgbClr val="000000">
                    <a:alpha val="0"/>
                  </a:srgbClr>
                </a:highlight>
                <a:latin typeface="+mn-lt"/>
                <a:cs typeface="+mn-cs"/>
              </a:rPr>
              <a:t> неинвазивный фолликулярный рак с </a:t>
            </a:r>
            <a:r>
              <a:rPr lang="ru-RU" sz="800" b="0" dirty="0" err="1">
                <a:solidFill>
                  <a:schemeClr val="tx1"/>
                </a:solidFill>
                <a:highlight>
                  <a:srgbClr val="000000">
                    <a:alpha val="0"/>
                  </a:srgbClr>
                </a:highlight>
                <a:latin typeface="+mn-lt"/>
                <a:cs typeface="+mn-cs"/>
              </a:rPr>
              <a:t>папиллярноподобными</a:t>
            </a:r>
            <a:r>
              <a:rPr lang="ru-RU" sz="800" b="0" dirty="0">
                <a:solidFill>
                  <a:schemeClr val="tx1"/>
                </a:solidFill>
                <a:highlight>
                  <a:srgbClr val="000000">
                    <a:alpha val="0"/>
                  </a:srgbClr>
                </a:highlight>
                <a:latin typeface="+mn-lt"/>
                <a:cs typeface="+mn-cs"/>
              </a:rPr>
              <a:t> характеристиками ядер.</a:t>
            </a:r>
            <a:endParaRPr lang="ru" sz="800" b="0" dirty="0">
              <a:solidFill>
                <a:schemeClr val="tx1"/>
              </a:solidFill>
              <a:highlight>
                <a:srgbClr val="000000">
                  <a:alpha val="0"/>
                </a:srgbClr>
              </a:highlight>
              <a:latin typeface="+mn-lt"/>
              <a:cs typeface="+mn-cs"/>
            </a:endParaRPr>
          </a:p>
        </p:txBody>
      </p:sp>
      <p:sp>
        <p:nvSpPr>
          <p:cNvPr id="6" name="TextBox 5">
            <a:extLst>
              <a:ext uri="{FF2B5EF4-FFF2-40B4-BE49-F238E27FC236}">
                <a16:creationId xmlns:a16="http://schemas.microsoft.com/office/drawing/2014/main" id="{2F309CEE-066D-7117-04D4-1E8234E60D2A}"/>
              </a:ext>
            </a:extLst>
          </p:cNvPr>
          <p:cNvSpPr txBox="1"/>
          <p:nvPr/>
        </p:nvSpPr>
        <p:spPr>
          <a:xfrm>
            <a:off x="420624" y="6460475"/>
            <a:ext cx="11058483" cy="370564"/>
          </a:xfrm>
          <a:prstGeom prst="rect">
            <a:avLst/>
          </a:prstGeom>
        </p:spPr>
        <p:txBody>
          <a:bodyPr vert="horz" lIns="0" tIns="0" rIns="91440" bIns="0" rtlCol="0" anchor="ctr" anchorCtr="0">
            <a:noAutofit/>
          </a:bodyPr>
          <a:lstStyle>
            <a:lvl1pPr marL="10584" marR="0" indent="12700" defTabSz="1219170" fontAlgn="base">
              <a:lnSpc>
                <a:spcPct val="100000"/>
              </a:lnSpc>
              <a:spcBef>
                <a:spcPct val="0"/>
              </a:spcBef>
              <a:spcAft>
                <a:spcPct val="0"/>
              </a:spcAft>
              <a:buClr>
                <a:srgbClr val="D52B17"/>
              </a:buClr>
              <a:buSzTx/>
              <a:buFont typeface="Arial" panose="020B0604020202020204" pitchFamily="34" charset="0"/>
              <a:buNone/>
              <a:defRPr sz="800" b="0" i="0" u="none" strike="noStrike">
                <a:solidFill>
                  <a:srgbClr val="000000"/>
                </a:solidFill>
                <a:highlight>
                  <a:srgbClr val="000000">
                    <a:alpha val="0"/>
                  </a:srgbClr>
                </a:highlight>
                <a:latin typeface="Arial"/>
                <a:cs typeface="Arial" panose="020B0604020202020204" pitchFamily="34" charset="0"/>
              </a:defRPr>
            </a:lvl1pPr>
            <a:lvl2pPr marL="10584" marR="0" indent="0" defTabSz="1219170" fontAlgn="base">
              <a:lnSpc>
                <a:spcPct val="100000"/>
              </a:lnSpc>
              <a:spcBef>
                <a:spcPct val="0"/>
              </a:spcBef>
              <a:spcAft>
                <a:spcPct val="0"/>
              </a:spcAft>
              <a:buClr>
                <a:srgbClr val="D52B17"/>
              </a:buClr>
              <a:buSzTx/>
              <a:buFontTx/>
              <a:buNone/>
              <a:defRPr sz="1067">
                <a:solidFill>
                  <a:srgbClr val="86786F"/>
                </a:solidFill>
                <a:latin typeface="Arial" panose="020B0604020202020204" pitchFamily="34" charset="0"/>
                <a:cs typeface="Arial" panose="020B0604020202020204" pitchFamily="34" charset="0"/>
              </a:defRPr>
            </a:lvl2pPr>
            <a:lvl3pPr marL="10584" marR="0" indent="0" defTabSz="1219170" fontAlgn="base">
              <a:lnSpc>
                <a:spcPct val="100000"/>
              </a:lnSpc>
              <a:spcBef>
                <a:spcPct val="0"/>
              </a:spcBef>
              <a:spcAft>
                <a:spcPct val="0"/>
              </a:spcAft>
              <a:buClr>
                <a:srgbClr val="D52B17"/>
              </a:buClr>
              <a:buSzTx/>
              <a:buFont typeface="Arial" panose="020B0604020202020204" pitchFamily="34" charset="0"/>
              <a:buNone/>
              <a:defRPr sz="1067">
                <a:solidFill>
                  <a:srgbClr val="86786F"/>
                </a:solidFill>
                <a:latin typeface="Arial" panose="020B0604020202020204" pitchFamily="34" charset="0"/>
                <a:cs typeface="Arial" panose="020B0604020202020204" pitchFamily="34" charset="0"/>
              </a:defRPr>
            </a:lvl3pPr>
            <a:lvl4pPr marL="10584" marR="0" indent="0" defTabSz="1219170" fontAlgn="base">
              <a:lnSpc>
                <a:spcPct val="100000"/>
              </a:lnSpc>
              <a:spcBef>
                <a:spcPct val="0"/>
              </a:spcBef>
              <a:spcAft>
                <a:spcPct val="0"/>
              </a:spcAft>
              <a:buClr>
                <a:srgbClr val="D52B17"/>
              </a:buClr>
              <a:buSzTx/>
              <a:buFontTx/>
              <a:buNone/>
              <a:defRPr sz="1067">
                <a:solidFill>
                  <a:srgbClr val="86786F"/>
                </a:solidFill>
                <a:latin typeface="Arial" panose="020B0604020202020204" pitchFamily="34" charset="0"/>
                <a:cs typeface="Arial" panose="020B0604020202020204" pitchFamily="34" charset="0"/>
              </a:defRPr>
            </a:lvl4pPr>
            <a:lvl5pPr marL="10584" marR="0" indent="0" defTabSz="1219170" fontAlgn="base">
              <a:lnSpc>
                <a:spcPct val="100000"/>
              </a:lnSpc>
              <a:spcBef>
                <a:spcPct val="0"/>
              </a:spcBef>
              <a:spcAft>
                <a:spcPct val="0"/>
              </a:spcAft>
              <a:buClr>
                <a:srgbClr val="D52B17"/>
              </a:buClr>
              <a:buSzTx/>
              <a:buFontTx/>
              <a:buNone/>
              <a:defRPr sz="1067">
                <a:solidFill>
                  <a:srgbClr val="86786F"/>
                </a:solidFill>
                <a:latin typeface="Arial" panose="020B0604020202020204" pitchFamily="34" charset="0"/>
                <a:cs typeface="Arial" panose="020B0604020202020204" pitchFamily="34" charset="0"/>
              </a:defRPr>
            </a:lvl5pPr>
            <a:lvl6pPr marL="3352716" indent="-304792">
              <a:spcBef>
                <a:spcPct val="20000"/>
              </a:spcBef>
              <a:buFont typeface="Arial"/>
              <a:buChar char="•"/>
              <a:defRPr sz="2667"/>
            </a:lvl6pPr>
            <a:lvl7pPr marL="3962301" indent="-304792">
              <a:spcBef>
                <a:spcPct val="20000"/>
              </a:spcBef>
              <a:buFont typeface="Arial"/>
              <a:buChar char="•"/>
              <a:defRPr sz="2667"/>
            </a:lvl7pPr>
            <a:lvl8pPr marL="4571886" indent="-304792">
              <a:spcBef>
                <a:spcPct val="20000"/>
              </a:spcBef>
              <a:buFont typeface="Arial"/>
              <a:buChar char="•"/>
              <a:defRPr sz="2667"/>
            </a:lvl8pPr>
            <a:lvl9pPr marL="5181470" indent="-304792">
              <a:spcBef>
                <a:spcPct val="20000"/>
              </a:spcBef>
              <a:buFont typeface="Arial"/>
              <a:buChar char="•"/>
              <a:defRPr sz="2667"/>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dirty="0">
                <a:solidFill>
                  <a:schemeClr val="tx1"/>
                </a:solidFill>
                <a:latin typeface="+mn-lt"/>
                <a:cs typeface="+mn-cs"/>
              </a:rPr>
              <a:t> 1.</a:t>
            </a:r>
            <a:r>
              <a:rPr lang="en-US" dirty="0">
                <a:solidFill>
                  <a:schemeClr val="tx1"/>
                </a:solidFill>
                <a:latin typeface="+mn-lt"/>
                <a:cs typeface="+mn-cs"/>
              </a:rPr>
              <a:t>Grande E. et al, Thyroid Cancer: Molecular Aspects and New Therapeutic Strategies. J </a:t>
            </a:r>
            <a:r>
              <a:rPr lang="en-US" dirty="0" err="1">
                <a:solidFill>
                  <a:schemeClr val="tx1"/>
                </a:solidFill>
                <a:latin typeface="+mn-lt"/>
                <a:cs typeface="+mn-cs"/>
              </a:rPr>
              <a:t>Thyr</a:t>
            </a:r>
            <a:r>
              <a:rPr lang="en-US" dirty="0">
                <a:solidFill>
                  <a:schemeClr val="tx1"/>
                </a:solidFill>
                <a:latin typeface="+mn-lt"/>
                <a:cs typeface="+mn-cs"/>
              </a:rPr>
              <a:t> Res 2012; 847108:1-10</a:t>
            </a:r>
            <a:r>
              <a:rPr lang="ru-RU" dirty="0">
                <a:solidFill>
                  <a:schemeClr val="tx1"/>
                </a:solidFill>
                <a:latin typeface="+mn-lt"/>
                <a:cs typeface="+mn-cs"/>
              </a:rPr>
              <a:t>; 2.</a:t>
            </a:r>
            <a:r>
              <a:rPr lang="en-US" dirty="0">
                <a:solidFill>
                  <a:schemeClr val="tx1"/>
                </a:solidFill>
                <a:latin typeface="+mn-lt"/>
                <a:cs typeface="+mn-cs"/>
              </a:rPr>
              <a:t>Asban A., Patel A.J., Reddy S. et al. Cancer of the Endocrine System. ABELOFF’S Clinical Oncology, 6 ed, 2020: pp.1074</a:t>
            </a:r>
            <a:r>
              <a:rPr lang="ru-RU" dirty="0">
                <a:solidFill>
                  <a:schemeClr val="tx1"/>
                </a:solidFill>
                <a:latin typeface="+mn-lt"/>
                <a:cs typeface="+mn-cs"/>
              </a:rPr>
              <a:t>3.</a:t>
            </a:r>
            <a:r>
              <a:rPr lang="en-US" dirty="0">
                <a:solidFill>
                  <a:schemeClr val="tx1"/>
                </a:solidFill>
                <a:latin typeface="+mn-lt"/>
                <a:cs typeface="+mn-cs"/>
              </a:rPr>
              <a:t> </a:t>
            </a:r>
            <a:r>
              <a:rPr lang="en-US" sz="800" b="0" i="0" dirty="0">
                <a:solidFill>
                  <a:schemeClr val="tx1">
                    <a:lumMod val="95000"/>
                    <a:lumOff val="5000"/>
                  </a:schemeClr>
                </a:solidFill>
                <a:effectLst/>
                <a:highlight>
                  <a:srgbClr val="FFFFFF"/>
                </a:highlight>
              </a:rPr>
              <a:t>Filetti S, et </a:t>
            </a:r>
            <a:r>
              <a:rPr lang="en-US" sz="800" b="0" i="0" dirty="0" err="1">
                <a:solidFill>
                  <a:schemeClr val="tx1">
                    <a:lumMod val="95000"/>
                    <a:lumOff val="5000"/>
                  </a:schemeClr>
                </a:solidFill>
                <a:effectLst/>
                <a:highlight>
                  <a:srgbClr val="FFFFFF"/>
                </a:highlight>
              </a:rPr>
              <a:t>al$ESMO</a:t>
            </a:r>
            <a:r>
              <a:rPr lang="en-US" sz="800" b="0" i="0" dirty="0">
                <a:solidFill>
                  <a:schemeClr val="tx1">
                    <a:lumMod val="95000"/>
                    <a:lumOff val="5000"/>
                  </a:schemeClr>
                </a:solidFill>
                <a:effectLst/>
                <a:highlight>
                  <a:srgbClr val="FFFFFF"/>
                </a:highlight>
              </a:rPr>
              <a:t> Clinical Practice Guideline update on the use of systemic therapy in advanced thyroid cancer. Ann Oncol. 2022 Jul;33(7):674-684. </a:t>
            </a:r>
            <a:r>
              <a:rPr lang="en-US" sz="800" b="0" i="0" dirty="0" err="1">
                <a:solidFill>
                  <a:schemeClr val="tx1">
                    <a:lumMod val="95000"/>
                    <a:lumOff val="5000"/>
                  </a:schemeClr>
                </a:solidFill>
                <a:effectLst/>
                <a:highlight>
                  <a:srgbClr val="FFFFFF"/>
                </a:highlight>
              </a:rPr>
              <a:t>doi</a:t>
            </a:r>
            <a:r>
              <a:rPr lang="en-US" sz="800" b="0" i="0" dirty="0">
                <a:solidFill>
                  <a:schemeClr val="tx1">
                    <a:lumMod val="95000"/>
                    <a:lumOff val="5000"/>
                  </a:schemeClr>
                </a:solidFill>
                <a:effectLst/>
                <a:highlight>
                  <a:srgbClr val="FFFFFF"/>
                </a:highlight>
              </a:rPr>
              <a:t>: 10.1016/j.annonc.2022.04.009. </a:t>
            </a:r>
            <a:r>
              <a:rPr lang="en-US" sz="800" b="0" i="0" dirty="0" err="1">
                <a:solidFill>
                  <a:schemeClr val="tx1">
                    <a:lumMod val="95000"/>
                    <a:lumOff val="5000"/>
                  </a:schemeClr>
                </a:solidFill>
                <a:effectLst/>
                <a:highlight>
                  <a:srgbClr val="FFFFFF"/>
                </a:highlight>
              </a:rPr>
              <a:t>Epub</a:t>
            </a:r>
            <a:r>
              <a:rPr lang="en-US" sz="800" b="0" i="0" dirty="0">
                <a:solidFill>
                  <a:schemeClr val="tx1">
                    <a:lumMod val="95000"/>
                    <a:lumOff val="5000"/>
                  </a:schemeClr>
                </a:solidFill>
                <a:effectLst/>
                <a:highlight>
                  <a:srgbClr val="FFFFFF"/>
                </a:highlight>
              </a:rPr>
              <a:t> 2022 Apr 28. PMID: 35491008</a:t>
            </a:r>
            <a:endParaRPr lang="ru-RU" sz="800" b="0" i="0" dirty="0">
              <a:solidFill>
                <a:schemeClr val="tx1">
                  <a:lumMod val="95000"/>
                  <a:lumOff val="5000"/>
                </a:schemeClr>
              </a:solidFill>
              <a:effectLst/>
              <a:highlight>
                <a:srgbClr val="FFFFFF"/>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800" b="0" i="0" u="none" strike="noStrike" baseline="0" dirty="0"/>
              <a:t>.</a:t>
            </a:r>
            <a:r>
              <a:rPr lang="en-US" sz="800" b="0" i="0" u="none" strike="noStrike" baseline="0" dirty="0" err="1"/>
              <a:t>Severskaya</a:t>
            </a:r>
            <a:r>
              <a:rPr lang="en-US" sz="800" b="0" i="0" u="none" strike="noStrike" baseline="0" dirty="0"/>
              <a:t> N.V., </a:t>
            </a:r>
            <a:r>
              <a:rPr lang="en-US" sz="800" b="0" i="0" u="none" strike="noStrike" baseline="0" dirty="0" err="1"/>
              <a:t>Choinzonov</a:t>
            </a:r>
            <a:r>
              <a:rPr lang="en-US" sz="800" b="0" i="0" u="none" strike="noStrike" baseline="0" dirty="0"/>
              <a:t> E.L., </a:t>
            </a:r>
            <a:r>
              <a:rPr lang="en-US" sz="800" b="0" i="0" u="none" strike="noStrike" baseline="0" dirty="0" err="1"/>
              <a:t>Reshetov</a:t>
            </a:r>
            <a:r>
              <a:rPr lang="en-US" sz="800" b="0" i="0" u="none" strike="noStrike" baseline="0" dirty="0"/>
              <a:t> I.V</a:t>
            </a:r>
            <a:r>
              <a:rPr lang="ru-RU" sz="800" dirty="0"/>
              <a:t> </a:t>
            </a:r>
            <a:r>
              <a:rPr lang="en-US" sz="800" dirty="0"/>
              <a:t>et al, </a:t>
            </a:r>
            <a:r>
              <a:rPr lang="en-US" sz="800" b="0" i="0" u="none" strike="noStrike" baseline="0" dirty="0"/>
              <a:t>Draft of clinical guidelines for the diagnosis and treatment of medullary thyroid cancer in adult patients. Endocrine Surgery. 2022;16(3):5-23. (In Russ.) </a:t>
            </a:r>
            <a:r>
              <a:rPr lang="en-US" sz="800" b="0" i="0" u="none" strike="noStrike" baseline="0" dirty="0">
                <a:hlinkClick r:id="rId7"/>
              </a:rPr>
              <a:t>https://doi.org/10.14341/serg12794</a:t>
            </a:r>
            <a:r>
              <a:rPr kumimoji="0" lang="ru" sz="800" b="0" i="0" u="none" strike="noStrike" kern="1200" cap="none" spc="0" normalizeH="0" baseline="0" noProof="0" dirty="0">
                <a:ln>
                  <a:noFill/>
                </a:ln>
                <a:solidFill>
                  <a:srgbClr val="000000"/>
                </a:solidFill>
                <a:effectLst/>
                <a:highlight>
                  <a:srgbClr val="000000">
                    <a:alpha val="0"/>
                  </a:srgbClr>
                </a:highlight>
                <a:uLnTx/>
                <a:uFillTx/>
                <a:ea typeface="Tahoma"/>
                <a:cs typeface="Tahoma"/>
              </a:rPr>
              <a:t> </a:t>
            </a:r>
            <a:endParaRPr lang="ru-RU" dirty="0">
              <a:solidFill>
                <a:schemeClr val="tx1"/>
              </a:solidFill>
              <a:latin typeface="+mn-lt"/>
              <a:cs typeface="+mn-cs"/>
            </a:endParaRPr>
          </a:p>
        </p:txBody>
      </p:sp>
      <p:sp>
        <p:nvSpPr>
          <p:cNvPr id="14" name="TextBox 13">
            <a:extLst>
              <a:ext uri="{FF2B5EF4-FFF2-40B4-BE49-F238E27FC236}">
                <a16:creationId xmlns:a16="http://schemas.microsoft.com/office/drawing/2014/main" id="{80137038-E22D-EA96-641E-0152705DEC9B}"/>
              </a:ext>
            </a:extLst>
          </p:cNvPr>
          <p:cNvSpPr txBox="1"/>
          <p:nvPr/>
        </p:nvSpPr>
        <p:spPr>
          <a:xfrm>
            <a:off x="5398542" y="1489619"/>
            <a:ext cx="265088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7030A0"/>
                </a:solidFill>
                <a:effectLst/>
                <a:uLnTx/>
                <a:uFillTx/>
                <a:latin typeface="Arial"/>
                <a:ea typeface="+mn-ea"/>
                <a:cs typeface="+mn-cs"/>
              </a:rPr>
              <a:t>РАК ЩИТОВИДНОЙ </a:t>
            </a:r>
            <a:r>
              <a:rPr lang="ru-RU" b="1" dirty="0">
                <a:solidFill>
                  <a:srgbClr val="7030A0"/>
                </a:solidFill>
                <a:latin typeface="Arial"/>
              </a:rPr>
              <a:t>Ж</a:t>
            </a:r>
            <a:r>
              <a:rPr kumimoji="0" lang="ru-RU" sz="1800" b="1" i="0" u="none" strike="noStrike" kern="1200" cap="none" spc="0" normalizeH="0" baseline="0" noProof="0" dirty="0">
                <a:ln>
                  <a:noFill/>
                </a:ln>
                <a:solidFill>
                  <a:srgbClr val="7030A0"/>
                </a:solidFill>
                <a:effectLst/>
                <a:uLnTx/>
                <a:uFillTx/>
                <a:latin typeface="Arial"/>
                <a:ea typeface="+mn-ea"/>
                <a:cs typeface="+mn-cs"/>
              </a:rPr>
              <a:t>ЕЛЕЗЫ</a:t>
            </a:r>
            <a:endParaRPr kumimoji="0" lang="en-US" sz="1800" b="1" i="0" u="none" strike="noStrike" kern="1200" cap="none" spc="0" normalizeH="0" baseline="0" noProof="0" dirty="0">
              <a:ln>
                <a:noFill/>
              </a:ln>
              <a:solidFill>
                <a:srgbClr val="7030A0"/>
              </a:solidFill>
              <a:effectLst/>
              <a:uLnTx/>
              <a:uFillTx/>
              <a:latin typeface="Arial"/>
              <a:ea typeface="+mn-ea"/>
              <a:cs typeface="+mn-cs"/>
            </a:endParaRPr>
          </a:p>
        </p:txBody>
      </p:sp>
      <p:sp>
        <p:nvSpPr>
          <p:cNvPr id="16" name="Прямоугольник 15">
            <a:extLst>
              <a:ext uri="{FF2B5EF4-FFF2-40B4-BE49-F238E27FC236}">
                <a16:creationId xmlns:a16="http://schemas.microsoft.com/office/drawing/2014/main" id="{709FB215-8D5C-B4EF-111D-3B9E195705D4}"/>
              </a:ext>
            </a:extLst>
          </p:cNvPr>
          <p:cNvSpPr/>
          <p:nvPr/>
        </p:nvSpPr>
        <p:spPr>
          <a:xfrm>
            <a:off x="4718630" y="2677658"/>
            <a:ext cx="2760828" cy="704850"/>
          </a:xfrm>
          <a:prstGeom prst="rect">
            <a:avLst/>
          </a:prstGeom>
          <a:solidFill>
            <a:schemeClr val="tx2">
              <a:lumMod val="60000"/>
              <a:lumOff val="4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 name="Прямоугольник 16">
            <a:extLst>
              <a:ext uri="{FF2B5EF4-FFF2-40B4-BE49-F238E27FC236}">
                <a16:creationId xmlns:a16="http://schemas.microsoft.com/office/drawing/2014/main" id="{1C907475-5CAC-FBB1-064F-3ECF44859AE7}"/>
              </a:ext>
            </a:extLst>
          </p:cNvPr>
          <p:cNvSpPr/>
          <p:nvPr/>
        </p:nvSpPr>
        <p:spPr>
          <a:xfrm>
            <a:off x="8378684" y="2677658"/>
            <a:ext cx="2957397" cy="704850"/>
          </a:xfrm>
          <a:prstGeom prst="rect">
            <a:avLst/>
          </a:prstGeom>
          <a:solidFill>
            <a:schemeClr val="accent1">
              <a:lumMod val="75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 name="Прямоугольник 17">
            <a:extLst>
              <a:ext uri="{FF2B5EF4-FFF2-40B4-BE49-F238E27FC236}">
                <a16:creationId xmlns:a16="http://schemas.microsoft.com/office/drawing/2014/main" id="{07ABE37E-84CF-B9A5-26A2-7E859216DB32}"/>
              </a:ext>
            </a:extLst>
          </p:cNvPr>
          <p:cNvSpPr/>
          <p:nvPr/>
        </p:nvSpPr>
        <p:spPr>
          <a:xfrm>
            <a:off x="820348" y="2677658"/>
            <a:ext cx="3579691" cy="704850"/>
          </a:xfrm>
          <a:prstGeom prst="rect">
            <a:avLst/>
          </a:prstGeom>
          <a:solidFill>
            <a:schemeClr val="bg2"/>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 name="TextBox 18">
            <a:extLst>
              <a:ext uri="{FF2B5EF4-FFF2-40B4-BE49-F238E27FC236}">
                <a16:creationId xmlns:a16="http://schemas.microsoft.com/office/drawing/2014/main" id="{06469C62-09C4-73FA-9527-1FDDB8BBCEBC}"/>
              </a:ext>
            </a:extLst>
          </p:cNvPr>
          <p:cNvSpPr txBox="1"/>
          <p:nvPr/>
        </p:nvSpPr>
        <p:spPr>
          <a:xfrm>
            <a:off x="1876821" y="2728584"/>
            <a:ext cx="2574589"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white"/>
                </a:solidFill>
                <a:effectLst/>
                <a:uLnTx/>
                <a:uFillTx/>
                <a:latin typeface="Arial"/>
                <a:ea typeface="+mn-ea"/>
                <a:cs typeface="+mn-cs"/>
              </a:rPr>
              <a:t>Дифференцированный </a:t>
            </a:r>
          </a:p>
          <a:p>
            <a:pPr>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(ДРЩЖ)</a:t>
            </a:r>
            <a:endParaRPr kumimoji="0" lang="en-US" sz="1600" b="1" i="0" u="none" strike="noStrike" kern="1200" cap="none" spc="0" normalizeH="0" baseline="0" noProof="0" dirty="0">
              <a:ln>
                <a:noFill/>
              </a:ln>
              <a:solidFill>
                <a:prstClr val="white"/>
              </a:solidFill>
              <a:effectLst/>
              <a:uLnTx/>
              <a:uFillTx/>
              <a:latin typeface="Arial"/>
              <a:ea typeface="+mn-ea"/>
              <a:cs typeface="+mn-cs"/>
            </a:endParaRPr>
          </a:p>
        </p:txBody>
      </p:sp>
      <p:grpSp>
        <p:nvGrpSpPr>
          <p:cNvPr id="12" name="Группа 11">
            <a:extLst>
              <a:ext uri="{FF2B5EF4-FFF2-40B4-BE49-F238E27FC236}">
                <a16:creationId xmlns:a16="http://schemas.microsoft.com/office/drawing/2014/main" id="{26703588-AAAC-476A-B877-5854C6B8320A}"/>
              </a:ext>
            </a:extLst>
          </p:cNvPr>
          <p:cNvGrpSpPr/>
          <p:nvPr/>
        </p:nvGrpSpPr>
        <p:grpSpPr>
          <a:xfrm>
            <a:off x="874076" y="2673273"/>
            <a:ext cx="1348605" cy="707886"/>
            <a:chOff x="874076" y="2429219"/>
            <a:chExt cx="1348605" cy="707886"/>
          </a:xfrm>
        </p:grpSpPr>
        <p:sp>
          <p:nvSpPr>
            <p:cNvPr id="21" name="TextBox 20">
              <a:extLst>
                <a:ext uri="{FF2B5EF4-FFF2-40B4-BE49-F238E27FC236}">
                  <a16:creationId xmlns:a16="http://schemas.microsoft.com/office/drawing/2014/main" id="{D6909726-94EE-1D9A-A0FB-DBB791757B57}"/>
                </a:ext>
              </a:extLst>
            </p:cNvPr>
            <p:cNvSpPr txBox="1"/>
            <p:nvPr/>
          </p:nvSpPr>
          <p:spPr>
            <a:xfrm>
              <a:off x="1019527" y="2429219"/>
              <a:ext cx="767735"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prstClr val="white"/>
                  </a:solidFill>
                  <a:effectLst/>
                  <a:uLnTx/>
                  <a:uFillTx/>
                  <a:latin typeface="Arial"/>
                  <a:ea typeface="+mn-ea"/>
                  <a:cs typeface="+mn-cs"/>
                </a:rPr>
                <a:t>90 </a:t>
              </a:r>
              <a:endParaRPr kumimoji="0" lang="en-US" sz="4000" b="1" i="0" u="none" strike="noStrike" kern="1200" cap="none" spc="0" normalizeH="0" baseline="0" noProof="0" dirty="0">
                <a:ln>
                  <a:noFill/>
                </a:ln>
                <a:solidFill>
                  <a:prstClr val="white"/>
                </a:solidFill>
                <a:effectLst/>
                <a:uLnTx/>
                <a:uFillTx/>
                <a:latin typeface="Arial"/>
                <a:ea typeface="+mn-ea"/>
                <a:cs typeface="+mn-cs"/>
              </a:endParaRPr>
            </a:p>
          </p:txBody>
        </p:sp>
        <p:sp>
          <p:nvSpPr>
            <p:cNvPr id="22" name="TextBox 21">
              <a:extLst>
                <a:ext uri="{FF2B5EF4-FFF2-40B4-BE49-F238E27FC236}">
                  <a16:creationId xmlns:a16="http://schemas.microsoft.com/office/drawing/2014/main" id="{C84BED94-40C5-6221-7BEF-A2CA458E48F2}"/>
                </a:ext>
              </a:extLst>
            </p:cNvPr>
            <p:cNvSpPr txBox="1"/>
            <p:nvPr/>
          </p:nvSpPr>
          <p:spPr>
            <a:xfrm>
              <a:off x="874076" y="2656102"/>
              <a:ext cx="6096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a:ea typeface="+mn-ea"/>
                  <a:cs typeface="+mn-cs"/>
                </a:rPr>
                <a:t>~</a:t>
              </a:r>
            </a:p>
          </p:txBody>
        </p:sp>
        <p:sp>
          <p:nvSpPr>
            <p:cNvPr id="23" name="TextBox 22">
              <a:extLst>
                <a:ext uri="{FF2B5EF4-FFF2-40B4-BE49-F238E27FC236}">
                  <a16:creationId xmlns:a16="http://schemas.microsoft.com/office/drawing/2014/main" id="{182B2E32-F8A4-73F1-B9DC-0F236D2E4D8E}"/>
                </a:ext>
              </a:extLst>
            </p:cNvPr>
            <p:cNvSpPr txBox="1"/>
            <p:nvPr/>
          </p:nvSpPr>
          <p:spPr>
            <a:xfrm>
              <a:off x="1613081" y="2524676"/>
              <a:ext cx="6096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a:ea typeface="+mn-ea"/>
                  <a:cs typeface="+mn-cs"/>
                </a:rPr>
                <a:t>%</a:t>
              </a:r>
            </a:p>
          </p:txBody>
        </p:sp>
      </p:grpSp>
      <p:sp>
        <p:nvSpPr>
          <p:cNvPr id="27" name="TextBox 26">
            <a:extLst>
              <a:ext uri="{FF2B5EF4-FFF2-40B4-BE49-F238E27FC236}">
                <a16:creationId xmlns:a16="http://schemas.microsoft.com/office/drawing/2014/main" id="{C26A0DD1-6D9A-5585-EDFD-90E52EFF44E9}"/>
              </a:ext>
            </a:extLst>
          </p:cNvPr>
          <p:cNvSpPr txBox="1"/>
          <p:nvPr/>
        </p:nvSpPr>
        <p:spPr>
          <a:xfrm>
            <a:off x="8310415" y="2662981"/>
            <a:ext cx="960348"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4000" b="1" dirty="0">
                <a:solidFill>
                  <a:prstClr val="white"/>
                </a:solidFill>
                <a:latin typeface="Arial"/>
              </a:rPr>
              <a:t>4-6</a:t>
            </a:r>
            <a:r>
              <a:rPr kumimoji="0" lang="ru-RU" sz="4000" b="1" i="0" u="none" strike="noStrike" kern="1200" cap="none" spc="0" normalizeH="0" baseline="0" noProof="0" dirty="0">
                <a:ln>
                  <a:noFill/>
                </a:ln>
                <a:solidFill>
                  <a:prstClr val="white"/>
                </a:solidFill>
                <a:effectLst/>
                <a:uLnTx/>
                <a:uFillTx/>
                <a:latin typeface="Arial"/>
                <a:ea typeface="+mn-ea"/>
                <a:cs typeface="+mn-cs"/>
              </a:rPr>
              <a:t> </a:t>
            </a:r>
            <a:endParaRPr kumimoji="0" lang="en-US" sz="4000" b="1" i="0" u="none" strike="noStrike" kern="1200" cap="none" spc="0" normalizeH="0" baseline="0" noProof="0" dirty="0">
              <a:ln>
                <a:noFill/>
              </a:ln>
              <a:solidFill>
                <a:prstClr val="white"/>
              </a:solidFill>
              <a:effectLst/>
              <a:uLnTx/>
              <a:uFillTx/>
              <a:latin typeface="Arial"/>
              <a:ea typeface="+mn-ea"/>
              <a:cs typeface="+mn-cs"/>
            </a:endParaRPr>
          </a:p>
        </p:txBody>
      </p:sp>
      <p:sp>
        <p:nvSpPr>
          <p:cNvPr id="32" name="TextBox 31">
            <a:extLst>
              <a:ext uri="{FF2B5EF4-FFF2-40B4-BE49-F238E27FC236}">
                <a16:creationId xmlns:a16="http://schemas.microsoft.com/office/drawing/2014/main" id="{09C1DEB1-F4B7-0D81-4915-6E432A8D1DD6}"/>
              </a:ext>
            </a:extLst>
          </p:cNvPr>
          <p:cNvSpPr txBox="1"/>
          <p:nvPr/>
        </p:nvSpPr>
        <p:spPr>
          <a:xfrm>
            <a:off x="9102732" y="2728644"/>
            <a:ext cx="6096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a:ea typeface="+mn-ea"/>
                <a:cs typeface="+mn-cs"/>
              </a:rPr>
              <a:t>%</a:t>
            </a:r>
          </a:p>
        </p:txBody>
      </p:sp>
      <p:sp>
        <p:nvSpPr>
          <p:cNvPr id="34" name="TextBox 33">
            <a:extLst>
              <a:ext uri="{FF2B5EF4-FFF2-40B4-BE49-F238E27FC236}">
                <a16:creationId xmlns:a16="http://schemas.microsoft.com/office/drawing/2014/main" id="{3289610E-ADB9-4AD9-E388-678D536A73DE}"/>
              </a:ext>
            </a:extLst>
          </p:cNvPr>
          <p:cNvSpPr txBox="1"/>
          <p:nvPr/>
        </p:nvSpPr>
        <p:spPr>
          <a:xfrm>
            <a:off x="4794339" y="2864637"/>
            <a:ext cx="14716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white"/>
                </a:solidFill>
                <a:effectLst/>
                <a:uLnTx/>
                <a:uFillTx/>
                <a:latin typeface="Arial"/>
                <a:ea typeface="+mn-ea"/>
                <a:cs typeface="+mn-cs"/>
              </a:rPr>
              <a:t>и другие </a:t>
            </a:r>
            <a:br>
              <a:rPr kumimoji="0" lang="ru-RU" sz="1200" b="1" i="0" u="none" strike="noStrike" kern="1200" cap="none" spc="0" normalizeH="0" baseline="0" noProof="0" dirty="0">
                <a:ln>
                  <a:noFill/>
                </a:ln>
                <a:solidFill>
                  <a:prstClr val="white"/>
                </a:solidFill>
                <a:effectLst/>
                <a:uLnTx/>
                <a:uFillTx/>
                <a:latin typeface="Arial"/>
                <a:ea typeface="+mn-ea"/>
                <a:cs typeface="+mn-cs"/>
              </a:rPr>
            </a:br>
            <a:r>
              <a:rPr kumimoji="0" lang="ru-RU" sz="1200" b="1" i="0" u="none" strike="noStrike" kern="1200" cap="none" spc="0" normalizeH="0" baseline="0" noProof="0" dirty="0">
                <a:ln>
                  <a:noFill/>
                </a:ln>
                <a:solidFill>
                  <a:prstClr val="white"/>
                </a:solidFill>
                <a:effectLst/>
                <a:uLnTx/>
                <a:uFillTx/>
                <a:latin typeface="Arial"/>
                <a:ea typeface="+mn-ea"/>
                <a:cs typeface="+mn-cs"/>
              </a:rPr>
              <a:t>редкие формы</a:t>
            </a:r>
            <a:endParaRPr kumimoji="0" lang="en-US" sz="1200" b="1" i="0" u="none" strike="noStrike" kern="1200" cap="none" spc="0" normalizeH="0" baseline="0" noProof="0" dirty="0">
              <a:ln>
                <a:noFill/>
              </a:ln>
              <a:solidFill>
                <a:prstClr val="white"/>
              </a:solidFill>
              <a:effectLst/>
              <a:uLnTx/>
              <a:uFillTx/>
              <a:latin typeface="Arial"/>
              <a:ea typeface="+mn-ea"/>
              <a:cs typeface="+mn-cs"/>
            </a:endParaRPr>
          </a:p>
        </p:txBody>
      </p:sp>
      <p:sp>
        <p:nvSpPr>
          <p:cNvPr id="36" name="Левая круглая скобка 35">
            <a:extLst>
              <a:ext uri="{FF2B5EF4-FFF2-40B4-BE49-F238E27FC236}">
                <a16:creationId xmlns:a16="http://schemas.microsoft.com/office/drawing/2014/main" id="{1EB21C6B-33CB-E562-6667-275EFA6BAE52}"/>
              </a:ext>
            </a:extLst>
          </p:cNvPr>
          <p:cNvSpPr/>
          <p:nvPr/>
        </p:nvSpPr>
        <p:spPr>
          <a:xfrm rot="5400000">
            <a:off x="6107012" y="-1067394"/>
            <a:ext cx="469804" cy="7020299"/>
          </a:xfrm>
          <a:prstGeom prst="leftBracket">
            <a:avLst>
              <a:gd name="adj" fmla="val 0"/>
            </a:avLst>
          </a:prstGeom>
          <a:ln w="25400">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cxnSp>
        <p:nvCxnSpPr>
          <p:cNvPr id="38" name="Прямая со стрелкой 37">
            <a:extLst>
              <a:ext uri="{FF2B5EF4-FFF2-40B4-BE49-F238E27FC236}">
                <a16:creationId xmlns:a16="http://schemas.microsoft.com/office/drawing/2014/main" id="{DCF1B3E1-C685-340E-B75A-E1428BFC9231}"/>
              </a:ext>
            </a:extLst>
          </p:cNvPr>
          <p:cNvCxnSpPr>
            <a:cxnSpLocks/>
            <a:endCxn id="16" idx="0"/>
          </p:cNvCxnSpPr>
          <p:nvPr/>
        </p:nvCxnSpPr>
        <p:spPr>
          <a:xfrm>
            <a:off x="6099044" y="2193731"/>
            <a:ext cx="0" cy="483927"/>
          </a:xfrm>
          <a:prstGeom prst="straightConnector1">
            <a:avLst/>
          </a:prstGeom>
          <a:ln w="25400">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46" name="Прямоугольник 45">
            <a:extLst>
              <a:ext uri="{FF2B5EF4-FFF2-40B4-BE49-F238E27FC236}">
                <a16:creationId xmlns:a16="http://schemas.microsoft.com/office/drawing/2014/main" id="{95187358-981A-4866-C1B5-B5C7EF6BD63B}"/>
              </a:ext>
            </a:extLst>
          </p:cNvPr>
          <p:cNvSpPr/>
          <p:nvPr/>
        </p:nvSpPr>
        <p:spPr>
          <a:xfrm>
            <a:off x="820348" y="3888941"/>
            <a:ext cx="1671204" cy="899584"/>
          </a:xfrm>
          <a:prstGeom prst="rect">
            <a:avLst/>
          </a:prstGeom>
          <a:solidFill>
            <a:schemeClr val="bg2"/>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7" name="Прямоугольник 46">
            <a:extLst>
              <a:ext uri="{FF2B5EF4-FFF2-40B4-BE49-F238E27FC236}">
                <a16:creationId xmlns:a16="http://schemas.microsoft.com/office/drawing/2014/main" id="{24415F54-F156-F5A4-74CB-0E3827D87476}"/>
              </a:ext>
            </a:extLst>
          </p:cNvPr>
          <p:cNvSpPr/>
          <p:nvPr/>
        </p:nvSpPr>
        <p:spPr>
          <a:xfrm>
            <a:off x="2792626" y="3904670"/>
            <a:ext cx="1671204" cy="891772"/>
          </a:xfrm>
          <a:prstGeom prst="rect">
            <a:avLst/>
          </a:prstGeom>
          <a:solidFill>
            <a:schemeClr val="bg2"/>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8" name="Прямоугольник 47">
            <a:extLst>
              <a:ext uri="{FF2B5EF4-FFF2-40B4-BE49-F238E27FC236}">
                <a16:creationId xmlns:a16="http://schemas.microsoft.com/office/drawing/2014/main" id="{022CF77C-65AC-F32A-B61A-3EAA649FAD1E}"/>
              </a:ext>
            </a:extLst>
          </p:cNvPr>
          <p:cNvSpPr/>
          <p:nvPr/>
        </p:nvSpPr>
        <p:spPr>
          <a:xfrm>
            <a:off x="4745868" y="3896857"/>
            <a:ext cx="1888233" cy="891771"/>
          </a:xfrm>
          <a:prstGeom prst="rect">
            <a:avLst/>
          </a:prstGeom>
          <a:solidFill>
            <a:schemeClr val="bg2"/>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9" name="Левая круглая скобка 48">
            <a:extLst>
              <a:ext uri="{FF2B5EF4-FFF2-40B4-BE49-F238E27FC236}">
                <a16:creationId xmlns:a16="http://schemas.microsoft.com/office/drawing/2014/main" id="{ADEA0DD6-2048-0D98-BD73-05A396FBE5C0}"/>
              </a:ext>
            </a:extLst>
          </p:cNvPr>
          <p:cNvSpPr/>
          <p:nvPr/>
        </p:nvSpPr>
        <p:spPr>
          <a:xfrm rot="5400000">
            <a:off x="3482410" y="1793707"/>
            <a:ext cx="277294" cy="3929008"/>
          </a:xfrm>
          <a:prstGeom prst="leftBracket">
            <a:avLst>
              <a:gd name="adj" fmla="val 0"/>
            </a:avLst>
          </a:prstGeom>
          <a:ln w="25400">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cxnSp>
        <p:nvCxnSpPr>
          <p:cNvPr id="50" name="Прямая со стрелкой 49">
            <a:extLst>
              <a:ext uri="{FF2B5EF4-FFF2-40B4-BE49-F238E27FC236}">
                <a16:creationId xmlns:a16="http://schemas.microsoft.com/office/drawing/2014/main" id="{8D21CD6D-7990-C391-5636-23833C57E30D}"/>
              </a:ext>
            </a:extLst>
          </p:cNvPr>
          <p:cNvCxnSpPr>
            <a:cxnSpLocks/>
            <a:stCxn id="49" idx="1"/>
          </p:cNvCxnSpPr>
          <p:nvPr/>
        </p:nvCxnSpPr>
        <p:spPr>
          <a:xfrm>
            <a:off x="3621057" y="3619564"/>
            <a:ext cx="2354" cy="277294"/>
          </a:xfrm>
          <a:prstGeom prst="straightConnector1">
            <a:avLst/>
          </a:prstGeom>
          <a:ln w="25400">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1" name="Прямая со стрелкой 50">
            <a:extLst>
              <a:ext uri="{FF2B5EF4-FFF2-40B4-BE49-F238E27FC236}">
                <a16:creationId xmlns:a16="http://schemas.microsoft.com/office/drawing/2014/main" id="{5DA22543-162A-6A04-89C7-9E162ACA5D4F}"/>
              </a:ext>
            </a:extLst>
          </p:cNvPr>
          <p:cNvCxnSpPr>
            <a:cxnSpLocks/>
          </p:cNvCxnSpPr>
          <p:nvPr/>
        </p:nvCxnSpPr>
        <p:spPr>
          <a:xfrm>
            <a:off x="2831764" y="3382508"/>
            <a:ext cx="1353" cy="225615"/>
          </a:xfrm>
          <a:prstGeom prst="straightConnector1">
            <a:avLst/>
          </a:prstGeom>
          <a:ln w="25400">
            <a:solidFill>
              <a:schemeClr val="accent2"/>
            </a:solidFill>
            <a:tailEnd type="none"/>
          </a:ln>
        </p:spPr>
        <p:style>
          <a:lnRef idx="2">
            <a:schemeClr val="accent1"/>
          </a:lnRef>
          <a:fillRef idx="0">
            <a:schemeClr val="accent1"/>
          </a:fillRef>
          <a:effectRef idx="1">
            <a:schemeClr val="accent1"/>
          </a:effectRef>
          <a:fontRef idx="minor">
            <a:schemeClr val="tx1"/>
          </a:fontRef>
        </p:style>
      </p:cxnSp>
      <p:sp>
        <p:nvSpPr>
          <p:cNvPr id="55" name="TextBox 54">
            <a:extLst>
              <a:ext uri="{FF2B5EF4-FFF2-40B4-BE49-F238E27FC236}">
                <a16:creationId xmlns:a16="http://schemas.microsoft.com/office/drawing/2014/main" id="{076E5FA7-82E1-62CF-CE43-AB10B2B01862}"/>
              </a:ext>
            </a:extLst>
          </p:cNvPr>
          <p:cNvSpPr txBox="1"/>
          <p:nvPr/>
        </p:nvSpPr>
        <p:spPr>
          <a:xfrm>
            <a:off x="824969" y="4407294"/>
            <a:ext cx="165483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Папиллярный </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grpSp>
        <p:nvGrpSpPr>
          <p:cNvPr id="4" name="Группа 3">
            <a:extLst>
              <a:ext uri="{FF2B5EF4-FFF2-40B4-BE49-F238E27FC236}">
                <a16:creationId xmlns:a16="http://schemas.microsoft.com/office/drawing/2014/main" id="{2C7520E8-F5D7-4E30-9C51-30D33A7DE29B}"/>
              </a:ext>
            </a:extLst>
          </p:cNvPr>
          <p:cNvGrpSpPr/>
          <p:nvPr/>
        </p:nvGrpSpPr>
        <p:grpSpPr>
          <a:xfrm>
            <a:off x="845860" y="3936001"/>
            <a:ext cx="1212951" cy="584775"/>
            <a:chOff x="382175" y="3645209"/>
            <a:chExt cx="1212951" cy="584775"/>
          </a:xfrm>
        </p:grpSpPr>
        <p:sp>
          <p:nvSpPr>
            <p:cNvPr id="57" name="TextBox 56">
              <a:extLst>
                <a:ext uri="{FF2B5EF4-FFF2-40B4-BE49-F238E27FC236}">
                  <a16:creationId xmlns:a16="http://schemas.microsoft.com/office/drawing/2014/main" id="{555C040A-F1A1-9984-6E2A-7578A702D824}"/>
                </a:ext>
              </a:extLst>
            </p:cNvPr>
            <p:cNvSpPr txBox="1"/>
            <p:nvPr/>
          </p:nvSpPr>
          <p:spPr>
            <a:xfrm>
              <a:off x="382175" y="3645209"/>
              <a:ext cx="767735" cy="58477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prstClr val="white"/>
                  </a:solidFill>
                  <a:effectLst/>
                  <a:uLnTx/>
                  <a:uFillTx/>
                  <a:latin typeface="Arial"/>
                  <a:ea typeface="+mn-ea"/>
                  <a:cs typeface="+mn-cs"/>
                </a:rPr>
                <a:t>75 </a:t>
              </a:r>
              <a:endParaRPr kumimoji="0" lang="en-US" sz="3200" b="1" i="0" u="none" strike="noStrike" kern="1200" cap="none" spc="0" normalizeH="0" baseline="0" noProof="0" dirty="0">
                <a:ln>
                  <a:noFill/>
                </a:ln>
                <a:solidFill>
                  <a:prstClr val="white"/>
                </a:solidFill>
                <a:effectLst/>
                <a:uLnTx/>
                <a:uFillTx/>
                <a:latin typeface="Arial"/>
                <a:ea typeface="+mn-ea"/>
                <a:cs typeface="+mn-cs"/>
              </a:endParaRPr>
            </a:p>
          </p:txBody>
        </p:sp>
        <p:sp>
          <p:nvSpPr>
            <p:cNvPr id="58" name="TextBox 57">
              <a:extLst>
                <a:ext uri="{FF2B5EF4-FFF2-40B4-BE49-F238E27FC236}">
                  <a16:creationId xmlns:a16="http://schemas.microsoft.com/office/drawing/2014/main" id="{AA72D2B6-A15F-18E1-826E-16F91EA51ACD}"/>
                </a:ext>
              </a:extLst>
            </p:cNvPr>
            <p:cNvSpPr txBox="1"/>
            <p:nvPr/>
          </p:nvSpPr>
          <p:spPr>
            <a:xfrm>
              <a:off x="413871" y="3807304"/>
              <a:ext cx="3292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sp>
          <p:nvSpPr>
            <p:cNvPr id="60" name="TextBox 59">
              <a:extLst>
                <a:ext uri="{FF2B5EF4-FFF2-40B4-BE49-F238E27FC236}">
                  <a16:creationId xmlns:a16="http://schemas.microsoft.com/office/drawing/2014/main" id="{443834C2-E16B-0FC8-8B1C-4802B00C5CFC}"/>
                </a:ext>
              </a:extLst>
            </p:cNvPr>
            <p:cNvSpPr txBox="1"/>
            <p:nvPr/>
          </p:nvSpPr>
          <p:spPr>
            <a:xfrm>
              <a:off x="985526" y="3714277"/>
              <a:ext cx="609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grpSp>
      <p:sp>
        <p:nvSpPr>
          <p:cNvPr id="61" name="TextBox 60">
            <a:extLst>
              <a:ext uri="{FF2B5EF4-FFF2-40B4-BE49-F238E27FC236}">
                <a16:creationId xmlns:a16="http://schemas.microsoft.com/office/drawing/2014/main" id="{383C189B-2864-C839-7F70-408A05D3477B}"/>
              </a:ext>
            </a:extLst>
          </p:cNvPr>
          <p:cNvSpPr txBox="1"/>
          <p:nvPr/>
        </p:nvSpPr>
        <p:spPr>
          <a:xfrm>
            <a:off x="2771763" y="4407294"/>
            <a:ext cx="189783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Фолликулярный </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sp>
        <p:nvSpPr>
          <p:cNvPr id="63" name="TextBox 62">
            <a:extLst>
              <a:ext uri="{FF2B5EF4-FFF2-40B4-BE49-F238E27FC236}">
                <a16:creationId xmlns:a16="http://schemas.microsoft.com/office/drawing/2014/main" id="{3112ED8F-96EF-BE2F-B778-53DC180F072C}"/>
              </a:ext>
            </a:extLst>
          </p:cNvPr>
          <p:cNvSpPr txBox="1"/>
          <p:nvPr/>
        </p:nvSpPr>
        <p:spPr>
          <a:xfrm>
            <a:off x="2761055" y="3927716"/>
            <a:ext cx="767735" cy="58477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prstClr val="white"/>
                </a:solidFill>
                <a:effectLst/>
                <a:uLnTx/>
                <a:uFillTx/>
                <a:latin typeface="Arial"/>
                <a:ea typeface="+mn-ea"/>
                <a:cs typeface="+mn-cs"/>
              </a:rPr>
              <a:t>10 </a:t>
            </a:r>
            <a:endParaRPr kumimoji="0" lang="en-US" sz="3200" b="1" i="0" u="none" strike="noStrike" kern="1200" cap="none" spc="0" normalizeH="0" baseline="0" noProof="0" dirty="0">
              <a:ln>
                <a:noFill/>
              </a:ln>
              <a:solidFill>
                <a:prstClr val="white"/>
              </a:solidFill>
              <a:effectLst/>
              <a:uLnTx/>
              <a:uFillTx/>
              <a:latin typeface="Arial"/>
              <a:ea typeface="+mn-ea"/>
              <a:cs typeface="+mn-cs"/>
            </a:endParaRPr>
          </a:p>
        </p:txBody>
      </p:sp>
      <p:sp>
        <p:nvSpPr>
          <p:cNvPr id="64" name="TextBox 63">
            <a:extLst>
              <a:ext uri="{FF2B5EF4-FFF2-40B4-BE49-F238E27FC236}">
                <a16:creationId xmlns:a16="http://schemas.microsoft.com/office/drawing/2014/main" id="{38A1CB24-3CAD-455D-4CB5-201936BDB01A}"/>
              </a:ext>
            </a:extLst>
          </p:cNvPr>
          <p:cNvSpPr txBox="1"/>
          <p:nvPr/>
        </p:nvSpPr>
        <p:spPr>
          <a:xfrm>
            <a:off x="2805327" y="4096994"/>
            <a:ext cx="3292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sp>
        <p:nvSpPr>
          <p:cNvPr id="66" name="TextBox 65">
            <a:extLst>
              <a:ext uri="{FF2B5EF4-FFF2-40B4-BE49-F238E27FC236}">
                <a16:creationId xmlns:a16="http://schemas.microsoft.com/office/drawing/2014/main" id="{1CB77FCB-B3D8-E5CB-EADB-D15C651A23AA}"/>
              </a:ext>
            </a:extLst>
          </p:cNvPr>
          <p:cNvSpPr txBox="1"/>
          <p:nvPr/>
        </p:nvSpPr>
        <p:spPr>
          <a:xfrm>
            <a:off x="3341646" y="3990716"/>
            <a:ext cx="609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sp>
        <p:nvSpPr>
          <p:cNvPr id="67" name="TextBox 66">
            <a:extLst>
              <a:ext uri="{FF2B5EF4-FFF2-40B4-BE49-F238E27FC236}">
                <a16:creationId xmlns:a16="http://schemas.microsoft.com/office/drawing/2014/main" id="{4AE24FBF-768E-F771-73F3-205FF00BF5BE}"/>
              </a:ext>
            </a:extLst>
          </p:cNvPr>
          <p:cNvSpPr txBox="1"/>
          <p:nvPr/>
        </p:nvSpPr>
        <p:spPr>
          <a:xfrm>
            <a:off x="4775077" y="3949295"/>
            <a:ext cx="106679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Другие</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sp>
        <p:nvSpPr>
          <p:cNvPr id="69" name="TextBox 68">
            <a:extLst>
              <a:ext uri="{FF2B5EF4-FFF2-40B4-BE49-F238E27FC236}">
                <a16:creationId xmlns:a16="http://schemas.microsoft.com/office/drawing/2014/main" id="{D743DEAF-30C9-D945-F29A-2A9A46A25C4F}"/>
              </a:ext>
            </a:extLst>
          </p:cNvPr>
          <p:cNvSpPr txBox="1"/>
          <p:nvPr/>
        </p:nvSpPr>
        <p:spPr>
          <a:xfrm>
            <a:off x="4764301" y="4200090"/>
            <a:ext cx="1959686"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err="1">
                <a:ln>
                  <a:noFill/>
                </a:ln>
                <a:solidFill>
                  <a:prstClr val="white"/>
                </a:solidFill>
                <a:effectLst/>
                <a:uLnTx/>
                <a:uFillTx/>
                <a:latin typeface="Arial"/>
                <a:ea typeface="+mn-ea"/>
                <a:cs typeface="+mn-cs"/>
              </a:rPr>
              <a:t>Низкодифферецированный</a:t>
            </a:r>
            <a:r>
              <a:rPr kumimoji="0" lang="ru-RU" sz="1000" b="0" i="0" u="none" strike="noStrike" kern="1200" cap="none" spc="0" normalizeH="0" baseline="0" noProof="0" dirty="0">
                <a:ln>
                  <a:noFill/>
                </a:ln>
                <a:solidFill>
                  <a:prstClr val="white"/>
                </a:solidFill>
                <a:effectLst/>
                <a:uLnTx/>
                <a:uFillTx/>
                <a:latin typeface="Arial"/>
                <a:ea typeface="+mn-ea"/>
                <a:cs typeface="+mn-cs"/>
              </a:rPr>
              <a:t> Рак из клеток </a:t>
            </a:r>
            <a:r>
              <a:rPr kumimoji="0" lang="ru-RU" sz="1000" b="0" i="0" u="none" strike="noStrike" kern="1200" cap="none" spc="0" normalizeH="0" baseline="0" noProof="0" dirty="0" err="1">
                <a:ln>
                  <a:noFill/>
                </a:ln>
                <a:solidFill>
                  <a:prstClr val="white"/>
                </a:solidFill>
                <a:effectLst/>
                <a:uLnTx/>
                <a:uFillTx/>
                <a:latin typeface="Arial"/>
                <a:ea typeface="+mn-ea"/>
                <a:cs typeface="+mn-cs"/>
              </a:rPr>
              <a:t>Гюртле</a:t>
            </a:r>
            <a:endParaRPr kumimoji="0" lang="ru-RU" sz="10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NIFTP</a:t>
            </a:r>
          </a:p>
        </p:txBody>
      </p:sp>
      <p:sp>
        <p:nvSpPr>
          <p:cNvPr id="70" name="Прямоугольник 69">
            <a:extLst>
              <a:ext uri="{FF2B5EF4-FFF2-40B4-BE49-F238E27FC236}">
                <a16:creationId xmlns:a16="http://schemas.microsoft.com/office/drawing/2014/main" id="{C2AF69ED-6299-276E-FF97-C89C485D656B}"/>
              </a:ext>
            </a:extLst>
          </p:cNvPr>
          <p:cNvSpPr/>
          <p:nvPr/>
        </p:nvSpPr>
        <p:spPr>
          <a:xfrm>
            <a:off x="7798400" y="3883880"/>
            <a:ext cx="1671204" cy="912562"/>
          </a:xfrm>
          <a:prstGeom prst="rect">
            <a:avLst/>
          </a:prstGeom>
          <a:solidFill>
            <a:schemeClr val="accent1">
              <a:lumMod val="75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72" name="Прямоугольник 71">
            <a:extLst>
              <a:ext uri="{FF2B5EF4-FFF2-40B4-BE49-F238E27FC236}">
                <a16:creationId xmlns:a16="http://schemas.microsoft.com/office/drawing/2014/main" id="{80FC4AB3-328C-1B90-8EDC-983361B23468}"/>
              </a:ext>
            </a:extLst>
          </p:cNvPr>
          <p:cNvSpPr/>
          <p:nvPr/>
        </p:nvSpPr>
        <p:spPr>
          <a:xfrm>
            <a:off x="10002947" y="3883879"/>
            <a:ext cx="1671204" cy="912561"/>
          </a:xfrm>
          <a:prstGeom prst="rect">
            <a:avLst/>
          </a:prstGeom>
          <a:solidFill>
            <a:schemeClr val="accent1">
              <a:lumMod val="75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73" name="Левая круглая скобка 72">
            <a:extLst>
              <a:ext uri="{FF2B5EF4-FFF2-40B4-BE49-F238E27FC236}">
                <a16:creationId xmlns:a16="http://schemas.microsoft.com/office/drawing/2014/main" id="{416D201C-B145-0C99-C0A9-F7ADD3D0C457}"/>
              </a:ext>
            </a:extLst>
          </p:cNvPr>
          <p:cNvSpPr/>
          <p:nvPr/>
        </p:nvSpPr>
        <p:spPr>
          <a:xfrm rot="5400000">
            <a:off x="9597169" y="2637300"/>
            <a:ext cx="277294" cy="2212303"/>
          </a:xfrm>
          <a:prstGeom prst="leftBracket">
            <a:avLst>
              <a:gd name="adj" fmla="val 0"/>
            </a:avLst>
          </a:prstGeom>
          <a:ln w="25400">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sp>
        <p:nvSpPr>
          <p:cNvPr id="75" name="TextBox 74">
            <a:extLst>
              <a:ext uri="{FF2B5EF4-FFF2-40B4-BE49-F238E27FC236}">
                <a16:creationId xmlns:a16="http://schemas.microsoft.com/office/drawing/2014/main" id="{E1715C54-2EB0-EBC4-E16F-943CF71ED133}"/>
              </a:ext>
            </a:extLst>
          </p:cNvPr>
          <p:cNvSpPr txBox="1"/>
          <p:nvPr/>
        </p:nvSpPr>
        <p:spPr>
          <a:xfrm>
            <a:off x="7782706" y="4413826"/>
            <a:ext cx="191241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Наследственный</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grpSp>
        <p:nvGrpSpPr>
          <p:cNvPr id="10" name="Группа 9">
            <a:extLst>
              <a:ext uri="{FF2B5EF4-FFF2-40B4-BE49-F238E27FC236}">
                <a16:creationId xmlns:a16="http://schemas.microsoft.com/office/drawing/2014/main" id="{C2349983-BC91-4F38-8A32-4DDA676C3746}"/>
              </a:ext>
            </a:extLst>
          </p:cNvPr>
          <p:cNvGrpSpPr/>
          <p:nvPr/>
        </p:nvGrpSpPr>
        <p:grpSpPr>
          <a:xfrm>
            <a:off x="7748937" y="3928798"/>
            <a:ext cx="1190191" cy="584775"/>
            <a:chOff x="7748937" y="3658242"/>
            <a:chExt cx="1190191" cy="584775"/>
          </a:xfrm>
        </p:grpSpPr>
        <p:sp>
          <p:nvSpPr>
            <p:cNvPr id="76" name="TextBox 75">
              <a:extLst>
                <a:ext uri="{FF2B5EF4-FFF2-40B4-BE49-F238E27FC236}">
                  <a16:creationId xmlns:a16="http://schemas.microsoft.com/office/drawing/2014/main" id="{FA48E5B3-1794-B032-6435-EBC49EAB82E4}"/>
                </a:ext>
              </a:extLst>
            </p:cNvPr>
            <p:cNvSpPr txBox="1"/>
            <p:nvPr/>
          </p:nvSpPr>
          <p:spPr>
            <a:xfrm>
              <a:off x="7748937" y="3658242"/>
              <a:ext cx="767735" cy="58477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prstClr val="white"/>
                  </a:solidFill>
                  <a:effectLst/>
                  <a:uLnTx/>
                  <a:uFillTx/>
                  <a:latin typeface="Arial"/>
                  <a:ea typeface="+mn-ea"/>
                  <a:cs typeface="+mn-cs"/>
                </a:rPr>
                <a:t>25 </a:t>
              </a:r>
              <a:endParaRPr kumimoji="0" lang="en-US" sz="3200" b="1" i="0" u="none" strike="noStrike" kern="1200" cap="none" spc="0" normalizeH="0" baseline="0" noProof="0" dirty="0">
                <a:ln>
                  <a:noFill/>
                </a:ln>
                <a:solidFill>
                  <a:prstClr val="white"/>
                </a:solidFill>
                <a:effectLst/>
                <a:uLnTx/>
                <a:uFillTx/>
                <a:latin typeface="Arial"/>
                <a:ea typeface="+mn-ea"/>
                <a:cs typeface="+mn-cs"/>
              </a:endParaRPr>
            </a:p>
          </p:txBody>
        </p:sp>
        <p:sp>
          <p:nvSpPr>
            <p:cNvPr id="77" name="TextBox 76">
              <a:extLst>
                <a:ext uri="{FF2B5EF4-FFF2-40B4-BE49-F238E27FC236}">
                  <a16:creationId xmlns:a16="http://schemas.microsoft.com/office/drawing/2014/main" id="{A25FAACE-2423-ADA3-C16F-39BE3982C176}"/>
                </a:ext>
              </a:extLst>
            </p:cNvPr>
            <p:cNvSpPr txBox="1"/>
            <p:nvPr/>
          </p:nvSpPr>
          <p:spPr>
            <a:xfrm>
              <a:off x="7793209" y="3827520"/>
              <a:ext cx="3292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sp>
          <p:nvSpPr>
            <p:cNvPr id="78" name="TextBox 77">
              <a:extLst>
                <a:ext uri="{FF2B5EF4-FFF2-40B4-BE49-F238E27FC236}">
                  <a16:creationId xmlns:a16="http://schemas.microsoft.com/office/drawing/2014/main" id="{DC6B46CE-F8C6-D40B-CB06-F3B08050599A}"/>
                </a:ext>
              </a:extLst>
            </p:cNvPr>
            <p:cNvSpPr txBox="1"/>
            <p:nvPr/>
          </p:nvSpPr>
          <p:spPr>
            <a:xfrm>
              <a:off x="8329528" y="3721242"/>
              <a:ext cx="609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grpSp>
      <p:sp>
        <p:nvSpPr>
          <p:cNvPr id="79" name="TextBox 78">
            <a:extLst>
              <a:ext uri="{FF2B5EF4-FFF2-40B4-BE49-F238E27FC236}">
                <a16:creationId xmlns:a16="http://schemas.microsoft.com/office/drawing/2014/main" id="{C84ED8A2-9EDC-7F53-F16A-E6E88C9AA8C9}"/>
              </a:ext>
            </a:extLst>
          </p:cNvPr>
          <p:cNvSpPr txBox="1"/>
          <p:nvPr/>
        </p:nvSpPr>
        <p:spPr>
          <a:xfrm>
            <a:off x="10003480" y="4413826"/>
            <a:ext cx="182081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Спорадический</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grpSp>
        <p:nvGrpSpPr>
          <p:cNvPr id="11" name="Группа 10">
            <a:extLst>
              <a:ext uri="{FF2B5EF4-FFF2-40B4-BE49-F238E27FC236}">
                <a16:creationId xmlns:a16="http://schemas.microsoft.com/office/drawing/2014/main" id="{5416AF85-4831-4F50-BDCD-BC32BDD3614B}"/>
              </a:ext>
            </a:extLst>
          </p:cNvPr>
          <p:cNvGrpSpPr/>
          <p:nvPr/>
        </p:nvGrpSpPr>
        <p:grpSpPr>
          <a:xfrm>
            <a:off x="9920635" y="3922756"/>
            <a:ext cx="1190191" cy="584775"/>
            <a:chOff x="9920635" y="3652200"/>
            <a:chExt cx="1190191" cy="584775"/>
          </a:xfrm>
        </p:grpSpPr>
        <p:sp>
          <p:nvSpPr>
            <p:cNvPr id="80" name="TextBox 79">
              <a:extLst>
                <a:ext uri="{FF2B5EF4-FFF2-40B4-BE49-F238E27FC236}">
                  <a16:creationId xmlns:a16="http://schemas.microsoft.com/office/drawing/2014/main" id="{2010C018-B1E7-7DBD-25DE-F73463CF396E}"/>
                </a:ext>
              </a:extLst>
            </p:cNvPr>
            <p:cNvSpPr txBox="1"/>
            <p:nvPr/>
          </p:nvSpPr>
          <p:spPr>
            <a:xfrm>
              <a:off x="9920635" y="3652200"/>
              <a:ext cx="767735" cy="58477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prstClr val="white"/>
                  </a:solidFill>
                  <a:effectLst/>
                  <a:uLnTx/>
                  <a:uFillTx/>
                  <a:latin typeface="Arial"/>
                  <a:ea typeface="+mn-ea"/>
                  <a:cs typeface="+mn-cs"/>
                </a:rPr>
                <a:t>75 </a:t>
              </a:r>
              <a:endParaRPr kumimoji="0" lang="en-US" sz="3200" b="1" i="0" u="none" strike="noStrike" kern="1200" cap="none" spc="0" normalizeH="0" baseline="0" noProof="0" dirty="0">
                <a:ln>
                  <a:noFill/>
                </a:ln>
                <a:solidFill>
                  <a:prstClr val="white"/>
                </a:solidFill>
                <a:effectLst/>
                <a:uLnTx/>
                <a:uFillTx/>
                <a:latin typeface="Arial"/>
                <a:ea typeface="+mn-ea"/>
                <a:cs typeface="+mn-cs"/>
              </a:endParaRPr>
            </a:p>
          </p:txBody>
        </p:sp>
        <p:sp>
          <p:nvSpPr>
            <p:cNvPr id="81" name="TextBox 80">
              <a:extLst>
                <a:ext uri="{FF2B5EF4-FFF2-40B4-BE49-F238E27FC236}">
                  <a16:creationId xmlns:a16="http://schemas.microsoft.com/office/drawing/2014/main" id="{B2ED8A39-ACE4-1D56-3830-558B98F1DA5D}"/>
                </a:ext>
              </a:extLst>
            </p:cNvPr>
            <p:cNvSpPr txBox="1"/>
            <p:nvPr/>
          </p:nvSpPr>
          <p:spPr>
            <a:xfrm>
              <a:off x="9964907" y="3821478"/>
              <a:ext cx="3292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sp>
          <p:nvSpPr>
            <p:cNvPr id="82" name="TextBox 81">
              <a:extLst>
                <a:ext uri="{FF2B5EF4-FFF2-40B4-BE49-F238E27FC236}">
                  <a16:creationId xmlns:a16="http://schemas.microsoft.com/office/drawing/2014/main" id="{CFAEE7F1-0CFA-F52E-36C2-3D6C829D6464}"/>
                </a:ext>
              </a:extLst>
            </p:cNvPr>
            <p:cNvSpPr txBox="1"/>
            <p:nvPr/>
          </p:nvSpPr>
          <p:spPr>
            <a:xfrm>
              <a:off x="10501226" y="3715200"/>
              <a:ext cx="6096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a:t>
              </a:r>
            </a:p>
          </p:txBody>
        </p:sp>
      </p:grpSp>
      <p:sp>
        <p:nvSpPr>
          <p:cNvPr id="83" name="Прямоугольник 82">
            <a:extLst>
              <a:ext uri="{FF2B5EF4-FFF2-40B4-BE49-F238E27FC236}">
                <a16:creationId xmlns:a16="http://schemas.microsoft.com/office/drawing/2014/main" id="{3162D9EF-3233-2BA1-9134-F329256127ED}"/>
              </a:ext>
            </a:extLst>
          </p:cNvPr>
          <p:cNvSpPr/>
          <p:nvPr/>
        </p:nvSpPr>
        <p:spPr>
          <a:xfrm>
            <a:off x="6931656" y="5303348"/>
            <a:ext cx="1471611" cy="430887"/>
          </a:xfrm>
          <a:prstGeom prst="rect">
            <a:avLst/>
          </a:prstGeom>
          <a:solidFill>
            <a:schemeClr val="bg1">
              <a:alpha val="92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4" name="TextBox 83">
            <a:extLst>
              <a:ext uri="{FF2B5EF4-FFF2-40B4-BE49-F238E27FC236}">
                <a16:creationId xmlns:a16="http://schemas.microsoft.com/office/drawing/2014/main" id="{D9A30796-7714-86E0-0932-DD9FC0AA6237}"/>
              </a:ext>
            </a:extLst>
          </p:cNvPr>
          <p:cNvSpPr txBox="1"/>
          <p:nvPr/>
        </p:nvSpPr>
        <p:spPr>
          <a:xfrm>
            <a:off x="7213745" y="5364902"/>
            <a:ext cx="106679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685097"/>
                </a:solidFill>
                <a:effectLst/>
                <a:uLnTx/>
                <a:uFillTx/>
                <a:latin typeface="Arial"/>
                <a:ea typeface="+mn-ea"/>
                <a:cs typeface="+mn-cs"/>
              </a:rPr>
              <a:t>МЭН2</a:t>
            </a:r>
            <a:r>
              <a:rPr kumimoji="0" lang="en-US" sz="1400" b="1" i="0" u="none" strike="noStrike" kern="1200" cap="none" spc="0" normalizeH="0" baseline="0" noProof="0" dirty="0">
                <a:ln>
                  <a:noFill/>
                </a:ln>
                <a:solidFill>
                  <a:srgbClr val="685097"/>
                </a:solidFill>
                <a:effectLst/>
                <a:uLnTx/>
                <a:uFillTx/>
                <a:latin typeface="Arial"/>
                <a:ea typeface="+mn-ea"/>
                <a:cs typeface="+mn-cs"/>
              </a:rPr>
              <a:t>a</a:t>
            </a:r>
            <a:r>
              <a:rPr kumimoji="0" lang="ru-RU" sz="1400" b="1" i="0" u="none" strike="noStrike" kern="1200" cap="none" spc="0" normalizeH="0" baseline="0" noProof="0" dirty="0">
                <a:ln>
                  <a:noFill/>
                </a:ln>
                <a:solidFill>
                  <a:srgbClr val="685097"/>
                </a:solidFill>
                <a:effectLst/>
                <a:uLnTx/>
                <a:uFillTx/>
                <a:latin typeface="Arial"/>
                <a:ea typeface="+mn-ea"/>
                <a:cs typeface="+mn-cs"/>
              </a:rPr>
              <a:t>*</a:t>
            </a:r>
            <a:endParaRPr kumimoji="0" lang="en-US" sz="1400" b="1" i="0" u="none" strike="noStrike" kern="1200" cap="none" spc="0" normalizeH="0" baseline="0" noProof="0" dirty="0">
              <a:ln>
                <a:noFill/>
              </a:ln>
              <a:solidFill>
                <a:srgbClr val="685097"/>
              </a:solidFill>
              <a:effectLst/>
              <a:uLnTx/>
              <a:uFillTx/>
              <a:latin typeface="Arial"/>
              <a:ea typeface="+mn-ea"/>
              <a:cs typeface="+mn-cs"/>
            </a:endParaRPr>
          </a:p>
        </p:txBody>
      </p:sp>
      <p:sp>
        <p:nvSpPr>
          <p:cNvPr id="85" name="Прямоугольник 84">
            <a:extLst>
              <a:ext uri="{FF2B5EF4-FFF2-40B4-BE49-F238E27FC236}">
                <a16:creationId xmlns:a16="http://schemas.microsoft.com/office/drawing/2014/main" id="{72D2D203-6A43-CCBA-6EC0-698C56206C76}"/>
              </a:ext>
            </a:extLst>
          </p:cNvPr>
          <p:cNvSpPr/>
          <p:nvPr/>
        </p:nvSpPr>
        <p:spPr>
          <a:xfrm>
            <a:off x="8798562" y="5301290"/>
            <a:ext cx="1471611" cy="430887"/>
          </a:xfrm>
          <a:prstGeom prst="rect">
            <a:avLst/>
          </a:prstGeom>
          <a:solidFill>
            <a:schemeClr val="bg1">
              <a:alpha val="92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6" name="TextBox 85">
            <a:extLst>
              <a:ext uri="{FF2B5EF4-FFF2-40B4-BE49-F238E27FC236}">
                <a16:creationId xmlns:a16="http://schemas.microsoft.com/office/drawing/2014/main" id="{49CCEAA0-BFA8-1C86-9C72-9FEC5DF199AF}"/>
              </a:ext>
            </a:extLst>
          </p:cNvPr>
          <p:cNvSpPr txBox="1"/>
          <p:nvPr/>
        </p:nvSpPr>
        <p:spPr>
          <a:xfrm>
            <a:off x="9080651" y="5364902"/>
            <a:ext cx="106679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685097"/>
                </a:solidFill>
                <a:effectLst/>
                <a:uLnTx/>
                <a:uFillTx/>
                <a:latin typeface="Arial"/>
                <a:ea typeface="+mn-ea"/>
                <a:cs typeface="+mn-cs"/>
              </a:rPr>
              <a:t>МЭН2</a:t>
            </a:r>
            <a:r>
              <a:rPr kumimoji="0" lang="en-US" sz="1400" b="1" i="0" u="none" strike="noStrike" kern="1200" cap="none" spc="0" normalizeH="0" baseline="0" noProof="0" dirty="0">
                <a:ln>
                  <a:noFill/>
                </a:ln>
                <a:solidFill>
                  <a:srgbClr val="685097"/>
                </a:solidFill>
                <a:effectLst/>
                <a:uLnTx/>
                <a:uFillTx/>
                <a:latin typeface="Arial"/>
                <a:ea typeface="+mn-ea"/>
                <a:cs typeface="+mn-cs"/>
              </a:rPr>
              <a:t>b</a:t>
            </a:r>
            <a:r>
              <a:rPr kumimoji="0" lang="ru-RU" sz="1400" b="1" i="0" u="none" strike="noStrike" kern="1200" cap="none" spc="0" normalizeH="0" baseline="30000" noProof="0" dirty="0">
                <a:ln>
                  <a:noFill/>
                </a:ln>
                <a:solidFill>
                  <a:srgbClr val="685097"/>
                </a:solidFill>
                <a:effectLst/>
                <a:uLnTx/>
                <a:uFillTx/>
                <a:latin typeface="Arial"/>
                <a:ea typeface="+mn-ea"/>
                <a:cs typeface="+mn-cs"/>
              </a:rPr>
              <a:t>†</a:t>
            </a:r>
            <a:endParaRPr kumimoji="0" lang="en-US" sz="1400" b="1" i="0" u="none" strike="noStrike" kern="1200" cap="none" spc="0" normalizeH="0" baseline="30000" noProof="0" dirty="0">
              <a:ln>
                <a:noFill/>
              </a:ln>
              <a:solidFill>
                <a:srgbClr val="685097"/>
              </a:solidFill>
              <a:effectLst/>
              <a:uLnTx/>
              <a:uFillTx/>
              <a:latin typeface="Arial"/>
              <a:ea typeface="+mn-ea"/>
              <a:cs typeface="+mn-cs"/>
            </a:endParaRPr>
          </a:p>
        </p:txBody>
      </p:sp>
      <p:sp>
        <p:nvSpPr>
          <p:cNvPr id="87" name="Левая круглая скобка 86">
            <a:extLst>
              <a:ext uri="{FF2B5EF4-FFF2-40B4-BE49-F238E27FC236}">
                <a16:creationId xmlns:a16="http://schemas.microsoft.com/office/drawing/2014/main" id="{C6C746DF-2A38-935C-DE74-BB5EAF3AB652}"/>
              </a:ext>
            </a:extLst>
          </p:cNvPr>
          <p:cNvSpPr/>
          <p:nvPr/>
        </p:nvSpPr>
        <p:spPr>
          <a:xfrm rot="5400000">
            <a:off x="8500769" y="4199564"/>
            <a:ext cx="277294" cy="1917091"/>
          </a:xfrm>
          <a:prstGeom prst="leftBracket">
            <a:avLst>
              <a:gd name="adj" fmla="val 0"/>
            </a:avLst>
          </a:prstGeom>
          <a:ln w="25400">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71616"/>
              </a:solidFill>
              <a:effectLst/>
              <a:uLnTx/>
              <a:uFillTx/>
              <a:latin typeface="Arial"/>
              <a:ea typeface="+mn-ea"/>
              <a:cs typeface="+mn-cs"/>
            </a:endParaRPr>
          </a:p>
        </p:txBody>
      </p:sp>
      <p:cxnSp>
        <p:nvCxnSpPr>
          <p:cNvPr id="88" name="Прямая со стрелкой 87">
            <a:extLst>
              <a:ext uri="{FF2B5EF4-FFF2-40B4-BE49-F238E27FC236}">
                <a16:creationId xmlns:a16="http://schemas.microsoft.com/office/drawing/2014/main" id="{B7247F54-7245-A58D-7959-074DB05E8F5F}"/>
              </a:ext>
            </a:extLst>
          </p:cNvPr>
          <p:cNvCxnSpPr>
            <a:cxnSpLocks/>
          </p:cNvCxnSpPr>
          <p:nvPr/>
        </p:nvCxnSpPr>
        <p:spPr>
          <a:xfrm>
            <a:off x="8636352" y="4797163"/>
            <a:ext cx="0" cy="216090"/>
          </a:xfrm>
          <a:prstGeom prst="straightConnector1">
            <a:avLst/>
          </a:prstGeom>
          <a:ln w="25400">
            <a:solidFill>
              <a:schemeClr val="accent2"/>
            </a:solidFill>
            <a:tailEnd type="none"/>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06B60D37-7052-55F5-5B4E-1AC3B2C1AEC6}"/>
              </a:ext>
            </a:extLst>
          </p:cNvPr>
          <p:cNvSpPr txBox="1"/>
          <p:nvPr/>
        </p:nvSpPr>
        <p:spPr>
          <a:xfrm>
            <a:off x="5437853" y="2728584"/>
            <a:ext cx="2020562" cy="55399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white"/>
                </a:solidFill>
                <a:effectLst/>
                <a:uLnTx/>
                <a:uFillTx/>
                <a:latin typeface="Arial"/>
                <a:ea typeface="+mn-ea"/>
                <a:cs typeface="+mn-cs"/>
              </a:rPr>
              <a:t>Анапластический</a:t>
            </a:r>
          </a:p>
          <a:p>
            <a:pPr algn="r">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(АРЩЖ)</a:t>
            </a:r>
            <a:endParaRPr kumimoji="0" lang="en-US" sz="1400" b="1" i="0" u="none" strike="noStrike" kern="1200" cap="none" spc="0" normalizeH="0" baseline="0" noProof="0" dirty="0">
              <a:ln>
                <a:noFill/>
              </a:ln>
              <a:solidFill>
                <a:prstClr val="white"/>
              </a:solidFill>
              <a:effectLst/>
              <a:uLnTx/>
              <a:uFillTx/>
              <a:latin typeface="Arial"/>
              <a:ea typeface="+mn-ea"/>
              <a:cs typeface="+mn-cs"/>
            </a:endParaRPr>
          </a:p>
        </p:txBody>
      </p:sp>
      <p:sp>
        <p:nvSpPr>
          <p:cNvPr id="9" name="TextBox 8">
            <a:extLst>
              <a:ext uri="{FF2B5EF4-FFF2-40B4-BE49-F238E27FC236}">
                <a16:creationId xmlns:a16="http://schemas.microsoft.com/office/drawing/2014/main" id="{51A3DB26-C532-23C6-B501-04635AA5E2C3}"/>
              </a:ext>
            </a:extLst>
          </p:cNvPr>
          <p:cNvSpPr txBox="1"/>
          <p:nvPr/>
        </p:nvSpPr>
        <p:spPr>
          <a:xfrm>
            <a:off x="9378523" y="2728584"/>
            <a:ext cx="1896745" cy="55399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white"/>
                </a:solidFill>
                <a:effectLst/>
                <a:uLnTx/>
                <a:uFillTx/>
                <a:latin typeface="Arial"/>
                <a:ea typeface="+mn-ea"/>
                <a:cs typeface="+mn-cs"/>
              </a:rPr>
              <a:t>Медуллярный </a:t>
            </a:r>
          </a:p>
          <a:p>
            <a:pPr algn="r">
              <a:defRPr/>
            </a:pPr>
            <a:r>
              <a:rPr kumimoji="0" lang="ru-RU" sz="1400" b="1" i="0" u="none" strike="noStrike" kern="1200" cap="none" spc="0" normalizeH="0" baseline="0" noProof="0" dirty="0">
                <a:ln>
                  <a:noFill/>
                </a:ln>
                <a:solidFill>
                  <a:prstClr val="white"/>
                </a:solidFill>
                <a:effectLst/>
                <a:uLnTx/>
                <a:uFillTx/>
                <a:latin typeface="Arial"/>
                <a:ea typeface="+mn-ea"/>
                <a:cs typeface="+mn-cs"/>
              </a:rPr>
              <a:t>(МРЩЖ) </a:t>
            </a:r>
            <a:endParaRPr kumimoji="0" lang="en-US" sz="1600" b="1" i="0" u="none" strike="noStrike" kern="1200" cap="none" spc="0" normalizeH="0" baseline="0" noProof="0" dirty="0">
              <a:ln>
                <a:noFill/>
              </a:ln>
              <a:solidFill>
                <a:prstClr val="white"/>
              </a:solidFill>
              <a:effectLst/>
              <a:uLnTx/>
              <a:uFillTx/>
              <a:latin typeface="Arial"/>
              <a:ea typeface="+mn-ea"/>
              <a:cs typeface="+mn-cs"/>
            </a:endParaRPr>
          </a:p>
        </p:txBody>
      </p:sp>
      <p:sp>
        <p:nvSpPr>
          <p:cNvPr id="62" name="TextBox 61">
            <a:extLst>
              <a:ext uri="{FF2B5EF4-FFF2-40B4-BE49-F238E27FC236}">
                <a16:creationId xmlns:a16="http://schemas.microsoft.com/office/drawing/2014/main" id="{07CC23B5-EDA2-434E-A382-6F3356D09943}"/>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Классификация </a:t>
            </a:r>
            <a:r>
              <a:rPr lang="ru-RU" sz="1400" kern="0" dirty="0">
                <a:solidFill>
                  <a:schemeClr val="bg1">
                    <a:lumMod val="95000"/>
                  </a:schemeClr>
                </a:solidFill>
                <a:latin typeface="+mj-lt"/>
                <a:cs typeface="Arial" panose="020B0604020202020204" pitchFamily="34" charset="0"/>
                <a:sym typeface="Poppins Medium"/>
              </a:rPr>
              <a:t>РЩЖ</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pic>
        <p:nvPicPr>
          <p:cNvPr id="15" name="Рисунок 14">
            <a:extLst>
              <a:ext uri="{FF2B5EF4-FFF2-40B4-BE49-F238E27FC236}">
                <a16:creationId xmlns:a16="http://schemas.microsoft.com/office/drawing/2014/main" id="{368815D0-DD0D-014B-8F8B-595C63666851}"/>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87251" y="1493388"/>
            <a:ext cx="621586" cy="621586"/>
          </a:xfrm>
          <a:prstGeom prst="rect">
            <a:avLst/>
          </a:prstGeom>
        </p:spPr>
      </p:pic>
      <p:sp>
        <p:nvSpPr>
          <p:cNvPr id="3" name="Прямоугольник 2">
            <a:extLst>
              <a:ext uri="{FF2B5EF4-FFF2-40B4-BE49-F238E27FC236}">
                <a16:creationId xmlns:a16="http://schemas.microsoft.com/office/drawing/2014/main" id="{81C3B943-159D-68BA-639A-94B27B5A0A5C}"/>
              </a:ext>
            </a:extLst>
          </p:cNvPr>
          <p:cNvSpPr/>
          <p:nvPr/>
        </p:nvSpPr>
        <p:spPr>
          <a:xfrm>
            <a:off x="7798400" y="2467627"/>
            <a:ext cx="3866334" cy="119038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rgbClr val="FFFFFF"/>
              </a:solidFill>
              <a:cs typeface="Arial"/>
            </a:endParaRPr>
          </a:p>
        </p:txBody>
      </p:sp>
    </p:spTree>
    <p:custDataLst>
      <p:tags r:id="rId1"/>
    </p:custDataLst>
    <p:extLst>
      <p:ext uri="{BB962C8B-B14F-4D97-AF65-F5344CB8AC3E}">
        <p14:creationId xmlns:p14="http://schemas.microsoft.com/office/powerpoint/2010/main" val="308068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3F89BABE-AF93-C353-9608-53DACFE8422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Слайд think-cell" r:id="rId3" imgW="306" imgH="306" progId="TCLayout.ActiveDocument.1">
                  <p:embed/>
                </p:oleObj>
              </mc:Choice>
              <mc:Fallback>
                <p:oleObj name="Слайд think-cell" r:id="rId3" imgW="306" imgH="306" progId="TCLayout.ActiveDocument.1">
                  <p:embed/>
                  <p:pic>
                    <p:nvPicPr>
                      <p:cNvPr id="10" name="think-cell data - do not delete" hidden="1">
                        <a:extLst>
                          <a:ext uri="{FF2B5EF4-FFF2-40B4-BE49-F238E27FC236}">
                            <a16:creationId xmlns:a16="http://schemas.microsoft.com/office/drawing/2014/main" id="{3F89BABE-AF93-C353-9608-53DACFE8422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Заголовок 1">
            <a:extLst>
              <a:ext uri="{FF2B5EF4-FFF2-40B4-BE49-F238E27FC236}">
                <a16:creationId xmlns:a16="http://schemas.microsoft.com/office/drawing/2014/main" id="{2EC7C286-A19D-F7AF-CFD7-EDA50DC044A7}"/>
              </a:ext>
            </a:extLst>
          </p:cNvPr>
          <p:cNvSpPr>
            <a:spLocks noGrp="1"/>
          </p:cNvSpPr>
          <p:nvPr>
            <p:ph type="title"/>
          </p:nvPr>
        </p:nvSpPr>
        <p:spPr/>
        <p:txBody>
          <a:bodyPr vert="horz"/>
          <a:lstStyle/>
          <a:p>
            <a:r>
              <a:rPr lang="ru-RU" sz="2800" spc="0" dirty="0">
                <a:highlight>
                  <a:srgbClr val="000000">
                    <a:alpha val="0"/>
                  </a:srgbClr>
                </a:highlight>
              </a:rPr>
              <a:t>Доступные методы лечения</a:t>
            </a:r>
            <a:endParaRPr lang="en-US" sz="2800" spc="0" dirty="0">
              <a:highlight>
                <a:srgbClr val="000000">
                  <a:alpha val="0"/>
                </a:srgbClr>
              </a:highlight>
            </a:endParaRPr>
          </a:p>
        </p:txBody>
      </p:sp>
      <p:sp>
        <p:nvSpPr>
          <p:cNvPr id="58" name="Shape 11286">
            <a:extLst>
              <a:ext uri="{FF2B5EF4-FFF2-40B4-BE49-F238E27FC236}">
                <a16:creationId xmlns:a16="http://schemas.microsoft.com/office/drawing/2014/main" id="{1BC5F6CC-2C41-E5F9-F754-C547A47F95E0}"/>
              </a:ext>
            </a:extLst>
          </p:cNvPr>
          <p:cNvSpPr/>
          <p:nvPr/>
        </p:nvSpPr>
        <p:spPr>
          <a:xfrm>
            <a:off x="4195770" y="4630078"/>
            <a:ext cx="5765727" cy="9698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38" y="21600"/>
                </a:lnTo>
                <a:lnTo>
                  <a:pt x="21600" y="0"/>
                </a:lnTo>
                <a:lnTo>
                  <a:pt x="0" y="0"/>
                </a:lnTo>
                <a:close/>
              </a:path>
            </a:pathLst>
          </a:custGeom>
          <a:solidFill>
            <a:srgbClr val="828F2C"/>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sp>
        <p:nvSpPr>
          <p:cNvPr id="62" name="Shape 11287">
            <a:extLst>
              <a:ext uri="{FF2B5EF4-FFF2-40B4-BE49-F238E27FC236}">
                <a16:creationId xmlns:a16="http://schemas.microsoft.com/office/drawing/2014/main" id="{811ECE20-8C62-CFC6-A933-D89618FDB04D}"/>
              </a:ext>
            </a:extLst>
          </p:cNvPr>
          <p:cNvSpPr/>
          <p:nvPr/>
        </p:nvSpPr>
        <p:spPr>
          <a:xfrm>
            <a:off x="3191318" y="4789021"/>
            <a:ext cx="1230351" cy="969842"/>
          </a:xfrm>
          <a:prstGeom prst="rect">
            <a:avLst/>
          </a:prstGeom>
          <a:solidFill>
            <a:srgbClr val="828F2C"/>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grpSp>
        <p:nvGrpSpPr>
          <p:cNvPr id="63" name="Group 11290">
            <a:extLst>
              <a:ext uri="{FF2B5EF4-FFF2-40B4-BE49-F238E27FC236}">
                <a16:creationId xmlns:a16="http://schemas.microsoft.com/office/drawing/2014/main" id="{F0775154-1699-57A0-0218-926C8FA4813F}"/>
              </a:ext>
            </a:extLst>
          </p:cNvPr>
          <p:cNvGrpSpPr/>
          <p:nvPr/>
        </p:nvGrpSpPr>
        <p:grpSpPr>
          <a:xfrm>
            <a:off x="3191892" y="4631892"/>
            <a:ext cx="1653948" cy="1126971"/>
            <a:chOff x="0" y="0"/>
            <a:chExt cx="1707247" cy="1475759"/>
          </a:xfrm>
        </p:grpSpPr>
        <p:sp>
          <p:nvSpPr>
            <p:cNvPr id="64" name="Shape 11288">
              <a:extLst>
                <a:ext uri="{FF2B5EF4-FFF2-40B4-BE49-F238E27FC236}">
                  <a16:creationId xmlns:a16="http://schemas.microsoft.com/office/drawing/2014/main" id="{F436262F-A32A-16C4-4844-DFAD273CBF57}"/>
                </a:ext>
              </a:extLst>
            </p:cNvPr>
            <p:cNvSpPr/>
            <p:nvPr/>
          </p:nvSpPr>
          <p:spPr>
            <a:xfrm>
              <a:off x="0" y="2171"/>
              <a:ext cx="1705861" cy="20244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356" y="621"/>
                  </a:lnTo>
                  <a:lnTo>
                    <a:pt x="21600" y="0"/>
                  </a:lnTo>
                  <a:lnTo>
                    <a:pt x="15922" y="21488"/>
                  </a:lnTo>
                  <a:lnTo>
                    <a:pt x="0" y="21600"/>
                  </a:lnTo>
                  <a:close/>
                </a:path>
              </a:pathLst>
            </a:custGeom>
            <a:solidFill>
              <a:srgbClr val="52560D"/>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65" name="Shape 11289">
              <a:extLst>
                <a:ext uri="{FF2B5EF4-FFF2-40B4-BE49-F238E27FC236}">
                  <a16:creationId xmlns:a16="http://schemas.microsoft.com/office/drawing/2014/main" id="{EE30546B-D658-D676-BE60-4A9016DA7449}"/>
                </a:ext>
              </a:extLst>
            </p:cNvPr>
            <p:cNvSpPr/>
            <p:nvPr/>
          </p:nvSpPr>
          <p:spPr>
            <a:xfrm>
              <a:off x="1262747" y="0"/>
              <a:ext cx="444501" cy="1475760"/>
            </a:xfrm>
            <a:custGeom>
              <a:avLst/>
              <a:gdLst/>
              <a:ahLst/>
              <a:cxnLst>
                <a:cxn ang="0">
                  <a:pos x="wd2" y="hd2"/>
                </a:cxn>
                <a:cxn ang="5400000">
                  <a:pos x="wd2" y="hd2"/>
                </a:cxn>
                <a:cxn ang="10800000">
                  <a:pos x="wd2" y="hd2"/>
                </a:cxn>
                <a:cxn ang="16200000">
                  <a:pos x="wd2" y="hd2"/>
                </a:cxn>
              </a:cxnLst>
              <a:rect l="0" t="0" r="r" b="b"/>
              <a:pathLst>
                <a:path w="21600" h="21600" extrusionOk="0">
                  <a:moveTo>
                    <a:pt x="0" y="2947"/>
                  </a:moveTo>
                  <a:lnTo>
                    <a:pt x="21600" y="0"/>
                  </a:lnTo>
                  <a:lnTo>
                    <a:pt x="21217" y="18539"/>
                  </a:lnTo>
                  <a:lnTo>
                    <a:pt x="0" y="21600"/>
                  </a:lnTo>
                  <a:lnTo>
                    <a:pt x="0" y="2947"/>
                  </a:lnTo>
                  <a:close/>
                </a:path>
              </a:pathLst>
            </a:custGeom>
            <a:solidFill>
              <a:srgbClr val="52560D"/>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grpSp>
      <p:sp>
        <p:nvSpPr>
          <p:cNvPr id="56" name="Shape 11295">
            <a:extLst>
              <a:ext uri="{FF2B5EF4-FFF2-40B4-BE49-F238E27FC236}">
                <a16:creationId xmlns:a16="http://schemas.microsoft.com/office/drawing/2014/main" id="{D06AFF25-8782-A17E-D90D-86550C9CE9CE}"/>
              </a:ext>
            </a:extLst>
          </p:cNvPr>
          <p:cNvSpPr/>
          <p:nvPr/>
        </p:nvSpPr>
        <p:spPr>
          <a:xfrm>
            <a:off x="5066581" y="4728946"/>
            <a:ext cx="4512399" cy="7369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593"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marL="0" marR="0" lvl="0" indent="0" algn="l" defTabSz="5842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FFFFFF"/>
                </a:solidFill>
                <a:effectLst/>
                <a:uLnTx/>
                <a:uFillTx/>
                <a:latin typeface="Arial"/>
                <a:sym typeface="Helvetica Neue Light"/>
              </a:rPr>
              <a:t>Дистанционная лучевая терапия</a:t>
            </a:r>
          </a:p>
        </p:txBody>
      </p:sp>
      <p:sp>
        <p:nvSpPr>
          <p:cNvPr id="47" name="Shape 11299">
            <a:extLst>
              <a:ext uri="{FF2B5EF4-FFF2-40B4-BE49-F238E27FC236}">
                <a16:creationId xmlns:a16="http://schemas.microsoft.com/office/drawing/2014/main" id="{3DD84848-8E62-B82C-63F4-9D6567929446}"/>
              </a:ext>
            </a:extLst>
          </p:cNvPr>
          <p:cNvSpPr/>
          <p:nvPr/>
        </p:nvSpPr>
        <p:spPr>
          <a:xfrm>
            <a:off x="3814361" y="2690401"/>
            <a:ext cx="6147137" cy="9698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38" y="21600"/>
                </a:lnTo>
                <a:lnTo>
                  <a:pt x="21600" y="0"/>
                </a:lnTo>
                <a:lnTo>
                  <a:pt x="0" y="0"/>
                </a:lnTo>
                <a:close/>
              </a:path>
            </a:pathLst>
          </a:custGeom>
          <a:solidFill>
            <a:srgbClr val="00698F"/>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171616"/>
              </a:solidFill>
              <a:effectLst/>
              <a:uLnTx/>
              <a:uFillTx/>
              <a:latin typeface="Arial"/>
              <a:ea typeface="+mn-ea"/>
              <a:cs typeface="+mn-cs"/>
            </a:endParaRPr>
          </a:p>
        </p:txBody>
      </p:sp>
      <p:sp>
        <p:nvSpPr>
          <p:cNvPr id="51" name="Shape 11300">
            <a:extLst>
              <a:ext uri="{FF2B5EF4-FFF2-40B4-BE49-F238E27FC236}">
                <a16:creationId xmlns:a16="http://schemas.microsoft.com/office/drawing/2014/main" id="{EC57B6F0-4D14-5D81-5EE9-87DD85BA9946}"/>
              </a:ext>
            </a:extLst>
          </p:cNvPr>
          <p:cNvSpPr/>
          <p:nvPr/>
        </p:nvSpPr>
        <p:spPr>
          <a:xfrm>
            <a:off x="2399459" y="2678140"/>
            <a:ext cx="1230350" cy="969842"/>
          </a:xfrm>
          <a:prstGeom prst="rect">
            <a:avLst/>
          </a:prstGeom>
          <a:solidFill>
            <a:srgbClr val="00698F"/>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52" name="Shape 11301">
            <a:extLst>
              <a:ext uri="{FF2B5EF4-FFF2-40B4-BE49-F238E27FC236}">
                <a16:creationId xmlns:a16="http://schemas.microsoft.com/office/drawing/2014/main" id="{1F22DFCA-4EEB-5E46-530E-F51AC4160CC8}"/>
              </a:ext>
            </a:extLst>
          </p:cNvPr>
          <p:cNvSpPr/>
          <p:nvPr/>
        </p:nvSpPr>
        <p:spPr>
          <a:xfrm>
            <a:off x="3629809" y="2677655"/>
            <a:ext cx="335799" cy="9890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74"/>
                </a:lnTo>
                <a:lnTo>
                  <a:pt x="21205" y="21600"/>
                </a:lnTo>
                <a:lnTo>
                  <a:pt x="0" y="21513"/>
                </a:lnTo>
                <a:lnTo>
                  <a:pt x="0" y="0"/>
                </a:lnTo>
                <a:close/>
              </a:path>
            </a:pathLst>
          </a:custGeom>
          <a:solidFill>
            <a:srgbClr val="002F5F"/>
          </a:solidFill>
          <a:ln w="12700" cap="flat">
            <a:solidFill>
              <a:srgbClr val="002F5F"/>
            </a:solid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sp>
        <p:nvSpPr>
          <p:cNvPr id="53" name="Shape 11302">
            <a:extLst>
              <a:ext uri="{FF2B5EF4-FFF2-40B4-BE49-F238E27FC236}">
                <a16:creationId xmlns:a16="http://schemas.microsoft.com/office/drawing/2014/main" id="{42F8A6F3-2CB6-6043-AEFE-E55518A2ABE6}"/>
              </a:ext>
            </a:extLst>
          </p:cNvPr>
          <p:cNvSpPr/>
          <p:nvPr/>
        </p:nvSpPr>
        <p:spPr>
          <a:xfrm>
            <a:off x="2408162" y="3645922"/>
            <a:ext cx="1637081" cy="26038"/>
          </a:xfrm>
          <a:custGeom>
            <a:avLst/>
            <a:gdLst/>
            <a:ahLst/>
            <a:cxnLst>
              <a:cxn ang="0">
                <a:pos x="wd2" y="hd2"/>
              </a:cxn>
              <a:cxn ang="5400000">
                <a:pos x="wd2" y="hd2"/>
              </a:cxn>
              <a:cxn ang="10800000">
                <a:pos x="wd2" y="hd2"/>
              </a:cxn>
              <a:cxn ang="16200000">
                <a:pos x="wd2" y="hd2"/>
              </a:cxn>
            </a:cxnLst>
            <a:rect l="0" t="0" r="r" b="b"/>
            <a:pathLst>
              <a:path w="21600" h="21600" extrusionOk="0">
                <a:moveTo>
                  <a:pt x="16060" y="0"/>
                </a:moveTo>
                <a:lnTo>
                  <a:pt x="0" y="2485"/>
                </a:lnTo>
                <a:lnTo>
                  <a:pt x="10122" y="21600"/>
                </a:lnTo>
                <a:lnTo>
                  <a:pt x="21600" y="19095"/>
                </a:lnTo>
                <a:lnTo>
                  <a:pt x="16060" y="0"/>
                </a:lnTo>
                <a:close/>
              </a:path>
            </a:pathLst>
          </a:custGeom>
          <a:solidFill>
            <a:srgbClr val="002F5F"/>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40" name="Shape 11307">
            <a:extLst>
              <a:ext uri="{FF2B5EF4-FFF2-40B4-BE49-F238E27FC236}">
                <a16:creationId xmlns:a16="http://schemas.microsoft.com/office/drawing/2014/main" id="{32F99285-6F3F-4462-C01D-530D83B65B77}"/>
              </a:ext>
            </a:extLst>
          </p:cNvPr>
          <p:cNvSpPr/>
          <p:nvPr/>
        </p:nvSpPr>
        <p:spPr>
          <a:xfrm>
            <a:off x="3814359" y="1720563"/>
            <a:ext cx="6147139" cy="9698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38" y="21600"/>
                </a:lnTo>
                <a:lnTo>
                  <a:pt x="21600" y="0"/>
                </a:lnTo>
                <a:lnTo>
                  <a:pt x="0" y="0"/>
                </a:lnTo>
                <a:close/>
              </a:path>
            </a:pathLst>
          </a:custGeom>
          <a:solidFill>
            <a:srgbClr val="652C91"/>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44" name="Shape 11308">
            <a:extLst>
              <a:ext uri="{FF2B5EF4-FFF2-40B4-BE49-F238E27FC236}">
                <a16:creationId xmlns:a16="http://schemas.microsoft.com/office/drawing/2014/main" id="{E9BEC204-338D-9F05-CF27-0FBFFBB50EE0}"/>
              </a:ext>
            </a:extLst>
          </p:cNvPr>
          <p:cNvSpPr/>
          <p:nvPr/>
        </p:nvSpPr>
        <p:spPr>
          <a:xfrm>
            <a:off x="2116476" y="1565389"/>
            <a:ext cx="1230354" cy="969841"/>
          </a:xfrm>
          <a:prstGeom prst="rect">
            <a:avLst/>
          </a:prstGeom>
          <a:solidFill>
            <a:srgbClr val="652C91"/>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sp>
        <p:nvSpPr>
          <p:cNvPr id="45" name="Shape 11309">
            <a:extLst>
              <a:ext uri="{FF2B5EF4-FFF2-40B4-BE49-F238E27FC236}">
                <a16:creationId xmlns:a16="http://schemas.microsoft.com/office/drawing/2014/main" id="{8D1D9085-8CE4-5A5C-39C0-44E88DD04206}"/>
              </a:ext>
            </a:extLst>
          </p:cNvPr>
          <p:cNvSpPr/>
          <p:nvPr/>
        </p:nvSpPr>
        <p:spPr>
          <a:xfrm>
            <a:off x="3346132" y="1565521"/>
            <a:ext cx="473098" cy="1127371"/>
          </a:xfrm>
          <a:custGeom>
            <a:avLst/>
            <a:gdLst/>
            <a:ahLst/>
            <a:cxnLst>
              <a:cxn ang="0">
                <a:pos x="wd2" y="hd2"/>
              </a:cxn>
              <a:cxn ang="5400000">
                <a:pos x="wd2" y="hd2"/>
              </a:cxn>
              <a:cxn ang="10800000">
                <a:pos x="wd2" y="hd2"/>
              </a:cxn>
              <a:cxn ang="16200000">
                <a:pos x="wd2" y="hd2"/>
              </a:cxn>
            </a:cxnLst>
            <a:rect l="0" t="0" r="r" b="b"/>
            <a:pathLst>
              <a:path w="21600" h="21600" extrusionOk="0">
                <a:moveTo>
                  <a:pt x="21503" y="3047"/>
                </a:moveTo>
                <a:lnTo>
                  <a:pt x="0" y="0"/>
                </a:lnTo>
                <a:lnTo>
                  <a:pt x="0" y="18556"/>
                </a:lnTo>
                <a:lnTo>
                  <a:pt x="21600" y="21600"/>
                </a:lnTo>
                <a:lnTo>
                  <a:pt x="21503" y="3047"/>
                </a:lnTo>
                <a:close/>
              </a:path>
            </a:pathLst>
          </a:custGeom>
          <a:solidFill>
            <a:schemeClr val="accent1">
              <a:lumMod val="7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46" name="Shape 11310">
            <a:extLst>
              <a:ext uri="{FF2B5EF4-FFF2-40B4-BE49-F238E27FC236}">
                <a16:creationId xmlns:a16="http://schemas.microsoft.com/office/drawing/2014/main" id="{36DDF5A9-F1DE-87F3-F2C7-81012DD63B7B}"/>
              </a:ext>
            </a:extLst>
          </p:cNvPr>
          <p:cNvSpPr/>
          <p:nvPr/>
        </p:nvSpPr>
        <p:spPr>
          <a:xfrm>
            <a:off x="2119031" y="2534242"/>
            <a:ext cx="1705218" cy="156476"/>
          </a:xfrm>
          <a:custGeom>
            <a:avLst/>
            <a:gdLst/>
            <a:ahLst/>
            <a:cxnLst>
              <a:cxn ang="0">
                <a:pos x="wd2" y="hd2"/>
              </a:cxn>
              <a:cxn ang="5400000">
                <a:pos x="wd2" y="hd2"/>
              </a:cxn>
              <a:cxn ang="10800000">
                <a:pos x="wd2" y="hd2"/>
              </a:cxn>
              <a:cxn ang="16200000">
                <a:pos x="wd2" y="hd2"/>
              </a:cxn>
            </a:cxnLst>
            <a:rect l="0" t="0" r="r" b="b"/>
            <a:pathLst>
              <a:path w="21600" h="21600" extrusionOk="0">
                <a:moveTo>
                  <a:pt x="15605" y="0"/>
                </a:moveTo>
                <a:lnTo>
                  <a:pt x="0" y="162"/>
                </a:lnTo>
                <a:lnTo>
                  <a:pt x="7999" y="21465"/>
                </a:lnTo>
                <a:lnTo>
                  <a:pt x="21600" y="21600"/>
                </a:lnTo>
                <a:lnTo>
                  <a:pt x="15605" y="0"/>
                </a:lnTo>
                <a:close/>
              </a:path>
            </a:pathLst>
          </a:custGeom>
          <a:solidFill>
            <a:schemeClr val="accent1">
              <a:lumMod val="7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grpSp>
        <p:nvGrpSpPr>
          <p:cNvPr id="37" name="Group 11317">
            <a:extLst>
              <a:ext uri="{FF2B5EF4-FFF2-40B4-BE49-F238E27FC236}">
                <a16:creationId xmlns:a16="http://schemas.microsoft.com/office/drawing/2014/main" id="{6E317EAE-8C19-9A60-E758-37B8CEC3C87C}"/>
              </a:ext>
            </a:extLst>
          </p:cNvPr>
          <p:cNvGrpSpPr/>
          <p:nvPr/>
        </p:nvGrpSpPr>
        <p:grpSpPr>
          <a:xfrm>
            <a:off x="4030496" y="1842946"/>
            <a:ext cx="5539218" cy="776963"/>
            <a:chOff x="0" y="-1"/>
            <a:chExt cx="5717727" cy="1017427"/>
          </a:xfrm>
        </p:grpSpPr>
        <p:sp>
          <p:nvSpPr>
            <p:cNvPr id="38" name="Shape 11315">
              <a:extLst>
                <a:ext uri="{FF2B5EF4-FFF2-40B4-BE49-F238E27FC236}">
                  <a16:creationId xmlns:a16="http://schemas.microsoft.com/office/drawing/2014/main" id="{4D6E05EF-37F2-D32B-5B8E-4A05CE8A7F42}"/>
                </a:ext>
              </a:extLst>
            </p:cNvPr>
            <p:cNvSpPr/>
            <p:nvPr/>
          </p:nvSpPr>
          <p:spPr>
            <a:xfrm>
              <a:off x="0" y="-1"/>
              <a:ext cx="5717727" cy="10174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800"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marL="0" marR="0" lvl="0" indent="0" algn="l" defTabSz="5842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FFFFFF"/>
                  </a:solidFill>
                  <a:effectLst/>
                  <a:uLnTx/>
                  <a:uFillTx/>
                  <a:latin typeface="Arial"/>
                  <a:sym typeface="Helvetica Neue Light"/>
                </a:rPr>
                <a:t>Хирургическое лечение</a:t>
              </a:r>
            </a:p>
          </p:txBody>
        </p:sp>
        <p:sp>
          <p:nvSpPr>
            <p:cNvPr id="39" name="Shape 11316">
              <a:extLst>
                <a:ext uri="{FF2B5EF4-FFF2-40B4-BE49-F238E27FC236}">
                  <a16:creationId xmlns:a16="http://schemas.microsoft.com/office/drawing/2014/main" id="{FEF70D06-304D-A26C-C920-D4D24A341699}"/>
                </a:ext>
              </a:extLst>
            </p:cNvPr>
            <p:cNvSpPr/>
            <p:nvPr/>
          </p:nvSpPr>
          <p:spPr>
            <a:xfrm>
              <a:off x="0" y="442372"/>
              <a:ext cx="5489127" cy="5661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567"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20000"/>
                </a:lnSpc>
                <a:spcBef>
                  <a:spcPts val="1000"/>
                </a:spcBef>
                <a:defRPr sz="1600">
                  <a:solidFill>
                    <a:srgbClr val="FFFFFF"/>
                  </a:solidFill>
                  <a:latin typeface="Helvetica Neue Light"/>
                  <a:ea typeface="Helvetica Neue Light"/>
                  <a:cs typeface="Helvetica Neue Light"/>
                  <a:sym typeface="Helvetica Neue Light"/>
                </a:defRPr>
              </a:lvl1pPr>
            </a:lstStyle>
            <a:p>
              <a:pPr marL="0" marR="0" lvl="0" indent="0" algn="l" defTabSz="584200" rtl="0" eaLnBrk="1" fontAlgn="auto" latinLnBrk="0" hangingPunct="1">
                <a:lnSpc>
                  <a:spcPct val="120000"/>
                </a:lnSpc>
                <a:spcBef>
                  <a:spcPts val="1000"/>
                </a:spcBef>
                <a:spcAft>
                  <a:spcPts val="0"/>
                </a:spcAft>
                <a:buClrTx/>
                <a:buSzTx/>
                <a:buFontTx/>
                <a:buNone/>
                <a:tabLst/>
                <a:defRPr/>
              </a:pPr>
              <a:endParaRPr kumimoji="0" sz="1600" b="0" i="0" u="none" strike="noStrike" kern="1200" cap="none" spc="0" normalizeH="0" baseline="0" noProof="0" dirty="0">
                <a:ln>
                  <a:noFill/>
                </a:ln>
                <a:solidFill>
                  <a:srgbClr val="FFFFFF"/>
                </a:solidFill>
                <a:effectLst/>
                <a:uLnTx/>
                <a:uFillTx/>
                <a:latin typeface="Arial"/>
                <a:sym typeface="Helvetica Neue Light"/>
              </a:endParaRPr>
            </a:p>
          </p:txBody>
        </p:sp>
      </p:grpSp>
      <p:sp>
        <p:nvSpPr>
          <p:cNvPr id="34" name="Shape 11319">
            <a:extLst>
              <a:ext uri="{FF2B5EF4-FFF2-40B4-BE49-F238E27FC236}">
                <a16:creationId xmlns:a16="http://schemas.microsoft.com/office/drawing/2014/main" id="{33103FA5-9A50-C271-078A-D733AD014416}"/>
              </a:ext>
            </a:extLst>
          </p:cNvPr>
          <p:cNvSpPr/>
          <p:nvPr/>
        </p:nvSpPr>
        <p:spPr>
          <a:xfrm>
            <a:off x="4175063" y="2747545"/>
            <a:ext cx="5173188" cy="8175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722"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marL="0" marR="0" lvl="0" indent="0" algn="l" defTabSz="5842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FFFFFF"/>
                </a:solidFill>
                <a:effectLst/>
                <a:uLnTx/>
                <a:uFillTx/>
                <a:latin typeface="Arial"/>
                <a:sym typeface="Helvetica Neue Light"/>
              </a:rPr>
              <a:t>Радиойодтерапия</a:t>
            </a:r>
            <a:endParaRPr kumimoji="0" sz="2000" b="0" i="0" u="none" strike="noStrike" kern="1200" cap="all" spc="0" normalizeH="0" baseline="0" noProof="0" dirty="0">
              <a:ln>
                <a:noFill/>
              </a:ln>
              <a:solidFill>
                <a:srgbClr val="FFFFFF"/>
              </a:solidFill>
              <a:effectLst/>
              <a:uLnTx/>
              <a:uFillTx/>
              <a:latin typeface="Arial"/>
              <a:sym typeface="Helvetica Neue Light"/>
            </a:endParaRPr>
          </a:p>
        </p:txBody>
      </p:sp>
      <p:sp>
        <p:nvSpPr>
          <p:cNvPr id="24" name="Shape 11323">
            <a:extLst>
              <a:ext uri="{FF2B5EF4-FFF2-40B4-BE49-F238E27FC236}">
                <a16:creationId xmlns:a16="http://schemas.microsoft.com/office/drawing/2014/main" id="{9163254E-8E6E-C3A1-A03F-E3B5CD3DDDB9}"/>
              </a:ext>
            </a:extLst>
          </p:cNvPr>
          <p:cNvSpPr/>
          <p:nvPr/>
        </p:nvSpPr>
        <p:spPr>
          <a:xfrm>
            <a:off x="3814362" y="3660239"/>
            <a:ext cx="6147135" cy="9698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38" y="21600"/>
                </a:lnTo>
                <a:lnTo>
                  <a:pt x="21600" y="0"/>
                </a:lnTo>
                <a:lnTo>
                  <a:pt x="0" y="0"/>
                </a:lnTo>
                <a:close/>
              </a:path>
            </a:pathLst>
          </a:custGeom>
          <a:solidFill>
            <a:srgbClr val="DB6348"/>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28" name="Shape 11324">
            <a:extLst>
              <a:ext uri="{FF2B5EF4-FFF2-40B4-BE49-F238E27FC236}">
                <a16:creationId xmlns:a16="http://schemas.microsoft.com/office/drawing/2014/main" id="{6E207833-2C91-C271-0251-550B9FA8F71B}"/>
              </a:ext>
            </a:extLst>
          </p:cNvPr>
          <p:cNvSpPr/>
          <p:nvPr/>
        </p:nvSpPr>
        <p:spPr>
          <a:xfrm>
            <a:off x="2780868" y="3739710"/>
            <a:ext cx="1230352" cy="969843"/>
          </a:xfrm>
          <a:prstGeom prst="rect">
            <a:avLst/>
          </a:prstGeom>
          <a:solidFill>
            <a:srgbClr val="DB6348"/>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171616"/>
              </a:solidFill>
              <a:effectLst/>
              <a:uLnTx/>
              <a:uFillTx/>
              <a:latin typeface="Arial"/>
              <a:ea typeface="+mn-ea"/>
              <a:cs typeface="+mn-cs"/>
            </a:endParaRPr>
          </a:p>
        </p:txBody>
      </p:sp>
      <p:sp>
        <p:nvSpPr>
          <p:cNvPr id="29" name="Shape 11325">
            <a:extLst>
              <a:ext uri="{FF2B5EF4-FFF2-40B4-BE49-F238E27FC236}">
                <a16:creationId xmlns:a16="http://schemas.microsoft.com/office/drawing/2014/main" id="{FB5F85E7-627D-DB14-264B-65A1D1447F83}"/>
              </a:ext>
            </a:extLst>
          </p:cNvPr>
          <p:cNvSpPr/>
          <p:nvPr/>
        </p:nvSpPr>
        <p:spPr>
          <a:xfrm>
            <a:off x="4005235" y="3660466"/>
            <a:ext cx="428558" cy="1050010"/>
          </a:xfrm>
          <a:custGeom>
            <a:avLst/>
            <a:gdLst/>
            <a:ahLst/>
            <a:cxnLst>
              <a:cxn ang="0">
                <a:pos x="wd2" y="hd2"/>
              </a:cxn>
              <a:cxn ang="5400000">
                <a:pos x="wd2" y="hd2"/>
              </a:cxn>
              <a:cxn ang="10800000">
                <a:pos x="wd2" y="hd2"/>
              </a:cxn>
              <a:cxn ang="16200000">
                <a:pos x="wd2" y="hd2"/>
              </a:cxn>
            </a:cxnLst>
            <a:rect l="0" t="0" r="r" b="b"/>
            <a:pathLst>
              <a:path w="21600" h="21600" extrusionOk="0">
                <a:moveTo>
                  <a:pt x="0" y="1617"/>
                </a:moveTo>
                <a:lnTo>
                  <a:pt x="21600" y="0"/>
                </a:lnTo>
                <a:lnTo>
                  <a:pt x="21215" y="19998"/>
                </a:lnTo>
                <a:lnTo>
                  <a:pt x="159" y="21600"/>
                </a:lnTo>
                <a:lnTo>
                  <a:pt x="0" y="1617"/>
                </a:lnTo>
                <a:close/>
              </a:path>
            </a:pathLst>
          </a:custGeom>
          <a:solidFill>
            <a:srgbClr val="A63F24"/>
          </a:solidFill>
          <a:ln w="12700" cap="flat">
            <a:noFill/>
            <a:miter lim="400000"/>
          </a:ln>
          <a:effectLst/>
        </p:spPr>
        <p:txBody>
          <a:bodyPr wrap="square" lIns="0" tIns="0" rIns="0" bIns="0"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sp>
        <p:nvSpPr>
          <p:cNvPr id="30" name="Shape 11326">
            <a:extLst>
              <a:ext uri="{FF2B5EF4-FFF2-40B4-BE49-F238E27FC236}">
                <a16:creationId xmlns:a16="http://schemas.microsoft.com/office/drawing/2014/main" id="{371F35A7-87DA-8D54-B06D-ABDC90035F27}"/>
              </a:ext>
            </a:extLst>
          </p:cNvPr>
          <p:cNvSpPr/>
          <p:nvPr/>
        </p:nvSpPr>
        <p:spPr>
          <a:xfrm>
            <a:off x="2780868" y="3662138"/>
            <a:ext cx="1656390" cy="77573"/>
          </a:xfrm>
          <a:custGeom>
            <a:avLst/>
            <a:gdLst/>
            <a:ahLst/>
            <a:cxnLst>
              <a:cxn ang="0">
                <a:pos x="wd2" y="hd2"/>
              </a:cxn>
              <a:cxn ang="5400000">
                <a:pos x="wd2" y="hd2"/>
              </a:cxn>
              <a:cxn ang="10800000">
                <a:pos x="wd2" y="hd2"/>
              </a:cxn>
              <a:cxn ang="16200000">
                <a:pos x="wd2" y="hd2"/>
              </a:cxn>
            </a:cxnLst>
            <a:rect l="0" t="0" r="r" b="b"/>
            <a:pathLst>
              <a:path w="21600" h="21600" extrusionOk="0">
                <a:moveTo>
                  <a:pt x="0" y="21374"/>
                </a:moveTo>
                <a:lnTo>
                  <a:pt x="5433" y="530"/>
                </a:lnTo>
                <a:lnTo>
                  <a:pt x="21600" y="0"/>
                </a:lnTo>
                <a:lnTo>
                  <a:pt x="16085" y="21600"/>
                </a:lnTo>
                <a:lnTo>
                  <a:pt x="0" y="21374"/>
                </a:lnTo>
                <a:close/>
              </a:path>
            </a:pathLst>
          </a:custGeom>
          <a:solidFill>
            <a:srgbClr val="A63F24"/>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71616"/>
              </a:solidFill>
              <a:effectLst/>
              <a:uLnTx/>
              <a:uFillTx/>
              <a:latin typeface="Arial"/>
              <a:ea typeface="+mn-ea"/>
              <a:cs typeface="+mn-cs"/>
            </a:endParaRPr>
          </a:p>
        </p:txBody>
      </p:sp>
      <p:grpSp>
        <p:nvGrpSpPr>
          <p:cNvPr id="21" name="Group 11333">
            <a:extLst>
              <a:ext uri="{FF2B5EF4-FFF2-40B4-BE49-F238E27FC236}">
                <a16:creationId xmlns:a16="http://schemas.microsoft.com/office/drawing/2014/main" id="{C9105FC8-E396-8371-6232-E7919F8EA3FA}"/>
              </a:ext>
            </a:extLst>
          </p:cNvPr>
          <p:cNvGrpSpPr/>
          <p:nvPr/>
        </p:nvGrpSpPr>
        <p:grpSpPr>
          <a:xfrm>
            <a:off x="4575461" y="3820842"/>
            <a:ext cx="4949835" cy="691892"/>
            <a:chOff x="-56840" y="67270"/>
            <a:chExt cx="5109351" cy="906026"/>
          </a:xfrm>
        </p:grpSpPr>
        <p:sp>
          <p:nvSpPr>
            <p:cNvPr id="22" name="Shape 11331">
              <a:extLst>
                <a:ext uri="{FF2B5EF4-FFF2-40B4-BE49-F238E27FC236}">
                  <a16:creationId xmlns:a16="http://schemas.microsoft.com/office/drawing/2014/main" id="{5A68CA13-CD77-885F-462C-7971AB098F05}"/>
                </a:ext>
              </a:extLst>
            </p:cNvPr>
            <p:cNvSpPr/>
            <p:nvPr/>
          </p:nvSpPr>
          <p:spPr>
            <a:xfrm>
              <a:off x="0" y="67270"/>
              <a:ext cx="5052511" cy="4469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672"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marL="0" marR="0" lvl="0" indent="0" algn="l" defTabSz="5842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FFFFFF"/>
                  </a:solidFill>
                  <a:effectLst/>
                  <a:uLnTx/>
                  <a:uFillTx/>
                  <a:latin typeface="Arial"/>
                  <a:sym typeface="Helvetica Neue Light"/>
                </a:rPr>
                <a:t>Лекарственная терапия</a:t>
              </a:r>
            </a:p>
          </p:txBody>
        </p:sp>
        <p:sp>
          <p:nvSpPr>
            <p:cNvPr id="23" name="Shape 11332">
              <a:extLst>
                <a:ext uri="{FF2B5EF4-FFF2-40B4-BE49-F238E27FC236}">
                  <a16:creationId xmlns:a16="http://schemas.microsoft.com/office/drawing/2014/main" id="{356A0F02-F3EA-A01D-F860-7355BA601E79}"/>
                </a:ext>
              </a:extLst>
            </p:cNvPr>
            <p:cNvSpPr/>
            <p:nvPr/>
          </p:nvSpPr>
          <p:spPr>
            <a:xfrm>
              <a:off x="-56840" y="563077"/>
              <a:ext cx="4768424" cy="4102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0353" y="21600"/>
                  </a:lnTo>
                  <a:lnTo>
                    <a:pt x="0" y="2160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20000"/>
                </a:lnSpc>
                <a:spcBef>
                  <a:spcPts val="1000"/>
                </a:spcBef>
                <a:defRPr sz="1600">
                  <a:solidFill>
                    <a:srgbClr val="FFFFFF"/>
                  </a:solidFill>
                  <a:latin typeface="Helvetica Neue Light"/>
                  <a:ea typeface="Helvetica Neue Light"/>
                  <a:cs typeface="Helvetica Neue Light"/>
                  <a:sym typeface="Helvetica Neue Light"/>
                </a:defRPr>
              </a:lvl1pPr>
            </a:lstStyle>
            <a:p>
              <a:pPr marL="285750" marR="0" lvl="0" indent="-285750" algn="l" defTabSz="5842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ru-RU" sz="1600" b="1" i="0" u="none" strike="noStrike" kern="1200" cap="none" spc="0" normalizeH="0" baseline="0" noProof="0" dirty="0" err="1">
                  <a:ln>
                    <a:noFill/>
                  </a:ln>
                  <a:solidFill>
                    <a:srgbClr val="FFFFFF"/>
                  </a:solidFill>
                  <a:effectLst/>
                  <a:uLnTx/>
                  <a:uFillTx/>
                  <a:latin typeface="Arial"/>
                  <a:sym typeface="Helvetica Neue Light"/>
                </a:rPr>
                <a:t>Таргетная</a:t>
              </a:r>
              <a:r>
                <a:rPr kumimoji="0" lang="ru-RU" sz="1600" b="1" i="0" u="none" strike="noStrike" kern="1200" cap="none" spc="0" normalizeH="0" baseline="0" noProof="0" dirty="0">
                  <a:ln>
                    <a:noFill/>
                  </a:ln>
                  <a:solidFill>
                    <a:srgbClr val="FFFFFF"/>
                  </a:solidFill>
                  <a:effectLst/>
                  <a:uLnTx/>
                  <a:uFillTx/>
                  <a:latin typeface="Arial"/>
                  <a:sym typeface="Helvetica Neue Light"/>
                </a:rPr>
                <a:t> терапия</a:t>
              </a:r>
            </a:p>
          </p:txBody>
        </p:sp>
      </p:grpSp>
      <p:pic>
        <p:nvPicPr>
          <p:cNvPr id="67" name="Рисунок 66">
            <a:extLst>
              <a:ext uri="{FF2B5EF4-FFF2-40B4-BE49-F238E27FC236}">
                <a16:creationId xmlns:a16="http://schemas.microsoft.com/office/drawing/2014/main" id="{311A7A14-90E4-D35B-65B4-5C042926A63C}"/>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57967" y="1693332"/>
            <a:ext cx="664635" cy="664635"/>
          </a:xfrm>
          <a:prstGeom prst="rect">
            <a:avLst/>
          </a:prstGeom>
        </p:spPr>
      </p:pic>
      <p:pic>
        <p:nvPicPr>
          <p:cNvPr id="114" name="Рисунок 113">
            <a:extLst>
              <a:ext uri="{FF2B5EF4-FFF2-40B4-BE49-F238E27FC236}">
                <a16:creationId xmlns:a16="http://schemas.microsoft.com/office/drawing/2014/main" id="{E754AFC1-193A-A709-D4CC-04297D9FA305}"/>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54401" y="4961468"/>
            <a:ext cx="685800" cy="685800"/>
          </a:xfrm>
          <a:prstGeom prst="rect">
            <a:avLst/>
          </a:prstGeom>
        </p:spPr>
      </p:pic>
      <p:pic>
        <p:nvPicPr>
          <p:cNvPr id="116" name="Рисунок 115">
            <a:extLst>
              <a:ext uri="{FF2B5EF4-FFF2-40B4-BE49-F238E27FC236}">
                <a16:creationId xmlns:a16="http://schemas.microsoft.com/office/drawing/2014/main" id="{60752E88-7892-EF23-931D-A66F04B15C89}"/>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22601" y="3894668"/>
            <a:ext cx="660399" cy="660399"/>
          </a:xfrm>
          <a:prstGeom prst="rect">
            <a:avLst/>
          </a:prstGeom>
        </p:spPr>
      </p:pic>
      <p:pic>
        <p:nvPicPr>
          <p:cNvPr id="118" name="Рисунок 117">
            <a:extLst>
              <a:ext uri="{FF2B5EF4-FFF2-40B4-BE49-F238E27FC236}">
                <a16:creationId xmlns:a16="http://schemas.microsoft.com/office/drawing/2014/main" id="{8A0557F6-143C-399C-BB1F-34FF9BE2B8AA}"/>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734735" y="2878669"/>
            <a:ext cx="601132" cy="601132"/>
          </a:xfrm>
          <a:prstGeom prst="rect">
            <a:avLst/>
          </a:prstGeom>
        </p:spPr>
      </p:pic>
      <p:sp>
        <p:nvSpPr>
          <p:cNvPr id="120" name="TextBox 119">
            <a:extLst>
              <a:ext uri="{FF2B5EF4-FFF2-40B4-BE49-F238E27FC236}">
                <a16:creationId xmlns:a16="http://schemas.microsoft.com/office/drawing/2014/main" id="{FCA099CA-6DE3-6F47-D7FF-379242BA5289}"/>
              </a:ext>
            </a:extLst>
          </p:cNvPr>
          <p:cNvSpPr txBox="1"/>
          <p:nvPr/>
        </p:nvSpPr>
        <p:spPr>
          <a:xfrm>
            <a:off x="6940954" y="4196348"/>
            <a:ext cx="4615666" cy="33855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600" b="1" i="0" u="none" strike="noStrike" kern="1200" cap="none" spc="0" normalizeH="0" baseline="0" noProof="0" dirty="0">
                <a:ln>
                  <a:noFill/>
                </a:ln>
                <a:solidFill>
                  <a:prstClr val="white"/>
                </a:solidFill>
                <a:effectLst/>
                <a:uLnTx/>
                <a:uFillTx/>
                <a:latin typeface="Arial"/>
                <a:ea typeface="+mn-ea"/>
                <a:cs typeface="+mn-cs"/>
              </a:rPr>
              <a:t>Химиотерапия</a:t>
            </a:r>
            <a:endParaRPr kumimoji="0" lang="en-US" sz="1600" b="0" i="0" u="none" strike="noStrike" kern="1200" cap="none" spc="0" normalizeH="0" baseline="0" noProof="0" dirty="0">
              <a:ln>
                <a:noFill/>
              </a:ln>
              <a:solidFill>
                <a:prstClr val="white"/>
              </a:solidFill>
              <a:effectLst/>
              <a:uLnTx/>
              <a:uFillTx/>
              <a:latin typeface="Arial"/>
              <a:ea typeface="+mn-ea"/>
              <a:cs typeface="+mn-cs"/>
            </a:endParaRPr>
          </a:p>
        </p:txBody>
      </p:sp>
      <p:sp>
        <p:nvSpPr>
          <p:cNvPr id="48" name="TextBox 47">
            <a:extLst>
              <a:ext uri="{FF2B5EF4-FFF2-40B4-BE49-F238E27FC236}">
                <a16:creationId xmlns:a16="http://schemas.microsoft.com/office/drawing/2014/main" id="{4153FF70-CAD6-CD43-93E7-36604EB76FF0}"/>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rPr>
              <a:t>Подходы к терапии</a:t>
            </a:r>
            <a:endParaRPr kumimoji="0" lang="en-US"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endParaRPr>
          </a:p>
        </p:txBody>
      </p:sp>
      <p:sp>
        <p:nvSpPr>
          <p:cNvPr id="3" name="TextBox 2">
            <a:extLst>
              <a:ext uri="{FF2B5EF4-FFF2-40B4-BE49-F238E27FC236}">
                <a16:creationId xmlns:a16="http://schemas.microsoft.com/office/drawing/2014/main" id="{4AA7A8ED-2D6E-BF61-523E-A947F1678333}"/>
              </a:ext>
            </a:extLst>
          </p:cNvPr>
          <p:cNvSpPr txBox="1"/>
          <p:nvPr/>
        </p:nvSpPr>
        <p:spPr>
          <a:xfrm>
            <a:off x="644615" y="6215498"/>
            <a:ext cx="11575156" cy="523220"/>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171616"/>
                </a:solidFill>
                <a:effectLst/>
                <a:highlight>
                  <a:srgbClr val="FFFFFF"/>
                </a:highlight>
                <a:uLnTx/>
                <a:uFillTx/>
                <a:latin typeface="Arial"/>
                <a:ea typeface="+mn-ea"/>
                <a:cs typeface="+mn-cs"/>
              </a:rPr>
              <a:t>1.Filetti S, et </a:t>
            </a:r>
            <a:r>
              <a:rPr kumimoji="0" lang="en-US" sz="700" b="0" i="0" u="none" strike="noStrike" kern="1200" cap="none" spc="0" normalizeH="0" baseline="0" noProof="0" dirty="0" err="1">
                <a:ln>
                  <a:noFill/>
                </a:ln>
                <a:solidFill>
                  <a:srgbClr val="171616"/>
                </a:solidFill>
                <a:effectLst/>
                <a:highlight>
                  <a:srgbClr val="FFFFFF"/>
                </a:highlight>
                <a:uLnTx/>
                <a:uFillTx/>
                <a:latin typeface="Arial"/>
                <a:ea typeface="+mn-ea"/>
                <a:cs typeface="+mn-cs"/>
              </a:rPr>
              <a:t>al$ESMO</a:t>
            </a:r>
            <a:r>
              <a:rPr kumimoji="0" lang="en-US" sz="700" b="0" i="0" u="none" strike="noStrike" kern="1200" cap="none" spc="0" normalizeH="0" baseline="0" noProof="0" dirty="0">
                <a:ln>
                  <a:noFill/>
                </a:ln>
                <a:solidFill>
                  <a:srgbClr val="171616"/>
                </a:solidFill>
                <a:effectLst/>
                <a:highlight>
                  <a:srgbClr val="FFFFFF"/>
                </a:highlight>
                <a:uLnTx/>
                <a:uFillTx/>
                <a:latin typeface="Arial"/>
                <a:ea typeface="+mn-ea"/>
                <a:cs typeface="+mn-cs"/>
              </a:rPr>
              <a:t> Clinical Practice Guideline update on the use of systemic therapy in advanced thyroid cancer. Ann Oncol. 2022 Jul;33(7):674-684. </a:t>
            </a:r>
            <a:r>
              <a:rPr kumimoji="0" lang="en-US" sz="700" b="0" i="0" u="none" strike="noStrike" kern="1200" cap="none" spc="0" normalizeH="0" baseline="0" noProof="0" dirty="0" err="1">
                <a:ln>
                  <a:noFill/>
                </a:ln>
                <a:solidFill>
                  <a:srgbClr val="171616"/>
                </a:solidFill>
                <a:effectLst/>
                <a:highlight>
                  <a:srgbClr val="FFFFFF"/>
                </a:highlight>
                <a:uLnTx/>
                <a:uFillTx/>
                <a:latin typeface="Arial"/>
                <a:ea typeface="+mn-ea"/>
                <a:cs typeface="+mn-cs"/>
              </a:rPr>
              <a:t>doi</a:t>
            </a:r>
            <a:r>
              <a:rPr kumimoji="0" lang="en-US" sz="700" b="0" i="0" u="none" strike="noStrike" kern="1200" cap="none" spc="0" normalizeH="0" baseline="0" noProof="0" dirty="0">
                <a:ln>
                  <a:noFill/>
                </a:ln>
                <a:solidFill>
                  <a:srgbClr val="171616"/>
                </a:solidFill>
                <a:effectLst/>
                <a:highlight>
                  <a:srgbClr val="FFFFFF"/>
                </a:highlight>
                <a:uLnTx/>
                <a:uFillTx/>
                <a:latin typeface="Arial"/>
                <a:ea typeface="+mn-ea"/>
                <a:cs typeface="+mn-cs"/>
              </a:rPr>
              <a:t>: 10.1016/j.annonc.2022.04.009. </a:t>
            </a:r>
            <a:r>
              <a:rPr kumimoji="0" lang="en-US" sz="700" b="0" i="0" u="none" strike="noStrike" kern="1200" cap="none" spc="0" normalizeH="0" baseline="0" noProof="0" dirty="0" err="1">
                <a:ln>
                  <a:noFill/>
                </a:ln>
                <a:solidFill>
                  <a:srgbClr val="171616"/>
                </a:solidFill>
                <a:effectLst/>
                <a:highlight>
                  <a:srgbClr val="FFFFFF"/>
                </a:highlight>
                <a:uLnTx/>
                <a:uFillTx/>
                <a:latin typeface="Arial"/>
                <a:ea typeface="+mn-ea"/>
                <a:cs typeface="+mn-cs"/>
              </a:rPr>
              <a:t>Epub</a:t>
            </a:r>
            <a:r>
              <a:rPr kumimoji="0" lang="en-US" sz="700" b="0" i="0" u="none" strike="noStrike" kern="1200" cap="none" spc="0" normalizeH="0" baseline="0" noProof="0" dirty="0">
                <a:ln>
                  <a:noFill/>
                </a:ln>
                <a:solidFill>
                  <a:srgbClr val="171616"/>
                </a:solidFill>
                <a:effectLst/>
                <a:highlight>
                  <a:srgbClr val="FFFFFF"/>
                </a:highlight>
                <a:uLnTx/>
                <a:uFillTx/>
                <a:latin typeface="Arial"/>
                <a:ea typeface="+mn-ea"/>
                <a:cs typeface="+mn-cs"/>
              </a:rPr>
              <a:t> 2022 Apr 28. PMID: 35491008.</a:t>
            </a:r>
            <a:r>
              <a:rPr kumimoji="0" lang="en-US" sz="700" b="0" i="0" u="none" strike="noStrike" kern="1200" cap="none" spc="0" normalizeH="0" baseline="0" noProof="0" dirty="0">
                <a:ln>
                  <a:noFill/>
                </a:ln>
                <a:solidFill>
                  <a:srgbClr val="171616"/>
                </a:solidFill>
                <a:effectLst/>
                <a:uLnTx/>
                <a:uFillTx/>
                <a:latin typeface="Arial"/>
                <a:ea typeface="+mn-ea"/>
                <a:cs typeface="+mn-cs"/>
              </a:rPr>
              <a:t>                                                                                                                                                                                                                                                                                                                                                                                                                          2.</a:t>
            </a:r>
            <a:r>
              <a:rPr kumimoji="0" lang="ru-RU" sz="700" b="0" i="0" u="none" strike="noStrike" kern="1200" cap="none" spc="0" normalizeH="0" baseline="0" noProof="0" dirty="0">
                <a:ln>
                  <a:noFill/>
                </a:ln>
                <a:solidFill>
                  <a:srgbClr val="171616"/>
                </a:solidFill>
                <a:effectLst/>
                <a:uLnTx/>
                <a:uFillTx/>
                <a:latin typeface="Arial"/>
                <a:ea typeface="+mn-ea"/>
                <a:cs typeface="+mn-cs"/>
              </a:rPr>
              <a:t>Болотина Л. В.,  с соавторами . Практические рекомендации по лекарственному лечению опухолей головы и шеи. Практические рекомендации RUSSCO, часть 1. Злокачественные опухоли, 2023 (том 13), #3s2, стр. 100–119.</a:t>
            </a:r>
            <a:r>
              <a:rPr kumimoji="0" lang="en-US" sz="700" b="0" i="0" u="none" strike="noStrike" kern="1200" cap="none" spc="0" normalizeH="0" baseline="0" noProof="0" dirty="0">
                <a:ln>
                  <a:noFill/>
                </a:ln>
                <a:solidFill>
                  <a:srgbClr val="171616"/>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171616"/>
                </a:solidFill>
                <a:effectLst/>
                <a:uLnTx/>
                <a:uFillTx/>
                <a:latin typeface="Arial"/>
                <a:ea typeface="+mn-ea"/>
                <a:cs typeface="+mn-cs"/>
              </a:rPr>
              <a:t>3. </a:t>
            </a:r>
            <a:r>
              <a:rPr kumimoji="0" lang="en-US" sz="700" b="0" i="0" u="none" strike="noStrike" kern="1200" cap="none" spc="0" normalizeH="0" baseline="0" noProof="0" dirty="0" err="1">
                <a:ln>
                  <a:noFill/>
                </a:ln>
                <a:solidFill>
                  <a:srgbClr val="171616"/>
                </a:solidFill>
                <a:effectLst/>
                <a:uLnTx/>
                <a:uFillTx/>
                <a:latin typeface="Arial"/>
                <a:ea typeface="+mn-ea"/>
                <a:cs typeface="+mn-cs"/>
              </a:rPr>
              <a:t>Severskaya</a:t>
            </a:r>
            <a:r>
              <a:rPr kumimoji="0" lang="en-US" sz="700" b="0" i="0" u="none" strike="noStrike" kern="1200" cap="none" spc="0" normalizeH="0" baseline="0" noProof="0" dirty="0">
                <a:ln>
                  <a:noFill/>
                </a:ln>
                <a:solidFill>
                  <a:srgbClr val="171616"/>
                </a:solidFill>
                <a:effectLst/>
                <a:uLnTx/>
                <a:uFillTx/>
                <a:latin typeface="Arial"/>
                <a:ea typeface="+mn-ea"/>
                <a:cs typeface="+mn-cs"/>
              </a:rPr>
              <a:t> N.V., </a:t>
            </a:r>
            <a:r>
              <a:rPr kumimoji="0" lang="en-US" sz="700" b="0" i="0" u="none" strike="noStrike" kern="1200" cap="none" spc="0" normalizeH="0" baseline="0" noProof="0" dirty="0" err="1">
                <a:ln>
                  <a:noFill/>
                </a:ln>
                <a:solidFill>
                  <a:srgbClr val="171616"/>
                </a:solidFill>
                <a:effectLst/>
                <a:uLnTx/>
                <a:uFillTx/>
                <a:latin typeface="Arial"/>
                <a:ea typeface="+mn-ea"/>
                <a:cs typeface="+mn-cs"/>
              </a:rPr>
              <a:t>Choinzonov</a:t>
            </a:r>
            <a:r>
              <a:rPr kumimoji="0" lang="en-US" sz="700" b="0" i="0" u="none" strike="noStrike" kern="1200" cap="none" spc="0" normalizeH="0" baseline="0" noProof="0" dirty="0">
                <a:ln>
                  <a:noFill/>
                </a:ln>
                <a:solidFill>
                  <a:srgbClr val="171616"/>
                </a:solidFill>
                <a:effectLst/>
                <a:uLnTx/>
                <a:uFillTx/>
                <a:latin typeface="Arial"/>
                <a:ea typeface="+mn-ea"/>
                <a:cs typeface="+mn-cs"/>
              </a:rPr>
              <a:t> E.L., </a:t>
            </a:r>
            <a:r>
              <a:rPr kumimoji="0" lang="en-US" sz="700" b="0" i="0" u="none" strike="noStrike" kern="1200" cap="none" spc="0" normalizeH="0" baseline="0" noProof="0" dirty="0" err="1">
                <a:ln>
                  <a:noFill/>
                </a:ln>
                <a:solidFill>
                  <a:srgbClr val="171616"/>
                </a:solidFill>
                <a:effectLst/>
                <a:uLnTx/>
                <a:uFillTx/>
                <a:latin typeface="Arial"/>
                <a:ea typeface="+mn-ea"/>
                <a:cs typeface="+mn-cs"/>
              </a:rPr>
              <a:t>Reshetov</a:t>
            </a:r>
            <a:r>
              <a:rPr kumimoji="0" lang="en-US" sz="700" b="0" i="0" u="none" strike="noStrike" kern="1200" cap="none" spc="0" normalizeH="0" baseline="0" noProof="0" dirty="0">
                <a:ln>
                  <a:noFill/>
                </a:ln>
                <a:solidFill>
                  <a:srgbClr val="171616"/>
                </a:solidFill>
                <a:effectLst/>
                <a:uLnTx/>
                <a:uFillTx/>
                <a:latin typeface="Arial"/>
                <a:ea typeface="+mn-ea"/>
                <a:cs typeface="+mn-cs"/>
              </a:rPr>
              <a:t> I.V</a:t>
            </a:r>
            <a:r>
              <a:rPr kumimoji="0" lang="ru-RU" sz="700" b="0" i="0" u="none" strike="noStrike" kern="1200" cap="none" spc="0" normalizeH="0" baseline="0" noProof="0" dirty="0">
                <a:ln>
                  <a:noFill/>
                </a:ln>
                <a:solidFill>
                  <a:srgbClr val="171616"/>
                </a:solidFill>
                <a:effectLst/>
                <a:uLnTx/>
                <a:uFillTx/>
                <a:latin typeface="Arial"/>
                <a:ea typeface="+mn-ea"/>
                <a:cs typeface="+mn-cs"/>
              </a:rPr>
              <a:t> </a:t>
            </a:r>
            <a:r>
              <a:rPr kumimoji="0" lang="en-US" sz="700" b="0" i="0" u="none" strike="noStrike" kern="1200" cap="none" spc="0" normalizeH="0" baseline="0" noProof="0" dirty="0">
                <a:ln>
                  <a:noFill/>
                </a:ln>
                <a:solidFill>
                  <a:srgbClr val="171616"/>
                </a:solidFill>
                <a:effectLst/>
                <a:uLnTx/>
                <a:uFillTx/>
                <a:latin typeface="Arial"/>
                <a:ea typeface="+mn-ea"/>
                <a:cs typeface="+mn-cs"/>
              </a:rPr>
              <a:t>et al, Draft of clinical guidelines for the diagnosis and treatment of medullary thyroid cancer in adult patients. Endocrine Surgery. 2022;16(3):5-23. (In Russ.) </a:t>
            </a:r>
            <a:r>
              <a:rPr kumimoji="0" lang="en-US" sz="700" b="0" i="0" u="none" strike="noStrike" kern="1200" cap="none" spc="0" normalizeH="0" baseline="0" noProof="0" dirty="0">
                <a:ln>
                  <a:noFill/>
                </a:ln>
                <a:solidFill>
                  <a:srgbClr val="171616"/>
                </a:solidFill>
                <a:effectLst/>
                <a:uLnTx/>
                <a:uFillTx/>
                <a:latin typeface="Arial"/>
                <a:ea typeface="+mn-ea"/>
                <a:cs typeface="+mn-cs"/>
                <a:hlinkClick r:id="rId13">
                  <a:extLst>
                    <a:ext uri="{A12FA001-AC4F-418D-AE19-62706E023703}">
                      <ahyp:hlinkClr xmlns:ahyp="http://schemas.microsoft.com/office/drawing/2018/hyperlinkcolor" val="tx"/>
                    </a:ext>
                  </a:extLst>
                </a:hlinkClick>
              </a:rPr>
              <a:t>https://doi.org/10.14341/serg12794</a:t>
            </a:r>
            <a:endParaRPr kumimoji="0" lang="en-US" sz="700" b="0" i="0" u="none" strike="noStrike" kern="1200" cap="none" spc="0" normalizeH="0" baseline="0" noProof="0" dirty="0">
              <a:ln>
                <a:noFill/>
              </a:ln>
              <a:solidFill>
                <a:srgbClr val="171616"/>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171616"/>
                </a:solidFill>
                <a:effectLst/>
                <a:uLnTx/>
                <a:uFillTx/>
                <a:latin typeface="Arial"/>
                <a:ea typeface="+mn-ea"/>
                <a:cs typeface="+mn-cs"/>
              </a:rPr>
              <a:t>4. </a:t>
            </a:r>
            <a:r>
              <a:rPr kumimoji="0" lang="en-US" sz="700" b="0" i="0" u="none" strike="noStrike" kern="1200" cap="none" spc="0" normalizeH="0" baseline="0" noProof="0" dirty="0" err="1">
                <a:ln>
                  <a:noFill/>
                </a:ln>
                <a:solidFill>
                  <a:srgbClr val="171616"/>
                </a:solidFill>
                <a:effectLst/>
                <a:uLnTx/>
                <a:uFillTx/>
                <a:latin typeface="Arial"/>
                <a:ea typeface="+mn-ea"/>
                <a:cs typeface="+mn-cs"/>
              </a:rPr>
              <a:t>Choinzonov</a:t>
            </a:r>
            <a:r>
              <a:rPr kumimoji="0" lang="en-US" sz="700" b="0" i="0" u="none" strike="noStrike" kern="1200" cap="none" spc="0" normalizeH="0" baseline="0" noProof="0" dirty="0">
                <a:ln>
                  <a:noFill/>
                </a:ln>
                <a:solidFill>
                  <a:srgbClr val="171616"/>
                </a:solidFill>
                <a:effectLst/>
                <a:uLnTx/>
                <a:uFillTx/>
                <a:latin typeface="Arial"/>
                <a:ea typeface="+mn-ea"/>
                <a:cs typeface="+mn-cs"/>
              </a:rPr>
              <a:t> E.L., </a:t>
            </a:r>
            <a:r>
              <a:rPr kumimoji="0" lang="en-US" sz="700" b="0" i="0" u="none" strike="noStrike" kern="1200" cap="none" spc="0" normalizeH="0" baseline="0" noProof="0" dirty="0" err="1">
                <a:ln>
                  <a:noFill/>
                </a:ln>
                <a:solidFill>
                  <a:srgbClr val="171616"/>
                </a:solidFill>
                <a:effectLst/>
                <a:uLnTx/>
                <a:uFillTx/>
                <a:latin typeface="Arial"/>
                <a:ea typeface="+mn-ea"/>
                <a:cs typeface="+mn-cs"/>
              </a:rPr>
              <a:t>Reshetov</a:t>
            </a:r>
            <a:r>
              <a:rPr kumimoji="0" lang="en-US" sz="700" b="0" i="0" u="none" strike="noStrike" kern="1200" cap="none" spc="0" normalizeH="0" baseline="0" noProof="0" dirty="0">
                <a:ln>
                  <a:noFill/>
                </a:ln>
                <a:solidFill>
                  <a:srgbClr val="171616"/>
                </a:solidFill>
                <a:effectLst/>
                <a:uLnTx/>
                <a:uFillTx/>
                <a:latin typeface="Arial"/>
                <a:ea typeface="+mn-ea"/>
                <a:cs typeface="+mn-cs"/>
              </a:rPr>
              <a:t> I.V., Ivanov S.A., et al, Draft of clinical guidelines for the diagnosis and treatment of differentiated thyroid cancer in adult patients. Endocrine Surgery. 2022;16(2):5-29. (In Russ.) https://doi.org/10.14341/serg12792</a:t>
            </a:r>
          </a:p>
        </p:txBody>
      </p:sp>
    </p:spTree>
    <p:extLst>
      <p:ext uri="{BB962C8B-B14F-4D97-AF65-F5344CB8AC3E}">
        <p14:creationId xmlns:p14="http://schemas.microsoft.com/office/powerpoint/2010/main" val="3769183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37">
            <a:extLst>
              <a:ext uri="{FF2B5EF4-FFF2-40B4-BE49-F238E27FC236}">
                <a16:creationId xmlns:a16="http://schemas.microsoft.com/office/drawing/2014/main" id="{1A2A90F6-BEA0-9840-9975-EC68958FF563}"/>
              </a:ext>
            </a:extLst>
          </p:cNvPr>
          <p:cNvSpPr/>
          <p:nvPr/>
        </p:nvSpPr>
        <p:spPr>
          <a:xfrm>
            <a:off x="6610810" y="1376652"/>
            <a:ext cx="5245049" cy="2866760"/>
          </a:xfrm>
          <a:prstGeom prst="roundRect">
            <a:avLst>
              <a:gd name="adj" fmla="val 9829"/>
            </a:avLst>
          </a:prstGeom>
          <a:solidFill>
            <a:schemeClr val="bg1"/>
          </a:solidFill>
          <a:ln>
            <a:noFill/>
          </a:ln>
          <a:effectLst>
            <a:outerShdw blurRad="88900" sx="102000" sy="102000" algn="ctr" rotWithShape="0">
              <a:schemeClr val="bg1">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10" name="Rectangle: Rounded Corners 137">
            <a:extLst>
              <a:ext uri="{FF2B5EF4-FFF2-40B4-BE49-F238E27FC236}">
                <a16:creationId xmlns:a16="http://schemas.microsoft.com/office/drawing/2014/main" id="{499FC7B8-CED1-7C42-9ABC-FD54F637B19C}"/>
              </a:ext>
            </a:extLst>
          </p:cNvPr>
          <p:cNvSpPr/>
          <p:nvPr/>
        </p:nvSpPr>
        <p:spPr>
          <a:xfrm>
            <a:off x="713457" y="1381150"/>
            <a:ext cx="5515325" cy="2866760"/>
          </a:xfrm>
          <a:prstGeom prst="roundRect">
            <a:avLst>
              <a:gd name="adj" fmla="val 9829"/>
            </a:avLst>
          </a:prstGeom>
          <a:solidFill>
            <a:schemeClr val="bg1"/>
          </a:solidFill>
          <a:ln>
            <a:noFill/>
          </a:ln>
          <a:effectLst>
            <a:outerShdw blurRad="88900" sx="102000" sy="102000" algn="ctr" rotWithShape="0">
              <a:schemeClr val="bg1">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u="none" strike="noStrike" kern="1200" cap="none" spc="-5" normalizeH="0" baseline="0" noProof="0" dirty="0">
              <a:ln>
                <a:noFill/>
              </a:ln>
              <a:solidFill>
                <a:srgbClr val="FFFFFF"/>
              </a:solidFill>
              <a:effectLst/>
              <a:uLnTx/>
              <a:uFillTx/>
              <a:latin typeface="Arial" panose="020B0604020202020204" pitchFamily="34" charset="0"/>
              <a:ea typeface="+mn-ea"/>
              <a:cs typeface="Arial"/>
            </a:endParaRPr>
          </a:p>
        </p:txBody>
      </p:sp>
      <p:sp>
        <p:nvSpPr>
          <p:cNvPr id="2" name="Заголовок 1">
            <a:extLst>
              <a:ext uri="{FF2B5EF4-FFF2-40B4-BE49-F238E27FC236}">
                <a16:creationId xmlns:a16="http://schemas.microsoft.com/office/drawing/2014/main" id="{0D2FBB29-4EB5-27A9-29BC-36C6C026A547}"/>
              </a:ext>
            </a:extLst>
          </p:cNvPr>
          <p:cNvSpPr>
            <a:spLocks noGrp="1"/>
          </p:cNvSpPr>
          <p:nvPr>
            <p:ph type="title"/>
          </p:nvPr>
        </p:nvSpPr>
        <p:spPr/>
        <p:txBody>
          <a:bodyPr lIns="0"/>
          <a:lstStyle/>
          <a:p>
            <a:r>
              <a:rPr lang="ru-RU" sz="2800" spc="0" dirty="0">
                <a:highlight>
                  <a:srgbClr val="000000">
                    <a:alpha val="0"/>
                  </a:srgbClr>
                </a:highlight>
              </a:rPr>
              <a:t>Когда показана лекарственная терапия? </a:t>
            </a:r>
            <a:br>
              <a:rPr lang="en-US" sz="2800" spc="0" dirty="0">
                <a:highlight>
                  <a:srgbClr val="000000">
                    <a:alpha val="0"/>
                  </a:srgbClr>
                </a:highlight>
              </a:rPr>
            </a:br>
            <a:r>
              <a:rPr lang="ru-RU" sz="2400" spc="0" dirty="0">
                <a:solidFill>
                  <a:srgbClr val="652C91"/>
                </a:solidFill>
                <a:highlight>
                  <a:srgbClr val="000000">
                    <a:alpha val="0"/>
                  </a:srgbClr>
                </a:highlight>
              </a:rPr>
              <a:t>Нерешенные проблемы РЩЖ</a:t>
            </a:r>
            <a:endParaRPr lang="ru-RU" sz="2800" spc="0" dirty="0">
              <a:solidFill>
                <a:srgbClr val="652C91"/>
              </a:solidFill>
              <a:highlight>
                <a:srgbClr val="000000">
                  <a:alpha val="0"/>
                </a:srgbClr>
              </a:highlight>
            </a:endParaRPr>
          </a:p>
        </p:txBody>
      </p:sp>
      <p:sp>
        <p:nvSpPr>
          <p:cNvPr id="4" name="Объект 3">
            <a:extLst>
              <a:ext uri="{FF2B5EF4-FFF2-40B4-BE49-F238E27FC236}">
                <a16:creationId xmlns:a16="http://schemas.microsoft.com/office/drawing/2014/main" id="{B51FD7B8-6B37-5AA7-8F4F-3556607425BF}"/>
              </a:ext>
            </a:extLst>
          </p:cNvPr>
          <p:cNvSpPr>
            <a:spLocks noGrp="1"/>
          </p:cNvSpPr>
          <p:nvPr>
            <p:ph sz="half" idx="2"/>
          </p:nvPr>
        </p:nvSpPr>
        <p:spPr>
          <a:xfrm>
            <a:off x="839788" y="2202416"/>
            <a:ext cx="5157787" cy="1945041"/>
          </a:xfrm>
          <a:ln>
            <a:noFill/>
          </a:ln>
        </p:spPr>
        <p:txBody>
          <a:bodyPr>
            <a:noAutofit/>
          </a:bodyPr>
          <a:lstStyle/>
          <a:p>
            <a:pPr>
              <a:lnSpc>
                <a:spcPts val="2020"/>
              </a:lnSpc>
            </a:pPr>
            <a:r>
              <a:rPr lang="ru-RU" sz="1400" dirty="0">
                <a:solidFill>
                  <a:schemeClr val="tx1"/>
                </a:solidFill>
              </a:rPr>
              <a:t>50% пациентов МРЩЖ </a:t>
            </a:r>
            <a:r>
              <a:rPr lang="ru-RU" sz="1400" b="0" dirty="0">
                <a:solidFill>
                  <a:schemeClr val="tx1"/>
                </a:solidFill>
              </a:rPr>
              <a:t>на момент постановки первичного диагноза имеют </a:t>
            </a:r>
            <a:r>
              <a:rPr lang="ru-RU" sz="1400" dirty="0">
                <a:solidFill>
                  <a:schemeClr val="tx1"/>
                </a:solidFill>
              </a:rPr>
              <a:t>распространенную или метастатическую стадию </a:t>
            </a:r>
            <a:r>
              <a:rPr lang="ru-RU" sz="1400" b="0" dirty="0">
                <a:solidFill>
                  <a:schemeClr val="tx1"/>
                </a:solidFill>
              </a:rPr>
              <a:t>заболевания</a:t>
            </a:r>
          </a:p>
          <a:p>
            <a:pPr>
              <a:lnSpc>
                <a:spcPts val="2020"/>
              </a:lnSpc>
            </a:pPr>
            <a:r>
              <a:rPr lang="ru-RU" sz="1400" b="0" dirty="0">
                <a:solidFill>
                  <a:schemeClr val="tx1"/>
                </a:solidFill>
              </a:rPr>
              <a:t>До появления системной терапии, только хирургическое лечение было единственной опцией терапии пациентов МРЩЖ</a:t>
            </a:r>
          </a:p>
        </p:txBody>
      </p:sp>
      <p:sp>
        <p:nvSpPr>
          <p:cNvPr id="3" name="Объект 2">
            <a:extLst>
              <a:ext uri="{FF2B5EF4-FFF2-40B4-BE49-F238E27FC236}">
                <a16:creationId xmlns:a16="http://schemas.microsoft.com/office/drawing/2014/main" id="{40164701-3FCC-3D30-1F57-1F8F00ACE025}"/>
              </a:ext>
            </a:extLst>
          </p:cNvPr>
          <p:cNvSpPr>
            <a:spLocks noGrp="1"/>
          </p:cNvSpPr>
          <p:nvPr>
            <p:ph sz="quarter" idx="4"/>
          </p:nvPr>
        </p:nvSpPr>
        <p:spPr>
          <a:xfrm>
            <a:off x="6610810" y="2109136"/>
            <a:ext cx="4744578" cy="2038321"/>
          </a:xfrm>
          <a:ln>
            <a:noFill/>
          </a:ln>
        </p:spPr>
        <p:txBody>
          <a:bodyPr>
            <a:normAutofit fontScale="92500"/>
          </a:bodyPr>
          <a:lstStyle/>
          <a:p>
            <a:pPr>
              <a:lnSpc>
                <a:spcPts val="2020"/>
              </a:lnSpc>
            </a:pPr>
            <a:r>
              <a:rPr lang="ru-RU" sz="1400" b="0" dirty="0">
                <a:solidFill>
                  <a:schemeClr val="tx1"/>
                </a:solidFill>
              </a:rPr>
              <a:t>Несмотря на относительно благоприятное течения ДРЩЖ и высокий процент излечения хирургическими методами, выделяют группу пациентов </a:t>
            </a:r>
            <a:r>
              <a:rPr lang="ru-RU" sz="1400" dirty="0">
                <a:solidFill>
                  <a:schemeClr val="tx1"/>
                </a:solidFill>
              </a:rPr>
              <a:t>высокого риска </a:t>
            </a:r>
            <a:r>
              <a:rPr lang="ru-RU" sz="1400" b="0" dirty="0">
                <a:solidFill>
                  <a:schemeClr val="tx1"/>
                </a:solidFill>
              </a:rPr>
              <a:t>нуждающихся в терапии радиоактивным йодом.</a:t>
            </a:r>
          </a:p>
          <a:p>
            <a:pPr>
              <a:lnSpc>
                <a:spcPts val="2020"/>
              </a:lnSpc>
            </a:pPr>
            <a:r>
              <a:rPr lang="ru-RU" sz="1400" b="0" dirty="0">
                <a:solidFill>
                  <a:schemeClr val="tx1"/>
                </a:solidFill>
              </a:rPr>
              <a:t>До </a:t>
            </a:r>
            <a:r>
              <a:rPr lang="ru-RU" sz="1400" dirty="0">
                <a:solidFill>
                  <a:schemeClr val="tx1"/>
                </a:solidFill>
              </a:rPr>
              <a:t>30% пациентов первично </a:t>
            </a:r>
            <a:r>
              <a:rPr lang="ru-RU" sz="1400" dirty="0" err="1">
                <a:solidFill>
                  <a:schemeClr val="tx1"/>
                </a:solidFill>
              </a:rPr>
              <a:t>резистентны</a:t>
            </a:r>
            <a:r>
              <a:rPr lang="ru-RU" sz="1400" dirty="0">
                <a:solidFill>
                  <a:schemeClr val="tx1"/>
                </a:solidFill>
              </a:rPr>
              <a:t> </a:t>
            </a:r>
            <a:br>
              <a:rPr lang="en-US" sz="1400" b="0" dirty="0">
                <a:solidFill>
                  <a:schemeClr val="tx1"/>
                </a:solidFill>
              </a:rPr>
            </a:br>
            <a:r>
              <a:rPr lang="ru-RU" sz="1400" b="0" dirty="0">
                <a:solidFill>
                  <a:schemeClr val="tx1"/>
                </a:solidFill>
              </a:rPr>
              <a:t>к радиойод терапии,  а еще </a:t>
            </a:r>
            <a:r>
              <a:rPr lang="ru-RU" sz="1400" dirty="0">
                <a:solidFill>
                  <a:schemeClr val="tx1"/>
                </a:solidFill>
              </a:rPr>
              <a:t>у 66% вырабатывается вторичная резистентность </a:t>
            </a:r>
            <a:r>
              <a:rPr lang="ru-RU" sz="1400" b="0" dirty="0">
                <a:solidFill>
                  <a:schemeClr val="tx1"/>
                </a:solidFill>
              </a:rPr>
              <a:t>к радиоактивному йоду</a:t>
            </a:r>
          </a:p>
        </p:txBody>
      </p:sp>
      <p:sp>
        <p:nvSpPr>
          <p:cNvPr id="5" name="TextBox 4">
            <a:extLst>
              <a:ext uri="{FF2B5EF4-FFF2-40B4-BE49-F238E27FC236}">
                <a16:creationId xmlns:a16="http://schemas.microsoft.com/office/drawing/2014/main" id="{7DF42C53-85B5-87CC-BF5D-0699359D25CC}"/>
              </a:ext>
            </a:extLst>
          </p:cNvPr>
          <p:cNvSpPr txBox="1"/>
          <p:nvPr/>
        </p:nvSpPr>
        <p:spPr>
          <a:xfrm>
            <a:off x="986034" y="1542839"/>
            <a:ext cx="847989" cy="400110"/>
          </a:xfrm>
          <a:prstGeom prst="rect">
            <a:avLst/>
          </a:prstGeom>
          <a:noFill/>
        </p:spPr>
        <p:txBody>
          <a:bodyPr wrap="none" lIns="0" rIns="0" rtlCol="0">
            <a:spAutoFit/>
          </a:bodyPr>
          <a:lstStyle/>
          <a:p>
            <a:pPr algn="l"/>
            <a:r>
              <a:rPr lang="ru-RU" sz="2000" b="1" dirty="0">
                <a:solidFill>
                  <a:schemeClr val="accent3"/>
                </a:solidFill>
              </a:rPr>
              <a:t>ДРЩЖ</a:t>
            </a:r>
          </a:p>
        </p:txBody>
      </p:sp>
      <p:sp>
        <p:nvSpPr>
          <p:cNvPr id="6" name="TextBox 5">
            <a:extLst>
              <a:ext uri="{FF2B5EF4-FFF2-40B4-BE49-F238E27FC236}">
                <a16:creationId xmlns:a16="http://schemas.microsoft.com/office/drawing/2014/main" id="{72215854-776D-C553-85F8-C1E06F483FC5}"/>
              </a:ext>
            </a:extLst>
          </p:cNvPr>
          <p:cNvSpPr txBox="1"/>
          <p:nvPr/>
        </p:nvSpPr>
        <p:spPr>
          <a:xfrm>
            <a:off x="7038595" y="1542839"/>
            <a:ext cx="878446" cy="400110"/>
          </a:xfrm>
          <a:prstGeom prst="rect">
            <a:avLst/>
          </a:prstGeom>
          <a:noFill/>
        </p:spPr>
        <p:txBody>
          <a:bodyPr wrap="none" lIns="0" rIns="0" rtlCol="0">
            <a:spAutoFit/>
          </a:bodyPr>
          <a:lstStyle/>
          <a:p>
            <a:pPr algn="l"/>
            <a:r>
              <a:rPr lang="ru-RU" sz="2000" b="1" dirty="0">
                <a:solidFill>
                  <a:schemeClr val="accent2"/>
                </a:solidFill>
              </a:rPr>
              <a:t>МРЩЖ</a:t>
            </a:r>
          </a:p>
        </p:txBody>
      </p:sp>
      <p:sp>
        <p:nvSpPr>
          <p:cNvPr id="7" name="TextBox 6">
            <a:extLst>
              <a:ext uri="{FF2B5EF4-FFF2-40B4-BE49-F238E27FC236}">
                <a16:creationId xmlns:a16="http://schemas.microsoft.com/office/drawing/2014/main" id="{4AD4ACB6-143E-00F8-2C48-10301B4D9B0E}"/>
              </a:ext>
            </a:extLst>
          </p:cNvPr>
          <p:cNvSpPr txBox="1"/>
          <p:nvPr/>
        </p:nvSpPr>
        <p:spPr>
          <a:xfrm>
            <a:off x="1147836" y="4759638"/>
            <a:ext cx="10485589" cy="1569660"/>
          </a:xfrm>
          <a:prstGeom prst="rect">
            <a:avLst/>
          </a:prstGeom>
          <a:noFill/>
        </p:spPr>
        <p:txBody>
          <a:bodyPr wrap="square" lIns="0" rIns="0" rtlCol="0">
            <a:spAutoFit/>
          </a:bodyPr>
          <a:lstStyle/>
          <a:p>
            <a:pPr algn="ctr"/>
            <a:r>
              <a:rPr lang="ru-RU" sz="1600" b="1" dirty="0">
                <a:solidFill>
                  <a:srgbClr val="652C91"/>
                </a:solidFill>
              </a:rPr>
              <a:t>Возможности системной терапии ограничены </a:t>
            </a:r>
            <a:br>
              <a:rPr lang="en-US" sz="1600" b="1" dirty="0">
                <a:solidFill>
                  <a:srgbClr val="652C91"/>
                </a:solidFill>
              </a:rPr>
            </a:br>
            <a:r>
              <a:rPr lang="ru-RU" sz="1600" b="1" dirty="0">
                <a:solidFill>
                  <a:srgbClr val="652C91"/>
                </a:solidFill>
              </a:rPr>
              <a:t>невысокой эффективностью и небольшим количеством одобренных молекул</a:t>
            </a:r>
          </a:p>
          <a:p>
            <a:pPr algn="ctr"/>
            <a:endParaRPr lang="ru-RU" sz="1600" b="1" dirty="0">
              <a:solidFill>
                <a:srgbClr val="652C91"/>
              </a:solidFill>
            </a:endParaRPr>
          </a:p>
          <a:p>
            <a:pPr algn="ctr"/>
            <a:r>
              <a:rPr lang="ru-RU" sz="1600" b="1" dirty="0">
                <a:solidFill>
                  <a:srgbClr val="652C91"/>
                </a:solidFill>
              </a:rPr>
              <a:t>Молекулярно-генетического тестирование для определения драйверных мутаций </a:t>
            </a:r>
            <a:br>
              <a:rPr lang="ru-RU" sz="1600" b="1" dirty="0">
                <a:solidFill>
                  <a:srgbClr val="652C91"/>
                </a:solidFill>
              </a:rPr>
            </a:br>
            <a:r>
              <a:rPr lang="ru-RU" sz="1600" b="1" dirty="0">
                <a:solidFill>
                  <a:srgbClr val="652C91"/>
                </a:solidFill>
              </a:rPr>
              <a:t>не включено в клинические рекомендации  в качестве стандартного диагностического алгоритма </a:t>
            </a:r>
            <a:endParaRPr lang="ru-RU" sz="1600" b="1" baseline="30000" dirty="0">
              <a:solidFill>
                <a:srgbClr val="652C91"/>
              </a:solidFill>
            </a:endParaRPr>
          </a:p>
          <a:p>
            <a:pPr algn="ctr"/>
            <a:endParaRPr lang="ru-RU" sz="1600" b="1" dirty="0">
              <a:solidFill>
                <a:srgbClr val="7030A0"/>
              </a:solidFill>
            </a:endParaRPr>
          </a:p>
        </p:txBody>
      </p:sp>
      <p:sp>
        <p:nvSpPr>
          <p:cNvPr id="16" name="TextBox 15">
            <a:extLst>
              <a:ext uri="{FF2B5EF4-FFF2-40B4-BE49-F238E27FC236}">
                <a16:creationId xmlns:a16="http://schemas.microsoft.com/office/drawing/2014/main" id="{44664D03-E897-70B0-F356-A2455A8DA5D0}"/>
              </a:ext>
            </a:extLst>
          </p:cNvPr>
          <p:cNvSpPr txBox="1"/>
          <p:nvPr/>
        </p:nvSpPr>
        <p:spPr>
          <a:xfrm>
            <a:off x="636447" y="6299261"/>
            <a:ext cx="11575156" cy="523220"/>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effectLst/>
                <a:highlight>
                  <a:srgbClr val="FFFFFF"/>
                </a:highlight>
                <a:uLnTx/>
                <a:uFillTx/>
                <a:ea typeface="+mn-ea"/>
                <a:cs typeface="+mn-cs"/>
              </a:rPr>
              <a:t>1.Filetti S, et </a:t>
            </a:r>
            <a:r>
              <a:rPr kumimoji="0" lang="en-US" sz="700" b="0" i="0" u="none" strike="noStrike" kern="1200" cap="none" spc="0" normalizeH="0" baseline="0" noProof="0" dirty="0" err="1">
                <a:ln>
                  <a:noFill/>
                </a:ln>
                <a:effectLst/>
                <a:highlight>
                  <a:srgbClr val="FFFFFF"/>
                </a:highlight>
                <a:uLnTx/>
                <a:uFillTx/>
                <a:ea typeface="+mn-ea"/>
                <a:cs typeface="+mn-cs"/>
              </a:rPr>
              <a:t>al$ESMO</a:t>
            </a:r>
            <a:r>
              <a:rPr kumimoji="0" lang="en-US" sz="700" b="0" i="0" u="none" strike="noStrike" kern="1200" cap="none" spc="0" normalizeH="0" baseline="0" noProof="0" dirty="0">
                <a:ln>
                  <a:noFill/>
                </a:ln>
                <a:effectLst/>
                <a:highlight>
                  <a:srgbClr val="FFFFFF"/>
                </a:highlight>
                <a:uLnTx/>
                <a:uFillTx/>
                <a:ea typeface="+mn-ea"/>
                <a:cs typeface="+mn-cs"/>
              </a:rPr>
              <a:t> Clinical Practice Guideline update on the use of systemic therapy in advanced thyroid cancer. Ann Oncol. 2022 Jul;33(7):674-684. </a:t>
            </a:r>
            <a:r>
              <a:rPr kumimoji="0" lang="en-US" sz="700" b="0" i="0" u="none" strike="noStrike" kern="1200" cap="none" spc="0" normalizeH="0" baseline="0" noProof="0" dirty="0" err="1">
                <a:ln>
                  <a:noFill/>
                </a:ln>
                <a:effectLst/>
                <a:highlight>
                  <a:srgbClr val="FFFFFF"/>
                </a:highlight>
                <a:uLnTx/>
                <a:uFillTx/>
                <a:ea typeface="+mn-ea"/>
                <a:cs typeface="+mn-cs"/>
              </a:rPr>
              <a:t>doi</a:t>
            </a:r>
            <a:r>
              <a:rPr kumimoji="0" lang="en-US" sz="700" b="0" i="0" u="none" strike="noStrike" kern="1200" cap="none" spc="0" normalizeH="0" baseline="0" noProof="0" dirty="0">
                <a:ln>
                  <a:noFill/>
                </a:ln>
                <a:effectLst/>
                <a:highlight>
                  <a:srgbClr val="FFFFFF"/>
                </a:highlight>
                <a:uLnTx/>
                <a:uFillTx/>
                <a:ea typeface="+mn-ea"/>
                <a:cs typeface="+mn-cs"/>
              </a:rPr>
              <a:t>: 10.1016/j.annonc.2022.04.009. </a:t>
            </a:r>
            <a:r>
              <a:rPr kumimoji="0" lang="en-US" sz="700" b="0" i="0" u="none" strike="noStrike" kern="1200" cap="none" spc="0" normalizeH="0" baseline="0" noProof="0" dirty="0" err="1">
                <a:ln>
                  <a:noFill/>
                </a:ln>
                <a:effectLst/>
                <a:highlight>
                  <a:srgbClr val="FFFFFF"/>
                </a:highlight>
                <a:uLnTx/>
                <a:uFillTx/>
                <a:ea typeface="+mn-ea"/>
                <a:cs typeface="+mn-cs"/>
              </a:rPr>
              <a:t>Epub</a:t>
            </a:r>
            <a:r>
              <a:rPr kumimoji="0" lang="en-US" sz="700" b="0" i="0" u="none" strike="noStrike" kern="1200" cap="none" spc="0" normalizeH="0" baseline="0" noProof="0" dirty="0">
                <a:ln>
                  <a:noFill/>
                </a:ln>
                <a:effectLst/>
                <a:highlight>
                  <a:srgbClr val="FFFFFF"/>
                </a:highlight>
                <a:uLnTx/>
                <a:uFillTx/>
                <a:ea typeface="+mn-ea"/>
                <a:cs typeface="+mn-cs"/>
              </a:rPr>
              <a:t> 2022 Apr 28. PMID: 35491008.</a:t>
            </a:r>
            <a:r>
              <a:rPr kumimoji="0" lang="en-US" sz="700" b="0" i="0" u="none" strike="noStrike" kern="1200" cap="none" spc="0" normalizeH="0" baseline="0" noProof="0" dirty="0">
                <a:ln>
                  <a:noFill/>
                </a:ln>
                <a:effectLst/>
                <a:uLnTx/>
                <a:uFillTx/>
                <a:ea typeface="+mn-ea"/>
                <a:cs typeface="+mn-cs"/>
              </a:rPr>
              <a:t>                                                                                                                                                                                                                                                                                                                                                                                                                          2.</a:t>
            </a:r>
            <a:r>
              <a:rPr kumimoji="0" lang="ru-RU" sz="700" b="0" i="0" u="none" strike="noStrike" kern="1200" cap="none" spc="0" normalizeH="0" baseline="0" noProof="0" dirty="0">
                <a:ln>
                  <a:noFill/>
                </a:ln>
                <a:effectLst/>
                <a:uLnTx/>
                <a:uFillTx/>
                <a:ea typeface="+mn-ea"/>
                <a:cs typeface="+mn-cs"/>
              </a:rPr>
              <a:t>Болотина Л. В.,  с соавторами . Практические рекомендации по лекарственному лечению опухолей головы и шеи. Практические рекомендации RUSSCO, часть 1. Злокачественные опухоли, 2023 (том 13), #3s2, стр. 100–119.</a:t>
            </a:r>
            <a:r>
              <a:rPr kumimoji="0" lang="en-US" sz="700" b="0" i="0" u="none" strike="noStrike" kern="1200" cap="none" spc="0" normalizeH="0" baseline="0" noProof="0" dirty="0">
                <a:ln>
                  <a:noFill/>
                </a:ln>
                <a:effectLst/>
                <a:uLnTx/>
                <a:uFillTx/>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effectLst/>
                <a:uLnTx/>
                <a:uFillTx/>
                <a:ea typeface="+mn-ea"/>
                <a:cs typeface="+mn-cs"/>
              </a:rPr>
              <a:t>3. </a:t>
            </a:r>
            <a:r>
              <a:rPr kumimoji="0" lang="en-US" sz="700" b="0" i="0" u="none" strike="noStrike" kern="1200" cap="none" spc="0" normalizeH="0" baseline="0" noProof="0" dirty="0" err="1">
                <a:ln>
                  <a:noFill/>
                </a:ln>
                <a:effectLst/>
                <a:uLnTx/>
                <a:uFillTx/>
                <a:ea typeface="+mn-ea"/>
                <a:cs typeface="+mn-cs"/>
              </a:rPr>
              <a:t>Severskaya</a:t>
            </a:r>
            <a:r>
              <a:rPr kumimoji="0" lang="en-US" sz="700" b="0" i="0" u="none" strike="noStrike" kern="1200" cap="none" spc="0" normalizeH="0" baseline="0" noProof="0" dirty="0">
                <a:ln>
                  <a:noFill/>
                </a:ln>
                <a:effectLst/>
                <a:uLnTx/>
                <a:uFillTx/>
                <a:ea typeface="+mn-ea"/>
                <a:cs typeface="+mn-cs"/>
              </a:rPr>
              <a:t> N.V., </a:t>
            </a:r>
            <a:r>
              <a:rPr kumimoji="0" lang="en-US" sz="700" b="0" i="0" u="none" strike="noStrike" kern="1200" cap="none" spc="0" normalizeH="0" baseline="0" noProof="0" dirty="0" err="1">
                <a:ln>
                  <a:noFill/>
                </a:ln>
                <a:effectLst/>
                <a:uLnTx/>
                <a:uFillTx/>
                <a:ea typeface="+mn-ea"/>
                <a:cs typeface="+mn-cs"/>
              </a:rPr>
              <a:t>Choinzonov</a:t>
            </a:r>
            <a:r>
              <a:rPr kumimoji="0" lang="en-US" sz="700" b="0" i="0" u="none" strike="noStrike" kern="1200" cap="none" spc="0" normalizeH="0" baseline="0" noProof="0" dirty="0">
                <a:ln>
                  <a:noFill/>
                </a:ln>
                <a:effectLst/>
                <a:uLnTx/>
                <a:uFillTx/>
                <a:ea typeface="+mn-ea"/>
                <a:cs typeface="+mn-cs"/>
              </a:rPr>
              <a:t> E.L., </a:t>
            </a:r>
            <a:r>
              <a:rPr kumimoji="0" lang="en-US" sz="700" b="0" i="0" u="none" strike="noStrike" kern="1200" cap="none" spc="0" normalizeH="0" baseline="0" noProof="0" dirty="0" err="1">
                <a:ln>
                  <a:noFill/>
                </a:ln>
                <a:effectLst/>
                <a:uLnTx/>
                <a:uFillTx/>
                <a:ea typeface="+mn-ea"/>
                <a:cs typeface="+mn-cs"/>
              </a:rPr>
              <a:t>Reshetov</a:t>
            </a:r>
            <a:r>
              <a:rPr kumimoji="0" lang="en-US" sz="700" b="0" i="0" u="none" strike="noStrike" kern="1200" cap="none" spc="0" normalizeH="0" baseline="0" noProof="0" dirty="0">
                <a:ln>
                  <a:noFill/>
                </a:ln>
                <a:effectLst/>
                <a:uLnTx/>
                <a:uFillTx/>
                <a:ea typeface="+mn-ea"/>
                <a:cs typeface="+mn-cs"/>
              </a:rPr>
              <a:t> I.V</a:t>
            </a:r>
            <a:r>
              <a:rPr kumimoji="0" lang="ru-RU" sz="700" b="0" i="0" u="none" strike="noStrike" kern="1200" cap="none" spc="0" normalizeH="0" baseline="0" noProof="0" dirty="0">
                <a:ln>
                  <a:noFill/>
                </a:ln>
                <a:effectLst/>
                <a:uLnTx/>
                <a:uFillTx/>
                <a:ea typeface="+mn-ea"/>
                <a:cs typeface="+mn-cs"/>
              </a:rPr>
              <a:t> </a:t>
            </a:r>
            <a:r>
              <a:rPr kumimoji="0" lang="en-US" sz="700" b="0" i="0" u="none" strike="noStrike" kern="1200" cap="none" spc="0" normalizeH="0" baseline="0" noProof="0" dirty="0">
                <a:ln>
                  <a:noFill/>
                </a:ln>
                <a:effectLst/>
                <a:uLnTx/>
                <a:uFillTx/>
                <a:ea typeface="+mn-ea"/>
                <a:cs typeface="+mn-cs"/>
              </a:rPr>
              <a:t>et al, Draft of clinical guidelines for the diagnosis and treatment of medullary thyroid cancer in adult patients. Endocrine Surgery. 2022;16(3):5-23. (In Russ.) </a:t>
            </a:r>
            <a:r>
              <a:rPr kumimoji="0" lang="en-US" sz="700" b="0" i="0" u="none" strike="noStrike" kern="1200" cap="none" spc="0" normalizeH="0" baseline="0" noProof="0" dirty="0">
                <a:ln>
                  <a:noFill/>
                </a:ln>
                <a:effectLst/>
                <a:uLnTx/>
                <a:uFillTx/>
                <a:ea typeface="+mn-ea"/>
                <a:cs typeface="+mn-cs"/>
                <a:hlinkClick r:id="rId2">
                  <a:extLst>
                    <a:ext uri="{A12FA001-AC4F-418D-AE19-62706E023703}">
                      <ahyp:hlinkClr xmlns:ahyp="http://schemas.microsoft.com/office/drawing/2018/hyperlinkcolor" val="tx"/>
                    </a:ext>
                  </a:extLst>
                </a:hlinkClick>
              </a:rPr>
              <a:t>https://doi.org/10.14341/serg12794</a:t>
            </a:r>
            <a:endParaRPr kumimoji="0" lang="en-US" sz="700" b="0" i="0" u="none" strike="noStrike" kern="1200" cap="none" spc="0" normalizeH="0" baseline="0" noProof="0" dirty="0">
              <a:ln>
                <a:noFill/>
              </a:ln>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effectLst/>
                <a:uLnTx/>
                <a:uFillTx/>
                <a:ea typeface="+mn-ea"/>
                <a:cs typeface="+mn-cs"/>
              </a:rPr>
              <a:t>4. </a:t>
            </a:r>
            <a:r>
              <a:rPr kumimoji="0" lang="en-US" sz="700" b="0" i="0" u="none" strike="noStrike" kern="1200" cap="none" spc="0" normalizeH="0" baseline="0" noProof="0" dirty="0" err="1">
                <a:ln>
                  <a:noFill/>
                </a:ln>
                <a:effectLst/>
                <a:uLnTx/>
                <a:uFillTx/>
                <a:ea typeface="+mn-ea"/>
                <a:cs typeface="+mn-cs"/>
              </a:rPr>
              <a:t>Choinzonov</a:t>
            </a:r>
            <a:r>
              <a:rPr kumimoji="0" lang="en-US" sz="700" b="0" i="0" u="none" strike="noStrike" kern="1200" cap="none" spc="0" normalizeH="0" baseline="0" noProof="0" dirty="0">
                <a:ln>
                  <a:noFill/>
                </a:ln>
                <a:effectLst/>
                <a:uLnTx/>
                <a:uFillTx/>
                <a:ea typeface="+mn-ea"/>
                <a:cs typeface="+mn-cs"/>
              </a:rPr>
              <a:t> E.L., </a:t>
            </a:r>
            <a:r>
              <a:rPr kumimoji="0" lang="en-US" sz="700" b="0" i="0" u="none" strike="noStrike" kern="1200" cap="none" spc="0" normalizeH="0" baseline="0" noProof="0" dirty="0" err="1">
                <a:ln>
                  <a:noFill/>
                </a:ln>
                <a:effectLst/>
                <a:uLnTx/>
                <a:uFillTx/>
                <a:ea typeface="+mn-ea"/>
                <a:cs typeface="+mn-cs"/>
              </a:rPr>
              <a:t>Reshetov</a:t>
            </a:r>
            <a:r>
              <a:rPr kumimoji="0" lang="en-US" sz="700" b="0" i="0" u="none" strike="noStrike" kern="1200" cap="none" spc="0" normalizeH="0" baseline="0" noProof="0" dirty="0">
                <a:ln>
                  <a:noFill/>
                </a:ln>
                <a:effectLst/>
                <a:uLnTx/>
                <a:uFillTx/>
                <a:ea typeface="+mn-ea"/>
                <a:cs typeface="+mn-cs"/>
              </a:rPr>
              <a:t> I.V., Ivanov S.A., et al, Draft of clinical guidelines for the diagnosis and treatment of differentiated thyroid cancer in adult patients. Endocrine Surgery. 2022;16(2):5-29. (In Russ.) https://doi.org/10.14341/serg12792</a:t>
            </a:r>
          </a:p>
        </p:txBody>
      </p:sp>
      <p:grpSp>
        <p:nvGrpSpPr>
          <p:cNvPr id="22" name="Группа 21">
            <a:extLst>
              <a:ext uri="{FF2B5EF4-FFF2-40B4-BE49-F238E27FC236}">
                <a16:creationId xmlns:a16="http://schemas.microsoft.com/office/drawing/2014/main" id="{A3A86ECC-B967-F846-A2F9-60BD51A4663E}"/>
              </a:ext>
            </a:extLst>
          </p:cNvPr>
          <p:cNvGrpSpPr/>
          <p:nvPr/>
        </p:nvGrpSpPr>
        <p:grpSpPr>
          <a:xfrm>
            <a:off x="6143087" y="5252821"/>
            <a:ext cx="316052" cy="68508"/>
            <a:chOff x="164892" y="5122889"/>
            <a:chExt cx="1452250" cy="314793"/>
          </a:xfrm>
        </p:grpSpPr>
        <p:sp>
          <p:nvSpPr>
            <p:cNvPr id="19" name="Овал 18">
              <a:extLst>
                <a:ext uri="{FF2B5EF4-FFF2-40B4-BE49-F238E27FC236}">
                  <a16:creationId xmlns:a16="http://schemas.microsoft.com/office/drawing/2014/main" id="{619E2CD8-9450-C74C-90F3-155F8FFB8CBD}"/>
                </a:ext>
              </a:extLst>
            </p:cNvPr>
            <p:cNvSpPr/>
            <p:nvPr/>
          </p:nvSpPr>
          <p:spPr>
            <a:xfrm>
              <a:off x="164892" y="5122889"/>
              <a:ext cx="314793" cy="31479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chemeClr val="bg2">
                    <a:lumMod val="75000"/>
                  </a:schemeClr>
                </a:solidFill>
                <a:cs typeface="Arial"/>
              </a:endParaRPr>
            </a:p>
          </p:txBody>
        </p:sp>
        <p:sp>
          <p:nvSpPr>
            <p:cNvPr id="20" name="Овал 19">
              <a:extLst>
                <a:ext uri="{FF2B5EF4-FFF2-40B4-BE49-F238E27FC236}">
                  <a16:creationId xmlns:a16="http://schemas.microsoft.com/office/drawing/2014/main" id="{0520870C-BADC-C54D-9B62-41F4AD5F631F}"/>
                </a:ext>
              </a:extLst>
            </p:cNvPr>
            <p:cNvSpPr/>
            <p:nvPr/>
          </p:nvSpPr>
          <p:spPr>
            <a:xfrm>
              <a:off x="733621" y="5122889"/>
              <a:ext cx="314793" cy="31479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chemeClr val="bg2">
                    <a:lumMod val="75000"/>
                  </a:schemeClr>
                </a:solidFill>
                <a:cs typeface="Arial"/>
              </a:endParaRPr>
            </a:p>
          </p:txBody>
        </p:sp>
        <p:sp>
          <p:nvSpPr>
            <p:cNvPr id="21" name="Овал 20">
              <a:extLst>
                <a:ext uri="{FF2B5EF4-FFF2-40B4-BE49-F238E27FC236}">
                  <a16:creationId xmlns:a16="http://schemas.microsoft.com/office/drawing/2014/main" id="{D3162055-AA99-E94D-8025-CC575BE96009}"/>
                </a:ext>
              </a:extLst>
            </p:cNvPr>
            <p:cNvSpPr/>
            <p:nvPr/>
          </p:nvSpPr>
          <p:spPr>
            <a:xfrm>
              <a:off x="1302349" y="5122889"/>
              <a:ext cx="314793" cy="31479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l"/>
              <a:endParaRPr lang="ru-RU" sz="1600" b="1" spc="-5" dirty="0">
                <a:solidFill>
                  <a:schemeClr val="bg2">
                    <a:lumMod val="75000"/>
                  </a:schemeClr>
                </a:solidFill>
                <a:cs typeface="Arial"/>
              </a:endParaRPr>
            </a:p>
          </p:txBody>
        </p:sp>
      </p:grpSp>
      <p:sp>
        <p:nvSpPr>
          <p:cNvPr id="15" name="TextBox 14">
            <a:extLst>
              <a:ext uri="{FF2B5EF4-FFF2-40B4-BE49-F238E27FC236}">
                <a16:creationId xmlns:a16="http://schemas.microsoft.com/office/drawing/2014/main" id="{919BA763-C648-5E49-8591-5BB88FE25BC9}"/>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rPr>
              <a:t>Подходы к терапии РЩЖ</a:t>
            </a:r>
            <a:endParaRPr kumimoji="0" lang="en-US" sz="1400" i="0" u="none" strike="noStrike" kern="0" cap="none" spc="0" normalizeH="0" baseline="0" noProof="0" dirty="0">
              <a:ln>
                <a:noFill/>
              </a:ln>
              <a:solidFill>
                <a:schemeClr val="bg1">
                  <a:lumMod val="95000"/>
                </a:schemeClr>
              </a:solidFill>
              <a:effectLst/>
              <a:uLnTx/>
              <a:uFillTx/>
              <a:latin typeface="+mj-lt"/>
              <a:ea typeface="+mn-ea"/>
              <a:cs typeface="Arial" panose="020B0604020202020204" pitchFamily="34" charset="0"/>
              <a:sym typeface="Poppins Medium"/>
            </a:endParaRPr>
          </a:p>
        </p:txBody>
      </p:sp>
    </p:spTree>
    <p:extLst>
      <p:ext uri="{BB962C8B-B14F-4D97-AF65-F5344CB8AC3E}">
        <p14:creationId xmlns:p14="http://schemas.microsoft.com/office/powerpoint/2010/main" val="3397203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3F163E73-2FF0-B740-8C8D-4C62087630D6}"/>
              </a:ext>
            </a:extLst>
          </p:cNvPr>
          <p:cNvSpPr/>
          <p:nvPr/>
        </p:nvSpPr>
        <p:spPr>
          <a:xfrm>
            <a:off x="1" y="1467994"/>
            <a:ext cx="12192000" cy="1309052"/>
          </a:xfrm>
          <a:prstGeom prst="rect">
            <a:avLst/>
          </a:prstGeom>
          <a:gradFill>
            <a:gsLst>
              <a:gs pos="2800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16" name="Rectangle 5">
            <a:extLst>
              <a:ext uri="{FF2B5EF4-FFF2-40B4-BE49-F238E27FC236}">
                <a16:creationId xmlns:a16="http://schemas.microsoft.com/office/drawing/2014/main" id="{C2A6D406-A0D2-3B42-B440-5198DA3DA6CF}"/>
              </a:ext>
            </a:extLst>
          </p:cNvPr>
          <p:cNvSpPr/>
          <p:nvPr/>
        </p:nvSpPr>
        <p:spPr>
          <a:xfrm>
            <a:off x="0" y="2858341"/>
            <a:ext cx="12192000" cy="2456719"/>
          </a:xfrm>
          <a:prstGeom prst="rect">
            <a:avLst/>
          </a:prstGeom>
          <a:gradFill>
            <a:gsLst>
              <a:gs pos="14000">
                <a:schemeClr val="bg1">
                  <a:lumMod val="85000"/>
                  <a:alpha val="59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5" normalizeH="0" baseline="0" noProof="0">
              <a:ln>
                <a:noFill/>
              </a:ln>
              <a:solidFill>
                <a:srgbClr val="FFFFFF"/>
              </a:solidFill>
              <a:effectLst/>
              <a:uLnTx/>
              <a:uFillTx/>
              <a:latin typeface="Arial" panose="020B0604020202020204"/>
              <a:ea typeface="+mn-ea"/>
              <a:cs typeface="Arial"/>
            </a:endParaRPr>
          </a:p>
        </p:txBody>
      </p:sp>
      <p:sp>
        <p:nvSpPr>
          <p:cNvPr id="6" name="Заголовок 5">
            <a:extLst>
              <a:ext uri="{FF2B5EF4-FFF2-40B4-BE49-F238E27FC236}">
                <a16:creationId xmlns:a16="http://schemas.microsoft.com/office/drawing/2014/main" id="{98B620E2-4DB7-669A-4493-75C798B871DC}"/>
              </a:ext>
            </a:extLst>
          </p:cNvPr>
          <p:cNvSpPr>
            <a:spLocks noGrp="1"/>
          </p:cNvSpPr>
          <p:nvPr>
            <p:ph type="title"/>
          </p:nvPr>
        </p:nvSpPr>
        <p:spPr/>
        <p:txBody>
          <a:bodyPr lIns="0">
            <a:normAutofit/>
          </a:bodyPr>
          <a:lstStyle/>
          <a:p>
            <a:r>
              <a:rPr lang="ru-RU" sz="2800" dirty="0">
                <a:highlight>
                  <a:srgbClr val="000000">
                    <a:alpha val="0"/>
                  </a:srgbClr>
                </a:highlight>
              </a:rPr>
              <a:t>Клинические и практические рекомендации в РФ</a:t>
            </a:r>
          </a:p>
        </p:txBody>
      </p:sp>
      <p:graphicFrame>
        <p:nvGraphicFramePr>
          <p:cNvPr id="2" name="Таблица 1">
            <a:extLst>
              <a:ext uri="{FF2B5EF4-FFF2-40B4-BE49-F238E27FC236}">
                <a16:creationId xmlns:a16="http://schemas.microsoft.com/office/drawing/2014/main" id="{5AF8CDFD-31BE-5E59-FA13-06BA4FDFDD97}"/>
              </a:ext>
            </a:extLst>
          </p:cNvPr>
          <p:cNvGraphicFramePr>
            <a:graphicFrameLocks noGrp="1"/>
          </p:cNvGraphicFramePr>
          <p:nvPr/>
        </p:nvGraphicFramePr>
        <p:xfrm>
          <a:off x="372112" y="1014133"/>
          <a:ext cx="11196000" cy="4009060"/>
        </p:xfrm>
        <a:graphic>
          <a:graphicData uri="http://schemas.openxmlformats.org/drawingml/2006/table">
            <a:tbl>
              <a:tblPr firstRow="1" bandRow="1">
                <a:tableStyleId>{5C22544A-7EE6-4342-B048-85BDC9FD1C3A}</a:tableStyleId>
              </a:tblPr>
              <a:tblGrid>
                <a:gridCol w="1476000">
                  <a:extLst>
                    <a:ext uri="{9D8B030D-6E8A-4147-A177-3AD203B41FA5}">
                      <a16:colId xmlns:a16="http://schemas.microsoft.com/office/drawing/2014/main" val="2541728425"/>
                    </a:ext>
                  </a:extLst>
                </a:gridCol>
                <a:gridCol w="3240000">
                  <a:extLst>
                    <a:ext uri="{9D8B030D-6E8A-4147-A177-3AD203B41FA5}">
                      <a16:colId xmlns:a16="http://schemas.microsoft.com/office/drawing/2014/main" val="4135005596"/>
                    </a:ext>
                  </a:extLst>
                </a:gridCol>
                <a:gridCol w="3240000">
                  <a:extLst>
                    <a:ext uri="{9D8B030D-6E8A-4147-A177-3AD203B41FA5}">
                      <a16:colId xmlns:a16="http://schemas.microsoft.com/office/drawing/2014/main" val="3226924853"/>
                    </a:ext>
                  </a:extLst>
                </a:gridCol>
                <a:gridCol w="3240000">
                  <a:extLst>
                    <a:ext uri="{9D8B030D-6E8A-4147-A177-3AD203B41FA5}">
                      <a16:colId xmlns:a16="http://schemas.microsoft.com/office/drawing/2014/main" val="674751474"/>
                    </a:ext>
                  </a:extLst>
                </a:gridCol>
              </a:tblGrid>
              <a:tr h="468000">
                <a:tc>
                  <a:txBody>
                    <a:bodyPr/>
                    <a:lstStyle/>
                    <a:p>
                      <a:endParaRPr lang="ru-RU" sz="16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ru-RU" sz="1600" dirty="0">
                          <a:solidFill>
                            <a:srgbClr val="7030A0"/>
                          </a:solidFill>
                        </a:rPr>
                        <a:t>МЗ РФ РЩЖ</a:t>
                      </a:r>
                      <a:r>
                        <a:rPr lang="en-US" sz="1600" dirty="0">
                          <a:solidFill>
                            <a:srgbClr val="7030A0"/>
                          </a:solidFill>
                        </a:rPr>
                        <a:t> </a:t>
                      </a:r>
                      <a:r>
                        <a:rPr lang="en-US" sz="1600" b="0" dirty="0">
                          <a:solidFill>
                            <a:srgbClr val="7030A0"/>
                          </a:solidFill>
                        </a:rPr>
                        <a:t>(</a:t>
                      </a:r>
                      <a:r>
                        <a:rPr lang="ru-RU" sz="1600" b="0" dirty="0">
                          <a:solidFill>
                            <a:srgbClr val="7030A0"/>
                          </a:solidFill>
                        </a:rPr>
                        <a:t>проект)</a:t>
                      </a:r>
                      <a:r>
                        <a:rPr lang="ru-RU" sz="1600" b="0" baseline="30000" dirty="0">
                          <a:solidFill>
                            <a:srgbClr val="7030A0"/>
                          </a:solidFill>
                        </a:rPr>
                        <a:t>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ru-RU" sz="1600" dirty="0">
                          <a:solidFill>
                            <a:srgbClr val="7030A0"/>
                          </a:solidFill>
                        </a:rPr>
                        <a:t>МЗ РФ МРЩЖ </a:t>
                      </a:r>
                      <a:r>
                        <a:rPr lang="en-US" sz="1600" b="0" i="0" dirty="0">
                          <a:solidFill>
                            <a:srgbClr val="7030A0"/>
                          </a:solidFill>
                        </a:rPr>
                        <a:t>(</a:t>
                      </a:r>
                      <a:r>
                        <a:rPr lang="ru-RU" sz="1600" b="0" i="0" dirty="0">
                          <a:solidFill>
                            <a:srgbClr val="7030A0"/>
                          </a:solidFill>
                        </a:rPr>
                        <a:t>проект)</a:t>
                      </a:r>
                      <a:r>
                        <a:rPr lang="ru-RU" sz="1600" b="0" i="0" baseline="30000" dirty="0">
                          <a:solidFill>
                            <a:srgbClr val="7030A0"/>
                          </a:solidFill>
                        </a:rPr>
                        <a:t>2</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US" sz="1600" dirty="0">
                          <a:solidFill>
                            <a:srgbClr val="7030A0"/>
                          </a:solidFill>
                        </a:rPr>
                        <a:t>RUSSCO </a:t>
                      </a:r>
                      <a:r>
                        <a:rPr lang="ru-RU" sz="1600" dirty="0">
                          <a:solidFill>
                            <a:srgbClr val="7030A0"/>
                          </a:solidFill>
                        </a:rPr>
                        <a:t>РЩЖ</a:t>
                      </a:r>
                      <a:r>
                        <a:rPr lang="ru-RU" sz="1600" baseline="30000" dirty="0">
                          <a:solidFill>
                            <a:srgbClr val="7030A0"/>
                          </a:solidFill>
                        </a:rPr>
                        <a:t>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93425174"/>
                  </a:ext>
                </a:extLst>
              </a:tr>
              <a:tr h="1226504">
                <a:tc>
                  <a:txBody>
                    <a:bodyPr/>
                    <a:lstStyle/>
                    <a:p>
                      <a:endParaRPr lang="ru-RU"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b="1" dirty="0"/>
                        <a:t>РЙТР </a:t>
                      </a:r>
                      <a:endParaRPr lang="ru-RU" sz="1600" dirty="0"/>
                    </a:p>
                    <a:p>
                      <a:r>
                        <a:rPr lang="ru-RU" sz="1600" dirty="0" err="1"/>
                        <a:t>Ленватиниб</a:t>
                      </a:r>
                      <a:endParaRPr lang="ru-RU" sz="1600" dirty="0"/>
                    </a:p>
                    <a:p>
                      <a:r>
                        <a:rPr lang="ru-RU" sz="1600" dirty="0" err="1"/>
                        <a:t>Сорафениб</a:t>
                      </a:r>
                      <a:endParaRPr lang="ru-RU"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ru-RU" sz="1600" dirty="0"/>
                        <a:t>Вандетаниб</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ru-RU" sz="1600" b="1" dirty="0"/>
                        <a:t>РЩЖ РЙТР</a:t>
                      </a:r>
                    </a:p>
                    <a:p>
                      <a:r>
                        <a:rPr lang="ru-RU" sz="1600" dirty="0" err="1"/>
                        <a:t>Ленватиниб</a:t>
                      </a:r>
                      <a:r>
                        <a:rPr lang="ru-RU" sz="1600" dirty="0"/>
                        <a:t>(предпочтительно)</a:t>
                      </a:r>
                    </a:p>
                    <a:p>
                      <a:r>
                        <a:rPr lang="ru-RU" sz="1600" dirty="0" err="1"/>
                        <a:t>Сорафениб</a:t>
                      </a:r>
                      <a:endParaRPr lang="ru-RU" sz="1600" dirty="0"/>
                    </a:p>
                    <a:p>
                      <a:r>
                        <a:rPr lang="ru-RU" sz="1600" b="1" dirty="0"/>
                        <a:t>МРЩЖ</a:t>
                      </a:r>
                    </a:p>
                    <a:p>
                      <a:r>
                        <a:rPr lang="ru-RU" sz="1600" dirty="0"/>
                        <a:t>Вандетаниб</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41854151"/>
                  </a:ext>
                </a:extLst>
              </a:tr>
              <a:tr h="2224393">
                <a:tc>
                  <a:txBody>
                    <a:bodyPr/>
                    <a:lstStyle/>
                    <a:p>
                      <a:endParaRPr lang="ru-RU"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780"/>
                        </a:lnSpc>
                        <a:spcBef>
                          <a:spcPts val="0"/>
                        </a:spcBef>
                        <a:spcAft>
                          <a:spcPts val="0"/>
                        </a:spcAft>
                        <a:buClrTx/>
                        <a:buSzTx/>
                        <a:buFontTx/>
                        <a:buNone/>
                        <a:tabLst/>
                        <a:defRPr/>
                      </a:pPr>
                      <a:r>
                        <a:rPr lang="en-US" sz="1400" dirty="0">
                          <a:solidFill>
                            <a:schemeClr val="accent6">
                              <a:lumMod val="75000"/>
                            </a:schemeClr>
                          </a:solidFill>
                        </a:rPr>
                        <a:t>K</a:t>
                      </a:r>
                      <a:r>
                        <a:rPr lang="ru-RU" sz="1400" dirty="0" err="1">
                          <a:solidFill>
                            <a:schemeClr val="accent6">
                              <a:lumMod val="75000"/>
                            </a:schemeClr>
                          </a:solidFill>
                        </a:rPr>
                        <a:t>абозантиниб</a:t>
                      </a:r>
                      <a:endParaRPr lang="ru-RU" sz="1400" b="0" i="1" dirty="0">
                        <a:solidFill>
                          <a:schemeClr val="accent6">
                            <a:lumMod val="75000"/>
                          </a:schemeClr>
                        </a:solidFill>
                      </a:endParaRPr>
                    </a:p>
                    <a:p>
                      <a:pPr marL="0" marR="0" lvl="0" indent="0" algn="l" defTabSz="914400" rtl="0" eaLnBrk="1" fontAlgn="auto" latinLnBrk="0" hangingPunct="1">
                        <a:lnSpc>
                          <a:spcPts val="1780"/>
                        </a:lnSpc>
                        <a:spcBef>
                          <a:spcPts val="0"/>
                        </a:spcBef>
                        <a:spcAft>
                          <a:spcPts val="0"/>
                        </a:spcAft>
                        <a:buClrTx/>
                        <a:buSzTx/>
                        <a:buFontTx/>
                        <a:buNone/>
                        <a:tabLst/>
                        <a:defRPr/>
                      </a:pPr>
                      <a:r>
                        <a:rPr lang="ru-RU" sz="1400" b="0" i="1" dirty="0">
                          <a:solidFill>
                            <a:schemeClr val="accent6">
                              <a:lumMod val="75000"/>
                            </a:schemeClr>
                          </a:solidFill>
                        </a:rPr>
                        <a:t>Рекомендовано проведение </a:t>
                      </a:r>
                      <a:r>
                        <a:rPr lang="ru-RU" sz="1400" b="0" i="1" dirty="0" err="1">
                          <a:solidFill>
                            <a:schemeClr val="accent6">
                              <a:lumMod val="75000"/>
                            </a:schemeClr>
                          </a:solidFill>
                        </a:rPr>
                        <a:t>молекулярно</a:t>
                      </a:r>
                      <a:r>
                        <a:rPr lang="ru-RU" sz="1400" b="0" i="1" dirty="0">
                          <a:solidFill>
                            <a:schemeClr val="accent6">
                              <a:lumMod val="75000"/>
                            </a:schemeClr>
                          </a:solidFill>
                        </a:rPr>
                        <a:t> генетического </a:t>
                      </a:r>
                      <a:r>
                        <a:rPr lang="ru-RU" sz="1400" b="0" i="1" dirty="0" err="1">
                          <a:solidFill>
                            <a:schemeClr val="accent6">
                              <a:lumMod val="75000"/>
                            </a:schemeClr>
                          </a:solidFill>
                        </a:rPr>
                        <a:t>тестирования</a:t>
                      </a:r>
                      <a:r>
                        <a:rPr lang="ru-RU" sz="1400" b="0" i="1" baseline="30000" dirty="0" err="1">
                          <a:solidFill>
                            <a:schemeClr val="accent6">
                              <a:lumMod val="75000"/>
                            </a:schemeClr>
                          </a:solidFill>
                        </a:rPr>
                        <a:t>б</a:t>
                      </a:r>
                      <a:endParaRPr lang="ru-RU" sz="1400" b="0" i="1" baseline="30000" dirty="0">
                        <a:solidFill>
                          <a:schemeClr val="accent6">
                            <a:lumMod val="75000"/>
                          </a:schemeClr>
                        </a:solidFill>
                      </a:endParaRP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1" i="0" u="none" strike="noStrike" kern="1200" cap="none" spc="0" normalizeH="0" baseline="0" noProof="0" dirty="0">
                          <a:ln>
                            <a:noFill/>
                          </a:ln>
                          <a:solidFill>
                            <a:schemeClr val="bg2"/>
                          </a:solidFill>
                          <a:effectLst/>
                          <a:uLnTx/>
                          <a:uFillTx/>
                          <a:latin typeface="+mn-lt"/>
                          <a:ea typeface="+mn-ea"/>
                          <a:cs typeface="+mn-cs"/>
                        </a:rPr>
                        <a:t>Селперкатиниб(АРЖЩ)*</a:t>
                      </a: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err="1">
                          <a:ln>
                            <a:noFill/>
                          </a:ln>
                          <a:solidFill>
                            <a:schemeClr val="accent6">
                              <a:lumMod val="75000"/>
                            </a:schemeClr>
                          </a:solidFill>
                          <a:effectLst/>
                          <a:uLnTx/>
                          <a:uFillTx/>
                          <a:latin typeface="+mn-lt"/>
                          <a:ea typeface="+mn-ea"/>
                          <a:cs typeface="+mn-cs"/>
                        </a:rPr>
                        <a:t>Энтректиниб</a:t>
                      </a:r>
                      <a:r>
                        <a:rPr kumimoji="0" lang="ru-RU" sz="1400" b="0" i="0" u="none" strike="noStrike" kern="1200" cap="none" spc="0" normalizeH="0" baseline="30000" noProof="0" dirty="0" err="1">
                          <a:ln>
                            <a:noFill/>
                          </a:ln>
                          <a:solidFill>
                            <a:schemeClr val="accent6">
                              <a:lumMod val="75000"/>
                            </a:schemeClr>
                          </a:solidFill>
                          <a:effectLst/>
                          <a:uLnTx/>
                          <a:uFillTx/>
                          <a:latin typeface="+mn-lt"/>
                          <a:ea typeface="+mn-ea"/>
                          <a:cs typeface="+mn-cs"/>
                        </a:rPr>
                        <a:t>а</a:t>
                      </a:r>
                      <a:endParaRPr kumimoji="0" lang="ru-RU" sz="1400" b="0" i="0" u="none" strike="noStrike" kern="1200" cap="none" spc="0" normalizeH="0" baseline="0" noProof="0" dirty="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err="1">
                          <a:ln>
                            <a:noFill/>
                          </a:ln>
                          <a:solidFill>
                            <a:schemeClr val="accent6">
                              <a:lumMod val="75000"/>
                            </a:schemeClr>
                          </a:solidFill>
                          <a:effectLst/>
                          <a:uLnTx/>
                          <a:uFillTx/>
                          <a:latin typeface="+mn-lt"/>
                          <a:ea typeface="+mn-ea"/>
                          <a:cs typeface="+mn-cs"/>
                        </a:rPr>
                        <a:t>Ларотректиниб</a:t>
                      </a:r>
                      <a:r>
                        <a:rPr kumimoji="0" lang="ru-RU" sz="1400" b="0" i="0" u="none" strike="noStrike" kern="1200" cap="none" spc="0" normalizeH="0" baseline="30000" noProof="0" dirty="0" err="1">
                          <a:ln>
                            <a:noFill/>
                          </a:ln>
                          <a:solidFill>
                            <a:schemeClr val="accent6">
                              <a:lumMod val="75000"/>
                            </a:schemeClr>
                          </a:solidFill>
                          <a:effectLst/>
                          <a:uLnTx/>
                          <a:uFillTx/>
                          <a:latin typeface="+mn-lt"/>
                          <a:ea typeface="+mn-ea"/>
                          <a:cs typeface="+mn-cs"/>
                        </a:rPr>
                        <a:t>а</a:t>
                      </a:r>
                      <a:endParaRPr kumimoji="0" lang="ru-RU" sz="1400" b="0" i="0" u="none" strike="noStrike" kern="1200" cap="none" spc="0" normalizeH="0" baseline="30000" noProof="0" dirty="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accent6">
                              <a:lumMod val="75000"/>
                            </a:schemeClr>
                          </a:solidFill>
                          <a:effectLst/>
                          <a:uLnTx/>
                          <a:uFillTx/>
                          <a:latin typeface="+mn-lt"/>
                          <a:ea typeface="+mn-ea"/>
                          <a:cs typeface="+mn-cs"/>
                        </a:rPr>
                        <a:t>ХТ</a:t>
                      </a: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accent6">
                              <a:lumMod val="75000"/>
                            </a:schemeClr>
                          </a:solidFill>
                          <a:effectLst/>
                          <a:uLnTx/>
                          <a:uFillTx/>
                          <a:latin typeface="+mn-lt"/>
                          <a:ea typeface="+mn-ea"/>
                          <a:cs typeface="+mn-cs"/>
                        </a:rPr>
                        <a:t>Пембролизумаб </a:t>
                      </a:r>
                      <a:endParaRPr kumimoji="0" lang="en-US" sz="1400" b="0" i="0" u="none" strike="noStrike" kern="1200" cap="none" spc="0" normalizeH="0" baseline="0" noProof="0" dirty="0">
                        <a:ln>
                          <a:noFill/>
                        </a:ln>
                        <a:solidFill>
                          <a:schemeClr val="accent6">
                            <a:lumMod val="75000"/>
                          </a:schemeClr>
                        </a:solidFill>
                        <a:effectLst/>
                        <a:uLnTx/>
                        <a:uFillTx/>
                        <a:latin typeface="+mn-lt"/>
                        <a:ea typeface="+mn-ea"/>
                        <a:cs typeface="+mn-cs"/>
                      </a:endParaRPr>
                    </a:p>
                  </a:txBody>
                  <a:tcPr marT="144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1780"/>
                        </a:lnSpc>
                      </a:pPr>
                      <a:r>
                        <a:rPr lang="en-US" sz="1400" dirty="0">
                          <a:solidFill>
                            <a:schemeClr val="accent6">
                              <a:lumMod val="75000"/>
                            </a:schemeClr>
                          </a:solidFill>
                        </a:rPr>
                        <a:t>K</a:t>
                      </a:r>
                      <a:r>
                        <a:rPr lang="ru-RU" sz="1400" dirty="0" err="1">
                          <a:solidFill>
                            <a:schemeClr val="accent6">
                              <a:lumMod val="75000"/>
                            </a:schemeClr>
                          </a:solidFill>
                        </a:rPr>
                        <a:t>абозантиниб</a:t>
                      </a:r>
                      <a:endParaRPr lang="ru-RU" sz="1400" dirty="0">
                        <a:solidFill>
                          <a:schemeClr val="accent6">
                            <a:lumMod val="75000"/>
                          </a:schemeClr>
                        </a:solidFill>
                      </a:endParaRPr>
                    </a:p>
                    <a:p>
                      <a:pPr marL="0" marR="0" lvl="0" indent="0" algn="l" defTabSz="914400" rtl="0" eaLnBrk="1" fontAlgn="auto" latinLnBrk="0" hangingPunct="1">
                        <a:lnSpc>
                          <a:spcPts val="1780"/>
                        </a:lnSpc>
                        <a:spcBef>
                          <a:spcPts val="0"/>
                        </a:spcBef>
                        <a:spcAft>
                          <a:spcPts val="0"/>
                        </a:spcAft>
                        <a:buClrTx/>
                        <a:buSzTx/>
                        <a:buFontTx/>
                        <a:buNone/>
                        <a:tabLst/>
                        <a:defRPr/>
                      </a:pPr>
                      <a:r>
                        <a:rPr lang="ru-RU" sz="1400" i="1" dirty="0">
                          <a:solidFill>
                            <a:schemeClr val="accent6">
                              <a:lumMod val="75000"/>
                            </a:schemeClr>
                          </a:solidFill>
                        </a:rPr>
                        <a:t>Рекомендовано проведение </a:t>
                      </a:r>
                      <a:r>
                        <a:rPr lang="ru-RU" sz="1400" i="1" dirty="0" err="1">
                          <a:solidFill>
                            <a:schemeClr val="accent6">
                              <a:lumMod val="75000"/>
                            </a:schemeClr>
                          </a:solidFill>
                        </a:rPr>
                        <a:t>молекулярно</a:t>
                      </a:r>
                      <a:r>
                        <a:rPr lang="ru-RU" sz="1400" i="1" dirty="0">
                          <a:solidFill>
                            <a:schemeClr val="accent6">
                              <a:lumMod val="75000"/>
                            </a:schemeClr>
                          </a:solidFill>
                        </a:rPr>
                        <a:t> генетического </a:t>
                      </a:r>
                      <a:r>
                        <a:rPr lang="ru-RU" sz="1400" i="1" dirty="0" err="1">
                          <a:solidFill>
                            <a:schemeClr val="accent6">
                              <a:lumMod val="75000"/>
                            </a:schemeClr>
                          </a:solidFill>
                        </a:rPr>
                        <a:t>тестирования</a:t>
                      </a:r>
                      <a:r>
                        <a:rPr lang="ru-RU" sz="1400" b="0" i="1" baseline="30000" dirty="0" err="1">
                          <a:solidFill>
                            <a:schemeClr val="accent6">
                              <a:lumMod val="75000"/>
                            </a:schemeClr>
                          </a:solidFill>
                        </a:rPr>
                        <a:t>б</a:t>
                      </a:r>
                      <a:endParaRPr lang="ru-RU" sz="1400" i="1" dirty="0">
                        <a:solidFill>
                          <a:schemeClr val="accent6">
                            <a:lumMod val="75000"/>
                          </a:schemeClr>
                        </a:solidFill>
                      </a:endParaRPr>
                    </a:p>
                    <a:p>
                      <a:pPr>
                        <a:lnSpc>
                          <a:spcPts val="1780"/>
                        </a:lnSpc>
                      </a:pPr>
                      <a:r>
                        <a:rPr lang="ru-RU" sz="1400" b="1" dirty="0">
                          <a:solidFill>
                            <a:schemeClr val="bg2"/>
                          </a:solidFill>
                        </a:rPr>
                        <a:t>Селперкатиниб*</a:t>
                      </a:r>
                    </a:p>
                  </a:txBody>
                  <a:tcPr marT="14400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1780"/>
                        </a:lnSpc>
                      </a:pPr>
                      <a:r>
                        <a:rPr lang="ru-RU" sz="1400" b="1" dirty="0">
                          <a:solidFill>
                            <a:schemeClr val="tx1"/>
                          </a:solidFill>
                        </a:rPr>
                        <a:t>РЩЖ</a:t>
                      </a:r>
                      <a:r>
                        <a:rPr lang="ru-RU" sz="1400" dirty="0">
                          <a:solidFill>
                            <a:schemeClr val="tx1"/>
                          </a:solidFill>
                        </a:rPr>
                        <a:t> </a:t>
                      </a:r>
                    </a:p>
                    <a:p>
                      <a:pPr>
                        <a:lnSpc>
                          <a:spcPts val="1780"/>
                        </a:lnSpc>
                      </a:pPr>
                      <a:r>
                        <a:rPr lang="ru-RU" sz="1400" dirty="0">
                          <a:solidFill>
                            <a:schemeClr val="accent6">
                              <a:lumMod val="75000"/>
                            </a:schemeClr>
                          </a:solidFill>
                        </a:rPr>
                        <a:t>Кабозантиниб </a:t>
                      </a: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err="1">
                          <a:ln>
                            <a:noFill/>
                          </a:ln>
                          <a:solidFill>
                            <a:schemeClr val="accent6">
                              <a:lumMod val="75000"/>
                            </a:schemeClr>
                          </a:solidFill>
                          <a:effectLst/>
                          <a:uLnTx/>
                          <a:uFillTx/>
                          <a:latin typeface="+mn-lt"/>
                          <a:ea typeface="+mn-ea"/>
                          <a:cs typeface="+mn-cs"/>
                        </a:rPr>
                        <a:t>Энтректиниб</a:t>
                      </a:r>
                      <a:r>
                        <a:rPr kumimoji="0" lang="ru-RU" sz="1400" b="0" i="0" u="none" strike="noStrike" kern="1200" cap="none" spc="0" normalizeH="0" baseline="30000" noProof="0" dirty="0" err="1">
                          <a:ln>
                            <a:noFill/>
                          </a:ln>
                          <a:solidFill>
                            <a:schemeClr val="accent6">
                              <a:lumMod val="75000"/>
                            </a:schemeClr>
                          </a:solidFill>
                          <a:effectLst/>
                          <a:uLnTx/>
                          <a:uFillTx/>
                          <a:latin typeface="+mn-lt"/>
                          <a:ea typeface="+mn-ea"/>
                          <a:cs typeface="+mn-cs"/>
                        </a:rPr>
                        <a:t>а</a:t>
                      </a:r>
                      <a:endParaRPr kumimoji="0" lang="ru-RU" sz="1400" b="0" i="0" u="none" strike="noStrike" kern="1200" cap="none" spc="0" normalizeH="0" baseline="0" noProof="0" dirty="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err="1">
                          <a:ln>
                            <a:noFill/>
                          </a:ln>
                          <a:solidFill>
                            <a:schemeClr val="accent6">
                              <a:lumMod val="75000"/>
                            </a:schemeClr>
                          </a:solidFill>
                          <a:effectLst/>
                          <a:uLnTx/>
                          <a:uFillTx/>
                          <a:latin typeface="+mn-lt"/>
                          <a:ea typeface="+mn-ea"/>
                          <a:cs typeface="+mn-cs"/>
                        </a:rPr>
                        <a:t>Ларотректиниб</a:t>
                      </a:r>
                      <a:r>
                        <a:rPr kumimoji="0" lang="ru-RU" sz="1400" b="0" i="0" u="none" strike="noStrike" kern="1200" cap="none" spc="0" normalizeH="0" baseline="30000" noProof="0" dirty="0" err="1">
                          <a:ln>
                            <a:noFill/>
                          </a:ln>
                          <a:solidFill>
                            <a:schemeClr val="accent6">
                              <a:lumMod val="75000"/>
                            </a:schemeClr>
                          </a:solidFill>
                          <a:effectLst/>
                          <a:uLnTx/>
                          <a:uFillTx/>
                          <a:latin typeface="+mn-lt"/>
                          <a:ea typeface="+mn-ea"/>
                          <a:cs typeface="+mn-cs"/>
                        </a:rPr>
                        <a:t>а</a:t>
                      </a:r>
                      <a:endParaRPr kumimoji="0" lang="en-US" sz="1400" b="0" i="0" u="none" strike="noStrike" kern="1200" cap="none" spc="0" normalizeH="0" baseline="30000" noProof="0" dirty="0">
                        <a:ln>
                          <a:noFill/>
                        </a:ln>
                        <a:solidFill>
                          <a:schemeClr val="accent6">
                            <a:lumMod val="75000"/>
                          </a:schemeClr>
                        </a:solidFill>
                        <a:effectLst/>
                        <a:uLnTx/>
                        <a:uFillTx/>
                        <a:latin typeface="+mn-lt"/>
                        <a:ea typeface="+mn-ea"/>
                        <a:cs typeface="+mn-cs"/>
                      </a:endParaRPr>
                    </a:p>
                    <a:p>
                      <a:pPr>
                        <a:lnSpc>
                          <a:spcPts val="1780"/>
                        </a:lnSpc>
                      </a:pPr>
                      <a:endParaRPr lang="ru-RU" sz="1400" dirty="0">
                        <a:solidFill>
                          <a:schemeClr val="accent6">
                            <a:lumMod val="75000"/>
                          </a:schemeClr>
                        </a:solidFill>
                      </a:endParaRPr>
                    </a:p>
                    <a:p>
                      <a:pPr>
                        <a:lnSpc>
                          <a:spcPts val="1780"/>
                        </a:lnSpc>
                      </a:pPr>
                      <a:r>
                        <a:rPr lang="ru-RU" sz="1400" b="1" dirty="0">
                          <a:solidFill>
                            <a:schemeClr val="tx1"/>
                          </a:solidFill>
                        </a:rPr>
                        <a:t>МРЩЖ</a:t>
                      </a:r>
                    </a:p>
                    <a:p>
                      <a:pPr>
                        <a:lnSpc>
                          <a:spcPts val="1780"/>
                        </a:lnSpc>
                      </a:pPr>
                      <a:r>
                        <a:rPr lang="ru-RU" sz="1400" dirty="0" err="1">
                          <a:solidFill>
                            <a:schemeClr val="accent6">
                              <a:lumMod val="75000"/>
                            </a:schemeClr>
                          </a:solidFill>
                        </a:rPr>
                        <a:t>кабозантиниб</a:t>
                      </a:r>
                      <a:r>
                        <a:rPr lang="ru-RU" sz="1400" dirty="0">
                          <a:solidFill>
                            <a:schemeClr val="accent6">
                              <a:lumMod val="75000"/>
                            </a:schemeClr>
                          </a:solidFill>
                        </a:rPr>
                        <a:t> (ВК)</a:t>
                      </a:r>
                    </a:p>
                    <a:p>
                      <a:pPr marL="0" marR="0" lvl="0" indent="0" algn="l" defTabSz="914400" rtl="0" eaLnBrk="1" fontAlgn="auto" latinLnBrk="0" hangingPunct="1">
                        <a:lnSpc>
                          <a:spcPts val="178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accent6">
                              <a:lumMod val="75000"/>
                            </a:schemeClr>
                          </a:solidFill>
                          <a:effectLst/>
                          <a:uLnTx/>
                          <a:uFillTx/>
                          <a:latin typeface="+mn-lt"/>
                          <a:ea typeface="+mn-ea"/>
                          <a:cs typeface="+mn-cs"/>
                        </a:rPr>
                        <a:t> </a:t>
                      </a:r>
                      <a:endParaRPr kumimoji="0" lang="en-US" sz="1400" b="0" i="0" u="none" strike="noStrike" kern="1200" cap="none" spc="0" normalizeH="0" baseline="30000" noProof="0" dirty="0">
                        <a:ln>
                          <a:noFill/>
                        </a:ln>
                        <a:solidFill>
                          <a:schemeClr val="accent6">
                            <a:lumMod val="75000"/>
                          </a:schemeClr>
                        </a:solidFill>
                        <a:effectLst/>
                        <a:uLnTx/>
                        <a:uFillTx/>
                        <a:latin typeface="+mn-lt"/>
                        <a:ea typeface="+mn-ea"/>
                        <a:cs typeface="+mn-cs"/>
                      </a:endParaRPr>
                    </a:p>
                    <a:p>
                      <a:pPr>
                        <a:lnSpc>
                          <a:spcPts val="1780"/>
                        </a:lnSpc>
                      </a:pPr>
                      <a:endParaRPr lang="ru-RU" sz="1400" dirty="0">
                        <a:solidFill>
                          <a:schemeClr val="accent6">
                            <a:lumMod val="75000"/>
                          </a:schemeClr>
                        </a:solidFill>
                      </a:endParaRPr>
                    </a:p>
                  </a:txBody>
                  <a:tcPr marT="14400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76138158"/>
                  </a:ext>
                </a:extLst>
              </a:tr>
            </a:tbl>
          </a:graphicData>
        </a:graphic>
      </p:graphicFrame>
      <p:sp>
        <p:nvSpPr>
          <p:cNvPr id="4" name="TextBox 3">
            <a:extLst>
              <a:ext uri="{FF2B5EF4-FFF2-40B4-BE49-F238E27FC236}">
                <a16:creationId xmlns:a16="http://schemas.microsoft.com/office/drawing/2014/main" id="{B388FD3F-1851-C008-1F8D-0FD371D144A6}"/>
              </a:ext>
            </a:extLst>
          </p:cNvPr>
          <p:cNvSpPr txBox="1"/>
          <p:nvPr/>
        </p:nvSpPr>
        <p:spPr>
          <a:xfrm>
            <a:off x="648194" y="5440645"/>
            <a:ext cx="11253396" cy="76944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srgbClr val="171616"/>
                </a:solidFill>
                <a:effectLst/>
                <a:uLnTx/>
                <a:uFillTx/>
                <a:latin typeface="Arial"/>
                <a:ea typeface="+mn-ea"/>
                <a:cs typeface="+mn-cs"/>
              </a:rPr>
              <a:t>*</a:t>
            </a:r>
            <a:r>
              <a:rPr kumimoji="0" lang="ru-RU" sz="1400" b="1" i="0" u="none" strike="noStrike" kern="1200" cap="none" spc="0" normalizeH="0" baseline="0" noProof="0" dirty="0">
                <a:ln>
                  <a:noFill/>
                </a:ln>
                <a:solidFill>
                  <a:srgbClr val="7030A0"/>
                </a:solidFill>
                <a:effectLst/>
                <a:uLnTx/>
                <a:uFillTx/>
                <a:latin typeface="Arial"/>
                <a:ea typeface="+mn-ea"/>
                <a:cs typeface="+mn-cs"/>
              </a:rPr>
              <a:t>При наличии мутации </a:t>
            </a:r>
            <a:r>
              <a:rPr kumimoji="0" lang="en-US" sz="1400" b="1" i="0" u="none" strike="noStrike" kern="1200" cap="none" spc="0" normalizeH="0" baseline="0" noProof="0" dirty="0">
                <a:ln>
                  <a:noFill/>
                </a:ln>
                <a:solidFill>
                  <a:srgbClr val="7030A0"/>
                </a:solidFill>
                <a:effectLst/>
                <a:uLnTx/>
                <a:uFillTx/>
                <a:latin typeface="Arial"/>
                <a:ea typeface="+mn-ea"/>
                <a:cs typeface="+mn-cs"/>
              </a:rPr>
              <a:t>RET</a:t>
            </a:r>
            <a:r>
              <a:rPr kumimoji="0" lang="ru-RU" sz="1400" b="1" i="0" u="none" strike="noStrike" kern="1200" cap="none" spc="0" normalizeH="0" baseline="0" noProof="0" dirty="0">
                <a:ln>
                  <a:noFill/>
                </a:ln>
                <a:solidFill>
                  <a:srgbClr val="7030A0"/>
                </a:solidFill>
                <a:effectLst/>
                <a:uLnTx/>
                <a:uFillTx/>
                <a:latin typeface="Arial"/>
                <a:ea typeface="+mn-ea"/>
                <a:cs typeface="+mn-cs"/>
              </a:rPr>
              <a:t>; при РЩЖ следует серьезно рассмотреть возможность индивидуализации терапии(1-я линия)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30000" noProof="0" dirty="0" err="1">
                <a:ln>
                  <a:noFill/>
                </a:ln>
                <a:solidFill>
                  <a:srgbClr val="171616"/>
                </a:solidFill>
                <a:effectLst/>
                <a:uLnTx/>
                <a:uFillTx/>
                <a:latin typeface="Arial"/>
                <a:ea typeface="+mn-ea"/>
                <a:cs typeface="+mn-cs"/>
              </a:rPr>
              <a:t>а</a:t>
            </a:r>
            <a:r>
              <a:rPr kumimoji="0" lang="ru-RU" sz="1000" b="0" i="0" u="none" strike="noStrike" kern="1200" cap="none" spc="0" normalizeH="0" baseline="0" noProof="0" dirty="0" err="1">
                <a:ln>
                  <a:noFill/>
                </a:ln>
                <a:solidFill>
                  <a:srgbClr val="171616"/>
                </a:solidFill>
                <a:effectLst/>
                <a:uLnTx/>
                <a:uFillTx/>
                <a:latin typeface="Arial"/>
                <a:ea typeface="+mn-ea"/>
                <a:cs typeface="+mn-cs"/>
              </a:rPr>
              <a:t>При</a:t>
            </a:r>
            <a:r>
              <a:rPr kumimoji="0" lang="ru-RU" sz="1000" b="0" i="0" u="none" strike="noStrike" kern="1200" cap="none" spc="0" normalizeH="0" baseline="0" noProof="0" dirty="0">
                <a:ln>
                  <a:noFill/>
                </a:ln>
                <a:solidFill>
                  <a:srgbClr val="171616"/>
                </a:solidFill>
                <a:effectLst/>
                <a:uLnTx/>
                <a:uFillTx/>
                <a:latin typeface="Arial"/>
                <a:ea typeface="+mn-ea"/>
                <a:cs typeface="+mn-cs"/>
              </a:rPr>
              <a:t> наличии мутации </a:t>
            </a:r>
            <a:r>
              <a:rPr kumimoji="0" lang="en-US" sz="1000" b="0" i="0" u="none" strike="noStrike" kern="1200" cap="none" spc="0" normalizeH="0" baseline="0" noProof="0" dirty="0">
                <a:ln>
                  <a:noFill/>
                </a:ln>
                <a:solidFill>
                  <a:srgbClr val="171616"/>
                </a:solidFill>
                <a:effectLst/>
                <a:uLnTx/>
                <a:uFillTx/>
                <a:latin typeface="Arial"/>
                <a:ea typeface="+mn-ea"/>
                <a:cs typeface="+mn-cs"/>
              </a:rPr>
              <a:t>NTRK</a:t>
            </a:r>
            <a:endParaRPr kumimoji="0" lang="ru-RU" sz="1000" b="0" i="0" u="none" strike="noStrike" kern="1200" cap="none" spc="0" normalizeH="0" baseline="0" noProof="0" dirty="0">
              <a:ln>
                <a:noFill/>
              </a:ln>
              <a:solidFill>
                <a:srgbClr val="171616"/>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30000" noProof="0" dirty="0" err="1">
                <a:ln>
                  <a:noFill/>
                </a:ln>
                <a:solidFill>
                  <a:srgbClr val="171616"/>
                </a:solidFill>
                <a:effectLst/>
                <a:uLnTx/>
                <a:uFillTx/>
                <a:latin typeface="Arial"/>
                <a:ea typeface="+mn-ea"/>
                <a:cs typeface="+mn-cs"/>
              </a:rPr>
              <a:t>б</a:t>
            </a:r>
            <a:r>
              <a:rPr kumimoji="0" lang="ru-RU" sz="1000" b="0" i="0" u="none" strike="noStrike" kern="1200" cap="none" spc="0" normalizeH="0" baseline="0" noProof="0" dirty="0" err="1">
                <a:ln>
                  <a:noFill/>
                </a:ln>
                <a:solidFill>
                  <a:srgbClr val="171616"/>
                </a:solidFill>
                <a:effectLst/>
                <a:uLnTx/>
                <a:uFillTx/>
                <a:latin typeface="Arial"/>
                <a:ea typeface="+mn-ea"/>
                <a:cs typeface="+mn-cs"/>
              </a:rPr>
              <a:t>При</a:t>
            </a:r>
            <a:r>
              <a:rPr kumimoji="0" lang="ru-RU" sz="1000" b="0" i="0" u="none" strike="noStrike" kern="1200" cap="none" spc="0" normalizeH="0" baseline="0" noProof="0" dirty="0">
                <a:ln>
                  <a:noFill/>
                </a:ln>
                <a:solidFill>
                  <a:srgbClr val="171616"/>
                </a:solidFill>
                <a:effectLst/>
                <a:uLnTx/>
                <a:uFillTx/>
                <a:latin typeface="Arial"/>
                <a:ea typeface="+mn-ea"/>
                <a:cs typeface="+mn-cs"/>
              </a:rPr>
              <a:t> проведении секвенирования одновременно с поиском мутации BRAFV600E рекомендован анализ и других мутаций, потенциально способных повлиять</a:t>
            </a:r>
            <a:r>
              <a:rPr kumimoji="0" lang="en-US" sz="1000" b="0" i="0" u="none" strike="noStrike" kern="1200" cap="none" spc="0" normalizeH="0" baseline="0" noProof="0" dirty="0">
                <a:ln>
                  <a:noFill/>
                </a:ln>
                <a:solidFill>
                  <a:srgbClr val="171616"/>
                </a:solidFill>
                <a:effectLst/>
                <a:uLnTx/>
                <a:uFillTx/>
                <a:latin typeface="Arial"/>
                <a:ea typeface="+mn-ea"/>
                <a:cs typeface="+mn-cs"/>
              </a:rPr>
              <a:t> </a:t>
            </a:r>
            <a:r>
              <a:rPr kumimoji="0" lang="ru-RU" sz="1000" b="0" i="0" u="none" strike="noStrike" kern="1200" cap="none" spc="0" normalizeH="0" baseline="0" noProof="0" dirty="0">
                <a:ln>
                  <a:noFill/>
                </a:ln>
                <a:solidFill>
                  <a:srgbClr val="171616"/>
                </a:solidFill>
                <a:effectLst/>
                <a:uLnTx/>
                <a:uFillTx/>
                <a:latin typeface="Arial"/>
                <a:ea typeface="+mn-ea"/>
                <a:cs typeface="+mn-cs"/>
              </a:rPr>
              <a:t>на выбор лекарственного лечения (мутации генов ALK,NTRK, RET, TSC2, PI3K/</a:t>
            </a:r>
            <a:r>
              <a:rPr kumimoji="0" lang="ru-RU" sz="1000" b="0" i="0" u="none" strike="noStrike" kern="1200" cap="none" spc="0" normalizeH="0" baseline="0" noProof="0" dirty="0" err="1">
                <a:ln>
                  <a:noFill/>
                </a:ln>
                <a:solidFill>
                  <a:srgbClr val="171616"/>
                </a:solidFill>
                <a:effectLst/>
                <a:uLnTx/>
                <a:uFillTx/>
                <a:latin typeface="Arial"/>
                <a:ea typeface="+mn-ea"/>
                <a:cs typeface="+mn-cs"/>
              </a:rPr>
              <a:t>mTOR</a:t>
            </a:r>
            <a:r>
              <a:rPr kumimoji="0" lang="ru-RU" sz="1000" b="0" i="0" u="none" strike="noStrike" kern="1200" cap="none" spc="0" normalizeH="0" baseline="0" noProof="0" dirty="0">
                <a:ln>
                  <a:noFill/>
                </a:ln>
                <a:solidFill>
                  <a:srgbClr val="171616"/>
                </a:solidFill>
                <a:effectLst/>
                <a:uLnTx/>
                <a:uFillTx/>
                <a:latin typeface="Arial"/>
                <a:ea typeface="+mn-ea"/>
                <a:cs typeface="+mn-cs"/>
              </a:rPr>
              <a:t>/AKT, ROS1, ИГХ определениеPD-L1 статуса)</a:t>
            </a:r>
          </a:p>
        </p:txBody>
      </p:sp>
      <p:sp>
        <p:nvSpPr>
          <p:cNvPr id="5" name="TextBox 4">
            <a:extLst>
              <a:ext uri="{FF2B5EF4-FFF2-40B4-BE49-F238E27FC236}">
                <a16:creationId xmlns:a16="http://schemas.microsoft.com/office/drawing/2014/main" id="{47C9F2A6-0A52-AF0C-4BDB-BD8A8136C157}"/>
              </a:ext>
            </a:extLst>
          </p:cNvPr>
          <p:cNvSpPr txBox="1"/>
          <p:nvPr/>
        </p:nvSpPr>
        <p:spPr>
          <a:xfrm>
            <a:off x="648194" y="6210086"/>
            <a:ext cx="11253396" cy="215444"/>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a:ln>
                  <a:noFill/>
                </a:ln>
                <a:solidFill>
                  <a:srgbClr val="D6A85A">
                    <a:lumMod val="50000"/>
                  </a:srgbClr>
                </a:solidFill>
                <a:effectLst/>
                <a:uLnTx/>
                <a:uFillTx/>
                <a:latin typeface="Arial"/>
                <a:ea typeface="+mn-ea"/>
                <a:cs typeface="+mn-cs"/>
              </a:rPr>
              <a:t>РЩЖ- рак щитовидной железы; МРЩЖ медуллярный рак щитовидной железы; АРЩЖ анапластический рак щитовидной железы; РЙТР радио йод терапия рефрактерный;</a:t>
            </a:r>
            <a:r>
              <a:rPr kumimoji="0" lang="en-US" sz="800" b="0" i="0" u="none" strike="noStrike" kern="1200" cap="none" spc="0" normalizeH="0" baseline="0" noProof="0" dirty="0">
                <a:ln>
                  <a:noFill/>
                </a:ln>
                <a:solidFill>
                  <a:srgbClr val="D6A85A">
                    <a:lumMod val="50000"/>
                  </a:srgbClr>
                </a:solidFill>
                <a:effectLst/>
                <a:uLnTx/>
                <a:uFillTx/>
                <a:latin typeface="Arial"/>
                <a:ea typeface="+mn-ea"/>
                <a:cs typeface="+mn-cs"/>
              </a:rPr>
              <a:t> MCBC - </a:t>
            </a:r>
            <a:r>
              <a:rPr kumimoji="0" lang="ru-RU" sz="800" b="0" i="0" u="none" strike="noStrike" kern="1200" cap="none" spc="0" normalizeH="0" baseline="0" noProof="0" dirty="0">
                <a:ln>
                  <a:noFill/>
                </a:ln>
                <a:solidFill>
                  <a:srgbClr val="D6A85A">
                    <a:lumMod val="50000"/>
                  </a:srgbClr>
                </a:solidFill>
                <a:effectLst/>
                <a:uLnTx/>
                <a:uFillTx/>
                <a:latin typeface="Arial"/>
                <a:ea typeface="+mn-ea"/>
                <a:cs typeface="+mn-cs"/>
              </a:rPr>
              <a:t>шкала величины клинической пользы </a:t>
            </a:r>
            <a:r>
              <a:rPr kumimoji="0" lang="en-US" sz="800" b="0" i="0" u="none" strike="noStrike" kern="1200" cap="none" spc="0" normalizeH="0" baseline="0" noProof="0" dirty="0">
                <a:ln>
                  <a:noFill/>
                </a:ln>
                <a:solidFill>
                  <a:srgbClr val="D6A85A">
                    <a:lumMod val="50000"/>
                  </a:srgbClr>
                </a:solidFill>
                <a:effectLst/>
                <a:uLnTx/>
                <a:uFillTx/>
                <a:latin typeface="Arial"/>
                <a:ea typeface="+mn-ea"/>
                <a:cs typeface="+mn-cs"/>
              </a:rPr>
              <a:t>ESMO</a:t>
            </a:r>
            <a:endParaRPr kumimoji="0" lang="ru-RU" sz="800" b="0" i="0" u="none" strike="noStrike" kern="1200" cap="none" spc="0" normalizeH="0" baseline="0" noProof="0" dirty="0">
              <a:ln>
                <a:noFill/>
              </a:ln>
              <a:solidFill>
                <a:srgbClr val="D6A85A">
                  <a:lumMod val="50000"/>
                </a:srgbClr>
              </a:solidFill>
              <a:effectLst/>
              <a:uLnTx/>
              <a:uFillTx/>
              <a:latin typeface="Arial"/>
              <a:ea typeface="+mn-ea"/>
              <a:cs typeface="+mn-cs"/>
            </a:endParaRPr>
          </a:p>
        </p:txBody>
      </p:sp>
      <p:sp>
        <p:nvSpPr>
          <p:cNvPr id="8" name="TextBox 7">
            <a:extLst>
              <a:ext uri="{FF2B5EF4-FFF2-40B4-BE49-F238E27FC236}">
                <a16:creationId xmlns:a16="http://schemas.microsoft.com/office/drawing/2014/main" id="{E1FFF917-B5CA-973D-1C6D-B5A30D5E50C7}"/>
              </a:ext>
            </a:extLst>
          </p:cNvPr>
          <p:cNvSpPr txBox="1"/>
          <p:nvPr/>
        </p:nvSpPr>
        <p:spPr>
          <a:xfrm>
            <a:off x="623888" y="6396335"/>
            <a:ext cx="11777472" cy="461665"/>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a:ln>
                  <a:noFill/>
                </a:ln>
                <a:solidFill>
                  <a:srgbClr val="171616"/>
                </a:solidFill>
                <a:effectLst/>
                <a:uLnTx/>
                <a:uFillTx/>
                <a:latin typeface="Arial"/>
                <a:ea typeface="+mn-ea"/>
                <a:cs typeface="+mn-cs"/>
              </a:rPr>
              <a:t>1.Болотина Л. В., с соавторами С. Практические рекомендации по лекарственному лечению опухолей головы и шеи. Практические рекомендации RUSSCO, часть 1. Злокачественные опухоли, 2023 (том 13), #3s2, стр. 100–119.</a:t>
            </a:r>
            <a:r>
              <a:rPr kumimoji="0" lang="en-US" sz="800" b="0" i="0" u="none" strike="noStrike" kern="1200" cap="none" spc="0" normalizeH="0" baseline="0" noProof="0" dirty="0">
                <a:ln>
                  <a:noFill/>
                </a:ln>
                <a:solidFill>
                  <a:srgbClr val="171616"/>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a:ln>
                  <a:noFill/>
                </a:ln>
                <a:solidFill>
                  <a:srgbClr val="171616"/>
                </a:solidFill>
                <a:effectLst/>
                <a:uLnTx/>
                <a:uFillTx/>
                <a:latin typeface="Arial"/>
                <a:ea typeface="+mn-ea"/>
                <a:cs typeface="+mn-cs"/>
              </a:rPr>
              <a:t>2.</a:t>
            </a:r>
            <a:r>
              <a:rPr kumimoji="0" lang="en-US" sz="800" b="0" i="0" u="none" strike="noStrike" kern="1200" cap="none" spc="0" normalizeH="0" baseline="0" noProof="0" dirty="0" err="1">
                <a:ln>
                  <a:noFill/>
                </a:ln>
                <a:solidFill>
                  <a:srgbClr val="171616"/>
                </a:solidFill>
                <a:effectLst/>
                <a:uLnTx/>
                <a:uFillTx/>
                <a:latin typeface="Arial"/>
                <a:ea typeface="+mn-ea"/>
                <a:cs typeface="+mn-cs"/>
              </a:rPr>
              <a:t>Severskaya</a:t>
            </a:r>
            <a:r>
              <a:rPr kumimoji="0" lang="en-US" sz="800" b="0" i="0" u="none" strike="noStrike" kern="1200" cap="none" spc="0" normalizeH="0" baseline="0" noProof="0" dirty="0">
                <a:ln>
                  <a:noFill/>
                </a:ln>
                <a:solidFill>
                  <a:srgbClr val="171616"/>
                </a:solidFill>
                <a:effectLst/>
                <a:uLnTx/>
                <a:uFillTx/>
                <a:latin typeface="Arial"/>
                <a:ea typeface="+mn-ea"/>
                <a:cs typeface="+mn-cs"/>
              </a:rPr>
              <a:t> N.V., </a:t>
            </a:r>
            <a:r>
              <a:rPr kumimoji="0" lang="en-US" sz="800" b="0" i="0" u="none" strike="noStrike" kern="1200" cap="none" spc="0" normalizeH="0" baseline="0" noProof="0" dirty="0" err="1">
                <a:ln>
                  <a:noFill/>
                </a:ln>
                <a:solidFill>
                  <a:srgbClr val="171616"/>
                </a:solidFill>
                <a:effectLst/>
                <a:uLnTx/>
                <a:uFillTx/>
                <a:latin typeface="Arial"/>
                <a:ea typeface="+mn-ea"/>
                <a:cs typeface="+mn-cs"/>
              </a:rPr>
              <a:t>Choinzonov</a:t>
            </a:r>
            <a:r>
              <a:rPr kumimoji="0" lang="en-US" sz="800" b="0" i="0" u="none" strike="noStrike" kern="1200" cap="none" spc="0" normalizeH="0" baseline="0" noProof="0" dirty="0">
                <a:ln>
                  <a:noFill/>
                </a:ln>
                <a:solidFill>
                  <a:srgbClr val="171616"/>
                </a:solidFill>
                <a:effectLst/>
                <a:uLnTx/>
                <a:uFillTx/>
                <a:latin typeface="Arial"/>
                <a:ea typeface="+mn-ea"/>
                <a:cs typeface="+mn-cs"/>
              </a:rPr>
              <a:t> E.L., </a:t>
            </a:r>
            <a:r>
              <a:rPr kumimoji="0" lang="en-US" sz="800" b="0" i="0" u="none" strike="noStrike" kern="1200" cap="none" spc="0" normalizeH="0" baseline="0" noProof="0" dirty="0" err="1">
                <a:ln>
                  <a:noFill/>
                </a:ln>
                <a:solidFill>
                  <a:srgbClr val="171616"/>
                </a:solidFill>
                <a:effectLst/>
                <a:uLnTx/>
                <a:uFillTx/>
                <a:latin typeface="Arial"/>
                <a:ea typeface="+mn-ea"/>
                <a:cs typeface="+mn-cs"/>
              </a:rPr>
              <a:t>Reshetov</a:t>
            </a:r>
            <a:r>
              <a:rPr kumimoji="0" lang="en-US" sz="800" b="0" i="0" u="none" strike="noStrike" kern="1200" cap="none" spc="0" normalizeH="0" baseline="0" noProof="0" dirty="0">
                <a:ln>
                  <a:noFill/>
                </a:ln>
                <a:solidFill>
                  <a:srgbClr val="171616"/>
                </a:solidFill>
                <a:effectLst/>
                <a:uLnTx/>
                <a:uFillTx/>
                <a:latin typeface="Arial"/>
                <a:ea typeface="+mn-ea"/>
                <a:cs typeface="+mn-cs"/>
              </a:rPr>
              <a:t> I.V</a:t>
            </a:r>
            <a:r>
              <a:rPr kumimoji="0" lang="ru-RU" sz="800" b="0" i="0" u="none" strike="noStrike" kern="1200" cap="none" spc="0" normalizeH="0" baseline="0" noProof="0" dirty="0">
                <a:ln>
                  <a:noFill/>
                </a:ln>
                <a:solidFill>
                  <a:srgbClr val="171616"/>
                </a:solidFill>
                <a:effectLst/>
                <a:uLnTx/>
                <a:uFillTx/>
                <a:latin typeface="Arial"/>
                <a:ea typeface="+mn-ea"/>
                <a:cs typeface="+mn-cs"/>
              </a:rPr>
              <a:t> </a:t>
            </a:r>
            <a:r>
              <a:rPr kumimoji="0" lang="en-US" sz="800" b="0" i="0" u="none" strike="noStrike" kern="1200" cap="none" spc="0" normalizeH="0" baseline="0" noProof="0" dirty="0">
                <a:ln>
                  <a:noFill/>
                </a:ln>
                <a:solidFill>
                  <a:srgbClr val="171616"/>
                </a:solidFill>
                <a:effectLst/>
                <a:uLnTx/>
                <a:uFillTx/>
                <a:latin typeface="Arial"/>
                <a:ea typeface="+mn-ea"/>
                <a:cs typeface="+mn-cs"/>
              </a:rPr>
              <a:t>et al, Draft of clinical guidelines for the diagnosis and treatment of medullary thyroid cancer in adult patients. Endocrine Surgery. 2022;16(3):5-23. (In Russ.) </a:t>
            </a:r>
            <a:r>
              <a:rPr kumimoji="0" lang="en-US" sz="800" b="0" i="0" u="none" strike="noStrike" kern="1200" cap="none" spc="0" normalizeH="0" baseline="0" noProof="0" dirty="0">
                <a:ln>
                  <a:noFill/>
                </a:ln>
                <a:solidFill>
                  <a:srgbClr val="171616"/>
                </a:solidFill>
                <a:effectLst/>
                <a:uLnTx/>
                <a:uFillTx/>
                <a:latin typeface="Arial"/>
                <a:ea typeface="+mn-ea"/>
                <a:cs typeface="+mn-cs"/>
                <a:hlinkClick r:id="rId3"/>
              </a:rPr>
              <a:t>https://doi.org/10.14341/serg12794</a:t>
            </a:r>
            <a:endParaRPr kumimoji="0" lang="en-US" sz="800" b="0" i="0" u="none" strike="noStrike" kern="1200" cap="none" spc="0" normalizeH="0" baseline="0" noProof="0" dirty="0">
              <a:ln>
                <a:noFill/>
              </a:ln>
              <a:solidFill>
                <a:srgbClr val="171616"/>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a:ln>
                  <a:noFill/>
                </a:ln>
                <a:solidFill>
                  <a:srgbClr val="171616"/>
                </a:solidFill>
                <a:effectLst/>
                <a:uLnTx/>
                <a:uFillTx/>
                <a:latin typeface="Arial"/>
                <a:ea typeface="+mn-ea"/>
                <a:cs typeface="+mn-cs"/>
              </a:rPr>
              <a:t>3.</a:t>
            </a:r>
            <a:r>
              <a:rPr kumimoji="0" lang="en-US" sz="800" b="0" i="0" u="none" strike="noStrike" kern="1200" cap="none" spc="0" normalizeH="0" baseline="0" noProof="0" dirty="0" err="1">
                <a:ln>
                  <a:noFill/>
                </a:ln>
                <a:solidFill>
                  <a:srgbClr val="171616"/>
                </a:solidFill>
                <a:effectLst/>
                <a:uLnTx/>
                <a:uFillTx/>
                <a:latin typeface="Arial"/>
                <a:ea typeface="+mn-ea"/>
                <a:cs typeface="+mn-cs"/>
              </a:rPr>
              <a:t>Choinzonov</a:t>
            </a:r>
            <a:r>
              <a:rPr kumimoji="0" lang="en-US" sz="800" b="0" i="0" u="none" strike="noStrike" kern="1200" cap="none" spc="0" normalizeH="0" baseline="0" noProof="0" dirty="0">
                <a:ln>
                  <a:noFill/>
                </a:ln>
                <a:solidFill>
                  <a:srgbClr val="171616"/>
                </a:solidFill>
                <a:effectLst/>
                <a:uLnTx/>
                <a:uFillTx/>
                <a:latin typeface="Arial"/>
                <a:ea typeface="+mn-ea"/>
                <a:cs typeface="+mn-cs"/>
              </a:rPr>
              <a:t> E.L., </a:t>
            </a:r>
            <a:r>
              <a:rPr kumimoji="0" lang="en-US" sz="800" b="0" i="0" u="none" strike="noStrike" kern="1200" cap="none" spc="0" normalizeH="0" baseline="0" noProof="0" dirty="0" err="1">
                <a:ln>
                  <a:noFill/>
                </a:ln>
                <a:solidFill>
                  <a:srgbClr val="171616"/>
                </a:solidFill>
                <a:effectLst/>
                <a:uLnTx/>
                <a:uFillTx/>
                <a:latin typeface="Arial"/>
                <a:ea typeface="+mn-ea"/>
                <a:cs typeface="+mn-cs"/>
              </a:rPr>
              <a:t>Reshetov</a:t>
            </a:r>
            <a:r>
              <a:rPr kumimoji="0" lang="en-US" sz="800" b="0" i="0" u="none" strike="noStrike" kern="1200" cap="none" spc="0" normalizeH="0" baseline="0" noProof="0" dirty="0">
                <a:ln>
                  <a:noFill/>
                </a:ln>
                <a:solidFill>
                  <a:srgbClr val="171616"/>
                </a:solidFill>
                <a:effectLst/>
                <a:uLnTx/>
                <a:uFillTx/>
                <a:latin typeface="Arial"/>
                <a:ea typeface="+mn-ea"/>
                <a:cs typeface="+mn-cs"/>
              </a:rPr>
              <a:t> I.V., Ivanov S.A., et al, Draft of clinical guidelines for the diagnosis and treatment of differentiated thyroid cancer in adult patients. Endocrine Surgery. 2022;16(2):5-29. (In Russ.) https://doi.org/10.14341/serg12792</a:t>
            </a:r>
          </a:p>
        </p:txBody>
      </p:sp>
      <p:grpSp>
        <p:nvGrpSpPr>
          <p:cNvPr id="10" name="Группа 9">
            <a:extLst>
              <a:ext uri="{FF2B5EF4-FFF2-40B4-BE49-F238E27FC236}">
                <a16:creationId xmlns:a16="http://schemas.microsoft.com/office/drawing/2014/main" id="{CC0A65A7-5110-B04C-85F2-3575584200AE}"/>
              </a:ext>
            </a:extLst>
          </p:cNvPr>
          <p:cNvGrpSpPr/>
          <p:nvPr/>
        </p:nvGrpSpPr>
        <p:grpSpPr>
          <a:xfrm>
            <a:off x="674434" y="1544416"/>
            <a:ext cx="1169544" cy="981373"/>
            <a:chOff x="36503" y="1020125"/>
            <a:chExt cx="1169544" cy="981373"/>
          </a:xfrm>
        </p:grpSpPr>
        <p:sp>
          <p:nvSpPr>
            <p:cNvPr id="11" name="TextBox 10">
              <a:extLst>
                <a:ext uri="{FF2B5EF4-FFF2-40B4-BE49-F238E27FC236}">
                  <a16:creationId xmlns:a16="http://schemas.microsoft.com/office/drawing/2014/main" id="{079E399F-EC4E-7245-A1EA-70781C040B76}"/>
                </a:ext>
              </a:extLst>
            </p:cNvPr>
            <p:cNvSpPr txBox="1"/>
            <p:nvPr/>
          </p:nvSpPr>
          <p:spPr>
            <a:xfrm>
              <a:off x="36503" y="1632166"/>
              <a:ext cx="11695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662C91"/>
                  </a:solidFill>
                  <a:effectLst/>
                  <a:uLnTx/>
                  <a:uFillTx/>
                  <a:latin typeface="Arial"/>
                  <a:ea typeface="+mn-ea"/>
                  <a:cs typeface="+mn-cs"/>
                </a:rPr>
                <a:t> линия</a:t>
              </a:r>
            </a:p>
          </p:txBody>
        </p:sp>
        <p:sp>
          <p:nvSpPr>
            <p:cNvPr id="12" name="TextBox 11">
              <a:extLst>
                <a:ext uri="{FF2B5EF4-FFF2-40B4-BE49-F238E27FC236}">
                  <a16:creationId xmlns:a16="http://schemas.microsoft.com/office/drawing/2014/main" id="{92669E53-34B2-9B4F-819A-5C4A9AD9544C}"/>
                </a:ext>
              </a:extLst>
            </p:cNvPr>
            <p:cNvSpPr txBox="1"/>
            <p:nvPr/>
          </p:nvSpPr>
          <p:spPr>
            <a:xfrm>
              <a:off x="87049" y="1020125"/>
              <a:ext cx="779800"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4800" b="1" i="0" u="none" strike="noStrike" kern="1200" cap="none" spc="0" normalizeH="0" baseline="0" noProof="0" dirty="0">
                  <a:ln>
                    <a:noFill/>
                  </a:ln>
                  <a:solidFill>
                    <a:srgbClr val="662C91"/>
                  </a:solidFill>
                  <a:effectLst/>
                  <a:uLnTx/>
                  <a:uFillTx/>
                  <a:latin typeface="Arial"/>
                  <a:ea typeface="+mn-ea"/>
                  <a:cs typeface="+mn-cs"/>
                </a:rPr>
                <a:t>1</a:t>
              </a:r>
            </a:p>
          </p:txBody>
        </p:sp>
      </p:grpSp>
      <p:grpSp>
        <p:nvGrpSpPr>
          <p:cNvPr id="13" name="Группа 12">
            <a:extLst>
              <a:ext uri="{FF2B5EF4-FFF2-40B4-BE49-F238E27FC236}">
                <a16:creationId xmlns:a16="http://schemas.microsoft.com/office/drawing/2014/main" id="{184849E5-3EC9-4848-B7DD-6F7BFE3E8A25}"/>
              </a:ext>
            </a:extLst>
          </p:cNvPr>
          <p:cNvGrpSpPr/>
          <p:nvPr/>
        </p:nvGrpSpPr>
        <p:grpSpPr>
          <a:xfrm>
            <a:off x="730744" y="3389087"/>
            <a:ext cx="1169544" cy="981373"/>
            <a:chOff x="36503" y="1020125"/>
            <a:chExt cx="1169544" cy="981373"/>
          </a:xfrm>
        </p:grpSpPr>
        <p:sp>
          <p:nvSpPr>
            <p:cNvPr id="14" name="TextBox 13">
              <a:extLst>
                <a:ext uri="{FF2B5EF4-FFF2-40B4-BE49-F238E27FC236}">
                  <a16:creationId xmlns:a16="http://schemas.microsoft.com/office/drawing/2014/main" id="{8FB159F8-88AD-4341-9A49-B99840468358}"/>
                </a:ext>
              </a:extLst>
            </p:cNvPr>
            <p:cNvSpPr txBox="1"/>
            <p:nvPr/>
          </p:nvSpPr>
          <p:spPr>
            <a:xfrm>
              <a:off x="36503" y="1632166"/>
              <a:ext cx="11695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662C91"/>
                  </a:solidFill>
                  <a:effectLst/>
                  <a:uLnTx/>
                  <a:uFillTx/>
                  <a:latin typeface="Arial"/>
                  <a:ea typeface="+mn-ea"/>
                  <a:cs typeface="+mn-cs"/>
                </a:rPr>
                <a:t> линия</a:t>
              </a:r>
            </a:p>
          </p:txBody>
        </p:sp>
        <p:sp>
          <p:nvSpPr>
            <p:cNvPr id="15" name="TextBox 14">
              <a:extLst>
                <a:ext uri="{FF2B5EF4-FFF2-40B4-BE49-F238E27FC236}">
                  <a16:creationId xmlns:a16="http://schemas.microsoft.com/office/drawing/2014/main" id="{8D4200D4-933D-7A48-9D1A-98668E1E81A5}"/>
                </a:ext>
              </a:extLst>
            </p:cNvPr>
            <p:cNvSpPr txBox="1"/>
            <p:nvPr/>
          </p:nvSpPr>
          <p:spPr>
            <a:xfrm>
              <a:off x="87049" y="1020125"/>
              <a:ext cx="779800"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662C91"/>
                  </a:solidFill>
                  <a:effectLst/>
                  <a:uLnTx/>
                  <a:uFillTx/>
                  <a:latin typeface="Arial"/>
                  <a:ea typeface="+mn-ea"/>
                  <a:cs typeface="+mn-cs"/>
                </a:rPr>
                <a:t>2</a:t>
              </a:r>
              <a:endParaRPr kumimoji="0" lang="ru-RU" sz="4800" b="1" i="0" u="none" strike="noStrike" kern="1200" cap="none" spc="0" normalizeH="0" baseline="0" noProof="0" dirty="0">
                <a:ln>
                  <a:noFill/>
                </a:ln>
                <a:solidFill>
                  <a:srgbClr val="662C91"/>
                </a:solidFill>
                <a:effectLst/>
                <a:uLnTx/>
                <a:uFillTx/>
                <a:latin typeface="Arial"/>
                <a:ea typeface="+mn-ea"/>
                <a:cs typeface="+mn-cs"/>
              </a:endParaRPr>
            </a:p>
          </p:txBody>
        </p:sp>
      </p:grpSp>
      <p:sp>
        <p:nvSpPr>
          <p:cNvPr id="17" name="TextBox 16">
            <a:extLst>
              <a:ext uri="{FF2B5EF4-FFF2-40B4-BE49-F238E27FC236}">
                <a16:creationId xmlns:a16="http://schemas.microsoft.com/office/drawing/2014/main" id="{80A8D0C0-28B3-3241-9ECE-940900353846}"/>
              </a:ext>
            </a:extLst>
          </p:cNvPr>
          <p:cNvSpPr txBox="1"/>
          <p:nvPr/>
        </p:nvSpPr>
        <p:spPr>
          <a:xfrm>
            <a:off x="649482" y="29677"/>
            <a:ext cx="8017564" cy="307777"/>
          </a:xfrm>
          <a:prstGeom prst="rect">
            <a:avLst/>
          </a:prstGeom>
          <a:noFill/>
        </p:spPr>
        <p:txBody>
          <a:bodyPr wrap="square" lIns="0">
            <a:sp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rPr>
              <a:t>Подходы к терапии РЩЖ</a:t>
            </a:r>
            <a:endParaRPr kumimoji="0" lang="en-US" sz="1400" b="0" i="0" u="none" strike="noStrike" kern="0" cap="none" spc="0" normalizeH="0" baseline="0" noProof="0" dirty="0">
              <a:ln>
                <a:noFill/>
              </a:ln>
              <a:solidFill>
                <a:prstClr val="white">
                  <a:lumMod val="95000"/>
                </a:prstClr>
              </a:solidFill>
              <a:effectLst/>
              <a:uLnTx/>
              <a:uFillTx/>
              <a:latin typeface="Arial"/>
              <a:ea typeface="+mn-ea"/>
              <a:cs typeface="Arial" panose="020B0604020202020204" pitchFamily="34" charset="0"/>
              <a:sym typeface="Poppins Medium"/>
            </a:endParaRPr>
          </a:p>
        </p:txBody>
      </p:sp>
    </p:spTree>
    <p:extLst>
      <p:ext uri="{BB962C8B-B14F-4D97-AF65-F5344CB8AC3E}">
        <p14:creationId xmlns:p14="http://schemas.microsoft.com/office/powerpoint/2010/main" val="11640578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SLIDESRC_TAGID" val="594af8f2-9005-4759-a66a-f931f7648ae1"/>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ID" val="66559629ceb0635f3820dcaa"/>
  <p:tag name="SETTINGSKEY" val="66559629ceb0635f3820dcaa_1716885517336"/>
  <p:tag name="TRANSPARENTBACKGROUND" val="false"/>
  <p:tag name="ADDCOLLABORATIONLINK" val="false"/>
  <p:tag name="VERSION" val="1716885324389"/>
  <p:tag name="FIGURESLIDEID" val="874b1cdb-ba01-4bd7-91c7-e52287646692"/>
  <p:tag name="TITLE" val="Untitled"/>
  <p:tag name="CREATORNAME" val="Iakov Pakhomov"/>
  <p:tag name="DATEINSERTED" val="1716885518565"/>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zbXOgonflKXwB3_mgU2Y1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lJSWdmw0JLc6.a3PHW0eZ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CrW1VUHQZuLMKs6aeRpIZ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QonzK7MsM.FYwRU955Oij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gp_sVv5vyQIWGiRdYvwcz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ZAnbNYmZyk37Ofa8gOZvY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5Ot_L2T7YfYG0RlQ0Vtda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sc33apn6dgbf0vxehqcj6g"/>
</p:tagLst>
</file>

<file path=ppt/tags/tag36.xml><?xml version="1.0" encoding="utf-8"?>
<p:tagLst xmlns:a="http://schemas.openxmlformats.org/drawingml/2006/main" xmlns:r="http://schemas.openxmlformats.org/officeDocument/2006/relationships" xmlns:p="http://schemas.openxmlformats.org/presentationml/2006/main">
  <p:tag name="SLIDESRC_TAGID" val="14a8db43-2073-4b19-8d41-d747294fddb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SLIDESRC_TAGID" val="5c200ef5-db8e-427a-a3ec-f78012715a52"/>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SLIDESRC_TAGID" val="15bd75fb-e66b-4841-9774-e7a960042e1a"/>
</p:tagLst>
</file>

<file path=ppt/tags/tag42.xml><?xml version="1.0" encoding="utf-8"?>
<p:tagLst xmlns:a="http://schemas.openxmlformats.org/drawingml/2006/main" xmlns:r="http://schemas.openxmlformats.org/officeDocument/2006/relationships" xmlns:p="http://schemas.openxmlformats.org/presentationml/2006/main">
  <p:tag name="SLIDESRC_TAGID" val="27e6ad0d-90b7-412b-8c35-e040eb0ef54c"/>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Retsevmo Template">
  <a:themeElements>
    <a:clrScheme name="Custom 135">
      <a:dk1>
        <a:srgbClr val="000000"/>
      </a:dk1>
      <a:lt1>
        <a:srgbClr val="FFFFFF"/>
      </a:lt1>
      <a:dk2>
        <a:srgbClr val="57585B"/>
      </a:dk2>
      <a:lt2>
        <a:srgbClr val="EC008C"/>
      </a:lt2>
      <a:accent1>
        <a:srgbClr val="662C91"/>
      </a:accent1>
      <a:accent2>
        <a:srgbClr val="4C86B3"/>
      </a:accent2>
      <a:accent3>
        <a:srgbClr val="DB6348"/>
      </a:accent3>
      <a:accent4>
        <a:srgbClr val="828F2C"/>
      </a:accent4>
      <a:accent5>
        <a:srgbClr val="57585B"/>
      </a:accent5>
      <a:accent6>
        <a:srgbClr val="999B9C"/>
      </a:accent6>
      <a:hlink>
        <a:srgbClr val="662C91"/>
      </a:hlink>
      <a:folHlink>
        <a:srgbClr val="EC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30000">
              <a:schemeClr val="accent1"/>
            </a:gs>
            <a:gs pos="100000">
              <a:schemeClr val="bg2"/>
            </a:gs>
          </a:gsLst>
          <a:lin ang="0" scaled="0"/>
        </a:gradFill>
        <a:ln>
          <a:noFill/>
        </a:ln>
      </a:spPr>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defPPr algn="l">
          <a:defRPr sz="1600" b="1" spc="-5" dirty="0" smtClean="0">
            <a:solidFill>
              <a:srgbClr val="FFFFFF"/>
            </a:solidFill>
            <a:cs typeface="Aria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rIns="0" rtlCol="0">
        <a:spAutoFit/>
      </a:bodyPr>
      <a:lstStyle>
        <a:defPPr algn="l">
          <a:defRPr sz="14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Другая 50">
      <a:dk1>
        <a:srgbClr val="171616"/>
      </a:dk1>
      <a:lt1>
        <a:sysClr val="window" lastClr="FFFFFF"/>
      </a:lt1>
      <a:dk2>
        <a:srgbClr val="44546A"/>
      </a:dk2>
      <a:lt2>
        <a:srgbClr val="E7E6E6"/>
      </a:lt2>
      <a:accent1>
        <a:srgbClr val="685097"/>
      </a:accent1>
      <a:accent2>
        <a:srgbClr val="E3768F"/>
      </a:accent2>
      <a:accent3>
        <a:srgbClr val="A86DAD"/>
      </a:accent3>
      <a:accent4>
        <a:srgbClr val="A7446C"/>
      </a:accent4>
      <a:accent5>
        <a:srgbClr val="EE9A91"/>
      </a:accent5>
      <a:accent6>
        <a:srgbClr val="D6A85A"/>
      </a:accent6>
      <a:hlink>
        <a:srgbClr val="0563C1"/>
      </a:hlink>
      <a:folHlink>
        <a:srgbClr val="954F72"/>
      </a:folHlink>
    </a:clrScheme>
    <a:fontScheme name="Другая 1">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Тема Office">
  <a:themeElements>
    <a:clrScheme name="Другая 50">
      <a:dk1>
        <a:srgbClr val="171616"/>
      </a:dk1>
      <a:lt1>
        <a:sysClr val="window" lastClr="FFFFFF"/>
      </a:lt1>
      <a:dk2>
        <a:srgbClr val="44546A"/>
      </a:dk2>
      <a:lt2>
        <a:srgbClr val="E7E6E6"/>
      </a:lt2>
      <a:accent1>
        <a:srgbClr val="685097"/>
      </a:accent1>
      <a:accent2>
        <a:srgbClr val="E3768F"/>
      </a:accent2>
      <a:accent3>
        <a:srgbClr val="A86DAD"/>
      </a:accent3>
      <a:accent4>
        <a:srgbClr val="A7446C"/>
      </a:accent4>
      <a:accent5>
        <a:srgbClr val="EE9A91"/>
      </a:accent5>
      <a:accent6>
        <a:srgbClr val="D6A85A"/>
      </a:accent6>
      <a:hlink>
        <a:srgbClr val="0563C1"/>
      </a:hlink>
      <a:folHlink>
        <a:srgbClr val="954F72"/>
      </a:folHlink>
    </a:clrScheme>
    <a:fontScheme name="Другая 1">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Стандартная">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HS_COLORS">
    <a:dk1>
      <a:srgbClr val="33383D"/>
    </a:dk1>
    <a:lt1>
      <a:sysClr val="window" lastClr="FFFFFF"/>
    </a:lt1>
    <a:dk2>
      <a:srgbClr val="33383D"/>
    </a:dk2>
    <a:lt2>
      <a:srgbClr val="D1D5D9"/>
    </a:lt2>
    <a:accent1>
      <a:srgbClr val="6583A9"/>
    </a:accent1>
    <a:accent2>
      <a:srgbClr val="D18030"/>
    </a:accent2>
    <a:accent3>
      <a:srgbClr val="E5AF06"/>
    </a:accent3>
    <a:accent4>
      <a:srgbClr val="6EACB3"/>
    </a:accent4>
    <a:accent5>
      <a:srgbClr val="939497"/>
    </a:accent5>
    <a:accent6>
      <a:srgbClr val="9D5F23"/>
    </a:accent6>
    <a:hlink>
      <a:srgbClr val="6583A9"/>
    </a:hlink>
    <a:folHlink>
      <a:srgbClr val="6583A9"/>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a3622d33-d7c2-43cb-8bc8-0a62b69546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1E64E1016B3F846B1C3F61C5D721CEA" ma:contentTypeVersion="18" ma:contentTypeDescription="Create a new document." ma:contentTypeScope="" ma:versionID="1153b278fa86e41908435b618a5c3552">
  <xsd:schema xmlns:xsd="http://www.w3.org/2001/XMLSchema" xmlns:xs="http://www.w3.org/2001/XMLSchema" xmlns:p="http://schemas.microsoft.com/office/2006/metadata/properties" xmlns:ns3="a3622d33-d7c2-43cb-8bc8-0a62b695468e" xmlns:ns4="a33a14a7-4ec7-4708-a851-6120aeb22836" targetNamespace="http://schemas.microsoft.com/office/2006/metadata/properties" ma:root="true" ma:fieldsID="2836538c00cb5339d98216d384704074" ns3:_="" ns4:_="">
    <xsd:import namespace="a3622d33-d7c2-43cb-8bc8-0a62b695468e"/>
    <xsd:import namespace="a33a14a7-4ec7-4708-a851-6120aeb2283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_activity" minOccurs="0"/>
                <xsd:element ref="ns4:SharedWithUsers" minOccurs="0"/>
                <xsd:element ref="ns4:SharedWithDetails" minOccurs="0"/>
                <xsd:element ref="ns4:SharingHintHash" minOccurs="0"/>
                <xsd:element ref="ns3:MediaLengthInSeconds"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622d33-d7c2-43cb-8bc8-0a62b69546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dexed="true" ma:internalName="MediaServiceLocation" ma:readOnly="true">
      <xsd:simpleType>
        <xsd:restriction base="dms:Text"/>
      </xsd:simpleType>
    </xsd:element>
    <xsd:element name="_activity" ma:index="18" nillable="true" ma:displayName="_activity" ma:hidden="true" ma:internalName="_activity">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33a14a7-4ec7-4708-a851-6120aeb22836"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0440F8-53A7-41D8-A62D-7CE3E4138114}">
  <ds:schemaRefs>
    <ds:schemaRef ds:uri="http://schemas.microsoft.com/sharepoint/v3/contenttype/forms"/>
  </ds:schemaRefs>
</ds:datastoreItem>
</file>

<file path=customXml/itemProps2.xml><?xml version="1.0" encoding="utf-8"?>
<ds:datastoreItem xmlns:ds="http://schemas.openxmlformats.org/officeDocument/2006/customXml" ds:itemID="{D6A5C82A-021D-47E7-B466-41FE777D3851}">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a33a14a7-4ec7-4708-a851-6120aeb22836"/>
    <ds:schemaRef ds:uri="a3622d33-d7c2-43cb-8bc8-0a62b695468e"/>
    <ds:schemaRef ds:uri="http://www.w3.org/XML/1998/namespace"/>
  </ds:schemaRefs>
</ds:datastoreItem>
</file>

<file path=customXml/itemProps3.xml><?xml version="1.0" encoding="utf-8"?>
<ds:datastoreItem xmlns:ds="http://schemas.openxmlformats.org/officeDocument/2006/customXml" ds:itemID="{BAE807BC-691E-4F75-976B-AD063BC672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622d33-d7c2-43cb-8bc8-0a62b695468e"/>
    <ds:schemaRef ds:uri="a33a14a7-4ec7-4708-a851-6120aeb228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13816</TotalTime>
  <Words>5488</Words>
  <Application>Microsoft Office PowerPoint</Application>
  <PresentationFormat>Широкоэкранный</PresentationFormat>
  <Paragraphs>602</Paragraphs>
  <Slides>27</Slides>
  <Notes>9</Notes>
  <HiddenSlides>0</HiddenSlides>
  <MMClips>0</MMClips>
  <ScaleCrop>false</ScaleCrop>
  <HeadingPairs>
    <vt:vector size="8" baseType="variant">
      <vt:variant>
        <vt:lpstr>Использованные шрифты</vt:lpstr>
      </vt:variant>
      <vt:variant>
        <vt:i4>16</vt:i4>
      </vt:variant>
      <vt:variant>
        <vt:lpstr>Тема</vt:lpstr>
      </vt:variant>
      <vt:variant>
        <vt:i4>5</vt:i4>
      </vt:variant>
      <vt:variant>
        <vt:lpstr>Внедренные серверы OLE</vt:lpstr>
      </vt:variant>
      <vt:variant>
        <vt:i4>1</vt:i4>
      </vt:variant>
      <vt:variant>
        <vt:lpstr>Заголовки слайдов</vt:lpstr>
      </vt:variant>
      <vt:variant>
        <vt:i4>27</vt:i4>
      </vt:variant>
    </vt:vector>
  </HeadingPairs>
  <TitlesOfParts>
    <vt:vector size="49" baseType="lpstr">
      <vt:lpstr>.PingFang SC Regular</vt:lpstr>
      <vt:lpstr>arial</vt:lpstr>
      <vt:lpstr>arial</vt:lpstr>
      <vt:lpstr>Calibri</vt:lpstr>
      <vt:lpstr>Calibri Light</vt:lpstr>
      <vt:lpstr>Georgia</vt:lpstr>
      <vt:lpstr>Gill Sans MT</vt:lpstr>
      <vt:lpstr>Microsoft Sans Serif</vt:lpstr>
      <vt:lpstr>Museo 500</vt:lpstr>
      <vt:lpstr>Museo 700</vt:lpstr>
      <vt:lpstr>Museo Sans 300</vt:lpstr>
      <vt:lpstr>Roboto</vt:lpstr>
      <vt:lpstr>Roboto Regular</vt:lpstr>
      <vt:lpstr>System Font Regular</vt:lpstr>
      <vt:lpstr>Tahoma</vt:lpstr>
      <vt:lpstr>Univers</vt:lpstr>
      <vt:lpstr>Retsevmo Template</vt:lpstr>
      <vt:lpstr>Тема Office</vt:lpstr>
      <vt:lpstr>1_Тема Office</vt:lpstr>
      <vt:lpstr>2_Тема Office</vt:lpstr>
      <vt:lpstr>3_Тема Office</vt:lpstr>
      <vt:lpstr>Слайд think-cell</vt:lpstr>
      <vt:lpstr>Организация медицинской помощи пациентам с ЗНО  Рак Щитовидной Железы в Московской области </vt:lpstr>
      <vt:lpstr>Рак щитовидной железы –</vt:lpstr>
      <vt:lpstr>Презентация PowerPoint</vt:lpstr>
      <vt:lpstr>Презентация PowerPoint</vt:lpstr>
      <vt:lpstr>СВЕДЕНИЯ О КОНТИНГЕНТЕ БОЛЬНЫХ СО ЗЛОКАЧЕСТВЕННЫМИ НОВООБРАЗОВАНИЯМИ, СОСТОЯЩЕМ НА УЧЕТЕ В ОНКОЛОГИЧЕСКИХ УЧРЕЖДЕНИЯХ В 2023 Г. Щитовидная железа (С73)</vt:lpstr>
      <vt:lpstr>Классификация рака щитовидной железы</vt:lpstr>
      <vt:lpstr>Доступные методы лечения</vt:lpstr>
      <vt:lpstr>Когда показана лекарственная терапия?  Нерешенные проблемы РЩЖ</vt:lpstr>
      <vt:lpstr>Клинические и практические рекомендации в РФ</vt:lpstr>
      <vt:lpstr>Геномным альтерациям при распространенном МРЩЖ подвержены &gt; 90% пациентов</vt:lpstr>
      <vt:lpstr>Проект национальных клинических рекомендаций1</vt:lpstr>
      <vt:lpstr>Радиойодтерапия (РЙТ)</vt:lpstr>
      <vt:lpstr>Эволюция терапевтических подходов РЩЖ</vt:lpstr>
      <vt:lpstr>Тирозинкиназные ингибиторы одобренные  для терапии РЖЩ в РФ</vt:lpstr>
      <vt:lpstr>Альтеррации в гене RET являются онкогенными драйверами при различных ЗНО1-5</vt:lpstr>
      <vt:lpstr>Диагностические методы определения альтераций в гене RET</vt:lpstr>
      <vt:lpstr>Презентация PowerPoint</vt:lpstr>
      <vt:lpstr>Презентация PowerPoint</vt:lpstr>
      <vt:lpstr>Презентация PowerPoint</vt:lpstr>
      <vt:lpstr>РЕЦЕВМОТМ(селперкатиниб) разработан для таргетного воздействия на RET – основной драйвер определенных RET-позитивных опухолей</vt:lpstr>
      <vt:lpstr>У пациентов с ДРЩЖ со слиянием RET была достигнута высокая частота ответа на Рецевмотм  </vt:lpstr>
      <vt:lpstr>У всех пациентов с распространенным ДРЩЖ  со слиянием гена RET, получавших Рецевмо™, наблюдалось уменьшение размера опухоли.</vt:lpstr>
      <vt:lpstr>Медиана ВБП у пациентов с ДРЩЖ со слиянием RET</vt:lpstr>
      <vt:lpstr>Схема маршрутизации пациентов с РЩЖ в Московской области</vt:lpstr>
      <vt:lpstr>Маршрутизация пациента с РЩЖ (Московская область)</vt:lpstr>
      <vt:lpstr>Состав мультидисциплинарной команды </vt:lpstr>
      <vt:lpstr>  БЛАГОДАРЮ ЗА ВНИМАНИЕ!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Kristina Sukhenko</dc:creator>
  <cp:lastModifiedBy>Шикина Валентина Евгеньевна</cp:lastModifiedBy>
  <cp:revision>325</cp:revision>
  <dcterms:created xsi:type="dcterms:W3CDTF">2024-05-28T14:06:19Z</dcterms:created>
  <dcterms:modified xsi:type="dcterms:W3CDTF">2024-09-26T07:00:25Z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0x01010071E64E1016B3F846B1C3F61C5D721CEA</vt:lpwstr>
  </property>
</Properties>
</file>